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Lst>
  <p:sldSz cy="5143500" cx="9144000"/>
  <p:notesSz cx="6858000" cy="9144000"/>
  <p:embeddedFontLst>
    <p:embeddedFont>
      <p:font typeface="Economica"/>
      <p:regular r:id="rId76"/>
      <p:bold r:id="rId77"/>
      <p:italic r:id="rId78"/>
      <p:boldItalic r:id="rId79"/>
    </p:embeddedFont>
    <p:embeddedFont>
      <p:font typeface="Open Sans"/>
      <p:regular r:id="rId80"/>
      <p:bold r:id="rId81"/>
      <p:italic r:id="rId82"/>
      <p:boldItalic r:id="rId8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2C1BE9C9-F1E1-47DD-99E2-58438C493474}">
  <a:tblStyle styleId="{2C1BE9C9-F1E1-47DD-99E2-58438C493474}" styleName="Table_0">
    <a:wholeTbl>
      <a:tcTxStyle>
        <a:font>
          <a:latin typeface="Arial"/>
          <a:ea typeface="Arial"/>
          <a:cs typeface="Arial"/>
        </a:font>
        <a:srgbClr val="000000"/>
      </a:tcTxStyle>
      <a:tcStyle>
        <a:tcBdr>
          <a:left>
            <a:ln cap="flat" cmpd="sng" w="6350">
              <a:solidFill>
                <a:srgbClr val="000000"/>
              </a:solidFill>
              <a:prstDash val="solid"/>
              <a:round/>
              <a:headEnd len="sm" w="sm" type="none"/>
              <a:tailEnd len="sm" w="sm" type="none"/>
            </a:ln>
          </a:left>
          <a:right>
            <a:ln cap="flat" cmpd="sng" w="6350">
              <a:solidFill>
                <a:srgbClr val="000000"/>
              </a:solidFill>
              <a:prstDash val="solid"/>
              <a:round/>
              <a:headEnd len="sm" w="sm" type="none"/>
              <a:tailEnd len="sm" w="sm" type="none"/>
            </a:ln>
          </a:right>
          <a:top>
            <a:ln cap="flat" cmpd="sng" w="6350">
              <a:solidFill>
                <a:srgbClr val="000000"/>
              </a:solidFill>
              <a:prstDash val="solid"/>
              <a:round/>
              <a:headEnd len="sm" w="sm" type="none"/>
              <a:tailEnd len="sm" w="sm" type="none"/>
            </a:ln>
          </a:top>
          <a:bottom>
            <a:ln cap="flat" cmpd="sng" w="6350">
              <a:solidFill>
                <a:srgbClr val="000000"/>
              </a:solidFill>
              <a:prstDash val="solid"/>
              <a:round/>
              <a:headEnd len="sm" w="sm" type="none"/>
              <a:tailEnd len="sm" w="sm" type="none"/>
            </a:ln>
          </a:bottom>
          <a:insideH>
            <a:ln cap="flat" cmpd="sng" w="6350">
              <a:solidFill>
                <a:srgbClr val="000000"/>
              </a:solidFill>
              <a:prstDash val="solid"/>
              <a:round/>
              <a:headEnd len="sm" w="sm" type="none"/>
              <a:tailEnd len="sm" w="sm" type="none"/>
            </a:ln>
          </a:insideH>
          <a:insideV>
            <a:ln cap="flat" cmpd="sng" w="6350">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70E8D42A-CEBD-40BA-9BE7-B4FC952CD0DB}" styleName="Table_1">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3EA55BBC-8F4D-4FE1-9C39-0505488EED76}" styleName="Table_2">
    <a:wholeTbl>
      <a:tcTxStyle>
        <a:font>
          <a:latin typeface="Arial"/>
          <a:ea typeface="Arial"/>
          <a:cs typeface="Arial"/>
        </a:font>
        <a:srgbClr val="000000"/>
      </a:tcTxStyle>
      <a:tcStyle>
        <a:tcBdr>
          <a:left>
            <a:ln cap="flat" cmpd="sng">
              <a:solidFill>
                <a:srgbClr val="000000"/>
              </a:solidFill>
              <a:prstDash val="solid"/>
              <a:round/>
              <a:headEnd len="sm" w="sm" type="none"/>
              <a:tailEnd len="sm" w="sm" type="none"/>
            </a:ln>
          </a:left>
          <a:right>
            <a:ln cap="flat" cmpd="sng">
              <a:solidFill>
                <a:srgbClr val="000000"/>
              </a:solidFill>
              <a:prstDash val="solid"/>
              <a:round/>
              <a:headEnd len="sm" w="sm" type="none"/>
              <a:tailEnd len="sm" w="sm" type="none"/>
            </a:ln>
          </a:right>
          <a:top>
            <a:ln cap="flat" cmpd="sng">
              <a:solidFill>
                <a:srgbClr val="000000"/>
              </a:solidFill>
              <a:prstDash val="solid"/>
              <a:round/>
              <a:headEnd len="sm" w="sm" type="none"/>
              <a:tailEnd len="sm" w="sm" type="none"/>
            </a:ln>
          </a:top>
          <a:bottom>
            <a:ln cap="flat" cmpd="sng">
              <a:solidFill>
                <a:srgbClr val="000000"/>
              </a:solidFill>
              <a:prstDash val="solid"/>
              <a:round/>
              <a:headEnd len="sm" w="sm" type="none"/>
              <a:tailEnd len="sm" w="sm" type="none"/>
            </a:ln>
          </a:bottom>
          <a:insideH>
            <a:ln cap="flat" cmpd="sng">
              <a:solidFill>
                <a:srgbClr val="000000"/>
              </a:solidFill>
              <a:prstDash val="solid"/>
              <a:round/>
              <a:headEnd len="sm" w="sm" type="none"/>
              <a:tailEnd len="sm" w="sm" type="none"/>
            </a:ln>
          </a:insideH>
          <a:insideV>
            <a:ln cap="flat" cmpd="sng">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83" Type="http://schemas.openxmlformats.org/officeDocument/2006/relationships/font" Target="fonts/OpenSans-boldItalic.fntdata"/><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80" Type="http://schemas.openxmlformats.org/officeDocument/2006/relationships/font" Target="fonts/OpenSans-regular.fntdata"/><Relationship Id="rId82" Type="http://schemas.openxmlformats.org/officeDocument/2006/relationships/font" Target="fonts/OpenSans-italic.fntdata"/><Relationship Id="rId81" Type="http://schemas.openxmlformats.org/officeDocument/2006/relationships/font" Target="fonts/OpenSans-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31" Type="http://schemas.openxmlformats.org/officeDocument/2006/relationships/slide" Target="slides/slide25.xml"/><Relationship Id="rId75" Type="http://schemas.openxmlformats.org/officeDocument/2006/relationships/slide" Target="slides/slide69.xml"/><Relationship Id="rId30" Type="http://schemas.openxmlformats.org/officeDocument/2006/relationships/slide" Target="slides/slide24.xml"/><Relationship Id="rId74" Type="http://schemas.openxmlformats.org/officeDocument/2006/relationships/slide" Target="slides/slide68.xml"/><Relationship Id="rId33" Type="http://schemas.openxmlformats.org/officeDocument/2006/relationships/slide" Target="slides/slide27.xml"/><Relationship Id="rId77" Type="http://schemas.openxmlformats.org/officeDocument/2006/relationships/font" Target="fonts/Economica-bold.fntdata"/><Relationship Id="rId32" Type="http://schemas.openxmlformats.org/officeDocument/2006/relationships/slide" Target="slides/slide26.xml"/><Relationship Id="rId76" Type="http://schemas.openxmlformats.org/officeDocument/2006/relationships/font" Target="fonts/Economica-regular.fntdata"/><Relationship Id="rId35" Type="http://schemas.openxmlformats.org/officeDocument/2006/relationships/slide" Target="slides/slide29.xml"/><Relationship Id="rId79" Type="http://schemas.openxmlformats.org/officeDocument/2006/relationships/font" Target="fonts/Economica-boldItalic.fntdata"/><Relationship Id="rId34" Type="http://schemas.openxmlformats.org/officeDocument/2006/relationships/slide" Target="slides/slide28.xml"/><Relationship Id="rId78" Type="http://schemas.openxmlformats.org/officeDocument/2006/relationships/font" Target="fonts/Economica-italic.fntdata"/><Relationship Id="rId71" Type="http://schemas.openxmlformats.org/officeDocument/2006/relationships/slide" Target="slides/slide65.xml"/><Relationship Id="rId70" Type="http://schemas.openxmlformats.org/officeDocument/2006/relationships/slide" Target="slides/slide64.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slide" Target="slides/slide58.xml"/><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slide" Target="slides/slide60.xml"/><Relationship Id="rId21" Type="http://schemas.openxmlformats.org/officeDocument/2006/relationships/slide" Target="slides/slide15.xml"/><Relationship Id="rId65" Type="http://schemas.openxmlformats.org/officeDocument/2006/relationships/slide" Target="slides/slide59.xml"/><Relationship Id="rId24" Type="http://schemas.openxmlformats.org/officeDocument/2006/relationships/slide" Target="slides/slide18.xml"/><Relationship Id="rId68" Type="http://schemas.openxmlformats.org/officeDocument/2006/relationships/slide" Target="slides/slide62.xml"/><Relationship Id="rId23" Type="http://schemas.openxmlformats.org/officeDocument/2006/relationships/slide" Target="slides/slide17.xml"/><Relationship Id="rId67" Type="http://schemas.openxmlformats.org/officeDocument/2006/relationships/slide" Target="slides/slide61.xml"/><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slide" Target="slides/slide63.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 name="Shape 58"/>
        <p:cNvGrpSpPr/>
        <p:nvPr/>
      </p:nvGrpSpPr>
      <p:grpSpPr>
        <a:xfrm>
          <a:off x="0" y="0"/>
          <a:ext cx="0" cy="0"/>
          <a:chOff x="0" y="0"/>
          <a:chExt cx="0" cy="0"/>
        </a:xfrm>
      </p:grpSpPr>
      <p:sp>
        <p:nvSpPr>
          <p:cNvPr id="59" name="Google Shape;59;gc6f90357f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gc6f90357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 name="Shape 109"/>
        <p:cNvGrpSpPr/>
        <p:nvPr/>
      </p:nvGrpSpPr>
      <p:grpSpPr>
        <a:xfrm>
          <a:off x="0" y="0"/>
          <a:ext cx="0" cy="0"/>
          <a:chOff x="0" y="0"/>
          <a:chExt cx="0" cy="0"/>
        </a:xfrm>
      </p:grpSpPr>
      <p:sp>
        <p:nvSpPr>
          <p:cNvPr id="110" name="Google Shape;110;gc6f90357f_0_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c6f90357f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 name="Shape 114"/>
        <p:cNvGrpSpPr/>
        <p:nvPr/>
      </p:nvGrpSpPr>
      <p:grpSpPr>
        <a:xfrm>
          <a:off x="0" y="0"/>
          <a:ext cx="0" cy="0"/>
          <a:chOff x="0" y="0"/>
          <a:chExt cx="0" cy="0"/>
        </a:xfrm>
      </p:grpSpPr>
      <p:sp>
        <p:nvSpPr>
          <p:cNvPr id="115" name="Google Shape;115;g5163683ca4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5163683ca4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 name="Shape 119"/>
        <p:cNvGrpSpPr/>
        <p:nvPr/>
      </p:nvGrpSpPr>
      <p:grpSpPr>
        <a:xfrm>
          <a:off x="0" y="0"/>
          <a:ext cx="0" cy="0"/>
          <a:chOff x="0" y="0"/>
          <a:chExt cx="0" cy="0"/>
        </a:xfrm>
      </p:grpSpPr>
      <p:sp>
        <p:nvSpPr>
          <p:cNvPr id="120" name="Google Shape;120;g5163683ca4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5163683ca4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7" name="Shape 127"/>
        <p:cNvGrpSpPr/>
        <p:nvPr/>
      </p:nvGrpSpPr>
      <p:grpSpPr>
        <a:xfrm>
          <a:off x="0" y="0"/>
          <a:ext cx="0" cy="0"/>
          <a:chOff x="0" y="0"/>
          <a:chExt cx="0" cy="0"/>
        </a:xfrm>
      </p:grpSpPr>
      <p:sp>
        <p:nvSpPr>
          <p:cNvPr id="128" name="Google Shape;128;g547dc87ec6_0_9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547dc87ec6_0_9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1" name="Shape 141"/>
        <p:cNvGrpSpPr/>
        <p:nvPr/>
      </p:nvGrpSpPr>
      <p:grpSpPr>
        <a:xfrm>
          <a:off x="0" y="0"/>
          <a:ext cx="0" cy="0"/>
          <a:chOff x="0" y="0"/>
          <a:chExt cx="0" cy="0"/>
        </a:xfrm>
      </p:grpSpPr>
      <p:sp>
        <p:nvSpPr>
          <p:cNvPr id="142" name="Google Shape;142;g547dc87ec6_0_9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547dc87ec6_0_9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8" name="Shape 148"/>
        <p:cNvGrpSpPr/>
        <p:nvPr/>
      </p:nvGrpSpPr>
      <p:grpSpPr>
        <a:xfrm>
          <a:off x="0" y="0"/>
          <a:ext cx="0" cy="0"/>
          <a:chOff x="0" y="0"/>
          <a:chExt cx="0" cy="0"/>
        </a:xfrm>
      </p:grpSpPr>
      <p:sp>
        <p:nvSpPr>
          <p:cNvPr id="149" name="Google Shape;149;g5163683ca4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5163683ca4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9" name="Shape 159"/>
        <p:cNvGrpSpPr/>
        <p:nvPr/>
      </p:nvGrpSpPr>
      <p:grpSpPr>
        <a:xfrm>
          <a:off x="0" y="0"/>
          <a:ext cx="0" cy="0"/>
          <a:chOff x="0" y="0"/>
          <a:chExt cx="0" cy="0"/>
        </a:xfrm>
      </p:grpSpPr>
      <p:sp>
        <p:nvSpPr>
          <p:cNvPr id="160" name="Google Shape;160;g59f3b2c135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59f3b2c135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6" name="Shape 176"/>
        <p:cNvGrpSpPr/>
        <p:nvPr/>
      </p:nvGrpSpPr>
      <p:grpSpPr>
        <a:xfrm>
          <a:off x="0" y="0"/>
          <a:ext cx="0" cy="0"/>
          <a:chOff x="0" y="0"/>
          <a:chExt cx="0" cy="0"/>
        </a:xfrm>
      </p:grpSpPr>
      <p:sp>
        <p:nvSpPr>
          <p:cNvPr id="177" name="Google Shape;177;g5163683ca4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5163683ca4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6" name="Shape 186"/>
        <p:cNvGrpSpPr/>
        <p:nvPr/>
      </p:nvGrpSpPr>
      <p:grpSpPr>
        <a:xfrm>
          <a:off x="0" y="0"/>
          <a:ext cx="0" cy="0"/>
          <a:chOff x="0" y="0"/>
          <a:chExt cx="0" cy="0"/>
        </a:xfrm>
      </p:grpSpPr>
      <p:sp>
        <p:nvSpPr>
          <p:cNvPr id="187" name="Google Shape;187;g59f3b2c135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59f3b2c135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7" name="Shape 197"/>
        <p:cNvGrpSpPr/>
        <p:nvPr/>
      </p:nvGrpSpPr>
      <p:grpSpPr>
        <a:xfrm>
          <a:off x="0" y="0"/>
          <a:ext cx="0" cy="0"/>
          <a:chOff x="0" y="0"/>
          <a:chExt cx="0" cy="0"/>
        </a:xfrm>
      </p:grpSpPr>
      <p:sp>
        <p:nvSpPr>
          <p:cNvPr id="198" name="Google Shape;198;g59f3b2c135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59f3b2c135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 name="Shape 64"/>
        <p:cNvGrpSpPr/>
        <p:nvPr/>
      </p:nvGrpSpPr>
      <p:grpSpPr>
        <a:xfrm>
          <a:off x="0" y="0"/>
          <a:ext cx="0" cy="0"/>
          <a:chOff x="0" y="0"/>
          <a:chExt cx="0" cy="0"/>
        </a:xfrm>
      </p:grpSpPr>
      <p:sp>
        <p:nvSpPr>
          <p:cNvPr id="65" name="Google Shape;65;g59f3b2c135_0_53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59f3b2c135_0_5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8" name="Shape 208"/>
        <p:cNvGrpSpPr/>
        <p:nvPr/>
      </p:nvGrpSpPr>
      <p:grpSpPr>
        <a:xfrm>
          <a:off x="0" y="0"/>
          <a:ext cx="0" cy="0"/>
          <a:chOff x="0" y="0"/>
          <a:chExt cx="0" cy="0"/>
        </a:xfrm>
      </p:grpSpPr>
      <p:sp>
        <p:nvSpPr>
          <p:cNvPr id="209" name="Google Shape;209;g59f3b2c135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59f3b2c135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4" name="Shape 214"/>
        <p:cNvGrpSpPr/>
        <p:nvPr/>
      </p:nvGrpSpPr>
      <p:grpSpPr>
        <a:xfrm>
          <a:off x="0" y="0"/>
          <a:ext cx="0" cy="0"/>
          <a:chOff x="0" y="0"/>
          <a:chExt cx="0" cy="0"/>
        </a:xfrm>
      </p:grpSpPr>
      <p:sp>
        <p:nvSpPr>
          <p:cNvPr id="215" name="Google Shape;215;g5163683ca4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5163683ca4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1" name="Shape 221"/>
        <p:cNvGrpSpPr/>
        <p:nvPr/>
      </p:nvGrpSpPr>
      <p:grpSpPr>
        <a:xfrm>
          <a:off x="0" y="0"/>
          <a:ext cx="0" cy="0"/>
          <a:chOff x="0" y="0"/>
          <a:chExt cx="0" cy="0"/>
        </a:xfrm>
      </p:grpSpPr>
      <p:sp>
        <p:nvSpPr>
          <p:cNvPr id="222" name="Google Shape;222;g547dc87ec6_0_9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547dc87ec6_0_9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7" name="Shape 227"/>
        <p:cNvGrpSpPr/>
        <p:nvPr/>
      </p:nvGrpSpPr>
      <p:grpSpPr>
        <a:xfrm>
          <a:off x="0" y="0"/>
          <a:ext cx="0" cy="0"/>
          <a:chOff x="0" y="0"/>
          <a:chExt cx="0" cy="0"/>
        </a:xfrm>
      </p:grpSpPr>
      <p:sp>
        <p:nvSpPr>
          <p:cNvPr id="228" name="Google Shape;228;g5163683ca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5163683ca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2" name="Shape 242"/>
        <p:cNvGrpSpPr/>
        <p:nvPr/>
      </p:nvGrpSpPr>
      <p:grpSpPr>
        <a:xfrm>
          <a:off x="0" y="0"/>
          <a:ext cx="0" cy="0"/>
          <a:chOff x="0" y="0"/>
          <a:chExt cx="0" cy="0"/>
        </a:xfrm>
      </p:grpSpPr>
      <p:sp>
        <p:nvSpPr>
          <p:cNvPr id="243" name="Google Shape;243;g59f3b2c135_0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59f3b2c135_0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0" name="Shape 250"/>
        <p:cNvGrpSpPr/>
        <p:nvPr/>
      </p:nvGrpSpPr>
      <p:grpSpPr>
        <a:xfrm>
          <a:off x="0" y="0"/>
          <a:ext cx="0" cy="0"/>
          <a:chOff x="0" y="0"/>
          <a:chExt cx="0" cy="0"/>
        </a:xfrm>
      </p:grpSpPr>
      <p:sp>
        <p:nvSpPr>
          <p:cNvPr id="251" name="Google Shape;251;g59f3b2c135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59f3b2c135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6" name="Shape 256"/>
        <p:cNvGrpSpPr/>
        <p:nvPr/>
      </p:nvGrpSpPr>
      <p:grpSpPr>
        <a:xfrm>
          <a:off x="0" y="0"/>
          <a:ext cx="0" cy="0"/>
          <a:chOff x="0" y="0"/>
          <a:chExt cx="0" cy="0"/>
        </a:xfrm>
      </p:grpSpPr>
      <p:sp>
        <p:nvSpPr>
          <p:cNvPr id="257" name="Google Shape;257;g547dc87ec6_0_77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547dc87ec6_0_7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1" name="Shape 261"/>
        <p:cNvGrpSpPr/>
        <p:nvPr/>
      </p:nvGrpSpPr>
      <p:grpSpPr>
        <a:xfrm>
          <a:off x="0" y="0"/>
          <a:ext cx="0" cy="0"/>
          <a:chOff x="0" y="0"/>
          <a:chExt cx="0" cy="0"/>
        </a:xfrm>
      </p:grpSpPr>
      <p:sp>
        <p:nvSpPr>
          <p:cNvPr id="262" name="Google Shape;262;g547dc87ec6_0_92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547dc87ec6_0_9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6" name="Shape 266"/>
        <p:cNvGrpSpPr/>
        <p:nvPr/>
      </p:nvGrpSpPr>
      <p:grpSpPr>
        <a:xfrm>
          <a:off x="0" y="0"/>
          <a:ext cx="0" cy="0"/>
          <a:chOff x="0" y="0"/>
          <a:chExt cx="0" cy="0"/>
        </a:xfrm>
      </p:grpSpPr>
      <p:sp>
        <p:nvSpPr>
          <p:cNvPr id="267" name="Google Shape;267;g59f3b2c135_0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59f3b2c135_0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2" name="Shape 272"/>
        <p:cNvGrpSpPr/>
        <p:nvPr/>
      </p:nvGrpSpPr>
      <p:grpSpPr>
        <a:xfrm>
          <a:off x="0" y="0"/>
          <a:ext cx="0" cy="0"/>
          <a:chOff x="0" y="0"/>
          <a:chExt cx="0" cy="0"/>
        </a:xfrm>
      </p:grpSpPr>
      <p:sp>
        <p:nvSpPr>
          <p:cNvPr id="273" name="Google Shape;273;g59f3b2c135_0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59f3b2c135_0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 name="Shape 69"/>
        <p:cNvGrpSpPr/>
        <p:nvPr/>
      </p:nvGrpSpPr>
      <p:grpSpPr>
        <a:xfrm>
          <a:off x="0" y="0"/>
          <a:ext cx="0" cy="0"/>
          <a:chOff x="0" y="0"/>
          <a:chExt cx="0" cy="0"/>
        </a:xfrm>
      </p:grpSpPr>
      <p:sp>
        <p:nvSpPr>
          <p:cNvPr id="70" name="Google Shape;70;g5163683ca4_0_7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5163683ca4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8" name="Shape 278"/>
        <p:cNvGrpSpPr/>
        <p:nvPr/>
      </p:nvGrpSpPr>
      <p:grpSpPr>
        <a:xfrm>
          <a:off x="0" y="0"/>
          <a:ext cx="0" cy="0"/>
          <a:chOff x="0" y="0"/>
          <a:chExt cx="0" cy="0"/>
        </a:xfrm>
      </p:grpSpPr>
      <p:sp>
        <p:nvSpPr>
          <p:cNvPr id="279" name="Google Shape;279;g547dc87ec6_0_100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547dc87ec6_0_10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3" name="Shape 283"/>
        <p:cNvGrpSpPr/>
        <p:nvPr/>
      </p:nvGrpSpPr>
      <p:grpSpPr>
        <a:xfrm>
          <a:off x="0" y="0"/>
          <a:ext cx="0" cy="0"/>
          <a:chOff x="0" y="0"/>
          <a:chExt cx="0" cy="0"/>
        </a:xfrm>
      </p:grpSpPr>
      <p:sp>
        <p:nvSpPr>
          <p:cNvPr id="284" name="Google Shape;284;g547dc87ec6_0_10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547dc87ec6_0_10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7" name="Shape 297"/>
        <p:cNvGrpSpPr/>
        <p:nvPr/>
      </p:nvGrpSpPr>
      <p:grpSpPr>
        <a:xfrm>
          <a:off x="0" y="0"/>
          <a:ext cx="0" cy="0"/>
          <a:chOff x="0" y="0"/>
          <a:chExt cx="0" cy="0"/>
        </a:xfrm>
      </p:grpSpPr>
      <p:sp>
        <p:nvSpPr>
          <p:cNvPr id="298" name="Google Shape;298;g59f3b2c135_0_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59f3b2c135_0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3" name="Shape 303"/>
        <p:cNvGrpSpPr/>
        <p:nvPr/>
      </p:nvGrpSpPr>
      <p:grpSpPr>
        <a:xfrm>
          <a:off x="0" y="0"/>
          <a:ext cx="0" cy="0"/>
          <a:chOff x="0" y="0"/>
          <a:chExt cx="0" cy="0"/>
        </a:xfrm>
      </p:grpSpPr>
      <p:sp>
        <p:nvSpPr>
          <p:cNvPr id="304" name="Google Shape;304;g5163683ca4_0_17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5163683ca4_0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8" name="Shape 308"/>
        <p:cNvGrpSpPr/>
        <p:nvPr/>
      </p:nvGrpSpPr>
      <p:grpSpPr>
        <a:xfrm>
          <a:off x="0" y="0"/>
          <a:ext cx="0" cy="0"/>
          <a:chOff x="0" y="0"/>
          <a:chExt cx="0" cy="0"/>
        </a:xfrm>
      </p:grpSpPr>
      <p:sp>
        <p:nvSpPr>
          <p:cNvPr id="309" name="Google Shape;309;g59f3b2c135_0_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59f3b2c135_0_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4" name="Shape 314"/>
        <p:cNvGrpSpPr/>
        <p:nvPr/>
      </p:nvGrpSpPr>
      <p:grpSpPr>
        <a:xfrm>
          <a:off x="0" y="0"/>
          <a:ext cx="0" cy="0"/>
          <a:chOff x="0" y="0"/>
          <a:chExt cx="0" cy="0"/>
        </a:xfrm>
      </p:grpSpPr>
      <p:sp>
        <p:nvSpPr>
          <p:cNvPr id="315" name="Google Shape;315;g59f3b2c135_0_22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59f3b2c135_0_2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9" name="Shape 319"/>
        <p:cNvGrpSpPr/>
        <p:nvPr/>
      </p:nvGrpSpPr>
      <p:grpSpPr>
        <a:xfrm>
          <a:off x="0" y="0"/>
          <a:ext cx="0" cy="0"/>
          <a:chOff x="0" y="0"/>
          <a:chExt cx="0" cy="0"/>
        </a:xfrm>
      </p:grpSpPr>
      <p:sp>
        <p:nvSpPr>
          <p:cNvPr id="320" name="Google Shape;320;g59f3b2c135_0_2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59f3b2c135_0_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5" name="Shape 325"/>
        <p:cNvGrpSpPr/>
        <p:nvPr/>
      </p:nvGrpSpPr>
      <p:grpSpPr>
        <a:xfrm>
          <a:off x="0" y="0"/>
          <a:ext cx="0" cy="0"/>
          <a:chOff x="0" y="0"/>
          <a:chExt cx="0" cy="0"/>
        </a:xfrm>
      </p:grpSpPr>
      <p:sp>
        <p:nvSpPr>
          <p:cNvPr id="326" name="Google Shape;326;g59f3b2c135_0_2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59f3b2c135_0_2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1" name="Shape 331"/>
        <p:cNvGrpSpPr/>
        <p:nvPr/>
      </p:nvGrpSpPr>
      <p:grpSpPr>
        <a:xfrm>
          <a:off x="0" y="0"/>
          <a:ext cx="0" cy="0"/>
          <a:chOff x="0" y="0"/>
          <a:chExt cx="0" cy="0"/>
        </a:xfrm>
      </p:grpSpPr>
      <p:sp>
        <p:nvSpPr>
          <p:cNvPr id="332" name="Google Shape;332;g59f3b2c135_0_2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59f3b2c135_0_2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7" name="Shape 337"/>
        <p:cNvGrpSpPr/>
        <p:nvPr/>
      </p:nvGrpSpPr>
      <p:grpSpPr>
        <a:xfrm>
          <a:off x="0" y="0"/>
          <a:ext cx="0" cy="0"/>
          <a:chOff x="0" y="0"/>
          <a:chExt cx="0" cy="0"/>
        </a:xfrm>
      </p:grpSpPr>
      <p:sp>
        <p:nvSpPr>
          <p:cNvPr id="338" name="Google Shape;338;g59f3b2c135_0_25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59f3b2c135_0_2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 name="Shape 74"/>
        <p:cNvGrpSpPr/>
        <p:nvPr/>
      </p:nvGrpSpPr>
      <p:grpSpPr>
        <a:xfrm>
          <a:off x="0" y="0"/>
          <a:ext cx="0" cy="0"/>
          <a:chOff x="0" y="0"/>
          <a:chExt cx="0" cy="0"/>
        </a:xfrm>
      </p:grpSpPr>
      <p:sp>
        <p:nvSpPr>
          <p:cNvPr id="75" name="Google Shape;75;gc6f90357f_0_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c6f90357f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2" name="Shape 342"/>
        <p:cNvGrpSpPr/>
        <p:nvPr/>
      </p:nvGrpSpPr>
      <p:grpSpPr>
        <a:xfrm>
          <a:off x="0" y="0"/>
          <a:ext cx="0" cy="0"/>
          <a:chOff x="0" y="0"/>
          <a:chExt cx="0" cy="0"/>
        </a:xfrm>
      </p:grpSpPr>
      <p:sp>
        <p:nvSpPr>
          <p:cNvPr id="343" name="Google Shape;343;g59f3b2c135_0_2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59f3b2c135_0_2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8" name="Shape 348"/>
        <p:cNvGrpSpPr/>
        <p:nvPr/>
      </p:nvGrpSpPr>
      <p:grpSpPr>
        <a:xfrm>
          <a:off x="0" y="0"/>
          <a:ext cx="0" cy="0"/>
          <a:chOff x="0" y="0"/>
          <a:chExt cx="0" cy="0"/>
        </a:xfrm>
      </p:grpSpPr>
      <p:sp>
        <p:nvSpPr>
          <p:cNvPr id="349" name="Google Shape;349;g59f3b2c135_0_26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59f3b2c135_0_2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3" name="Shape 353"/>
        <p:cNvGrpSpPr/>
        <p:nvPr/>
      </p:nvGrpSpPr>
      <p:grpSpPr>
        <a:xfrm>
          <a:off x="0" y="0"/>
          <a:ext cx="0" cy="0"/>
          <a:chOff x="0" y="0"/>
          <a:chExt cx="0" cy="0"/>
        </a:xfrm>
      </p:grpSpPr>
      <p:sp>
        <p:nvSpPr>
          <p:cNvPr id="354" name="Google Shape;354;g59f3b2c135_0_2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59f3b2c135_0_2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9" name="Shape 359"/>
        <p:cNvGrpSpPr/>
        <p:nvPr/>
      </p:nvGrpSpPr>
      <p:grpSpPr>
        <a:xfrm>
          <a:off x="0" y="0"/>
          <a:ext cx="0" cy="0"/>
          <a:chOff x="0" y="0"/>
          <a:chExt cx="0" cy="0"/>
        </a:xfrm>
      </p:grpSpPr>
      <p:sp>
        <p:nvSpPr>
          <p:cNvPr id="360" name="Google Shape;360;g5163683ca4_0_14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5163683ca4_0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4" name="Shape 364"/>
        <p:cNvGrpSpPr/>
        <p:nvPr/>
      </p:nvGrpSpPr>
      <p:grpSpPr>
        <a:xfrm>
          <a:off x="0" y="0"/>
          <a:ext cx="0" cy="0"/>
          <a:chOff x="0" y="0"/>
          <a:chExt cx="0" cy="0"/>
        </a:xfrm>
      </p:grpSpPr>
      <p:sp>
        <p:nvSpPr>
          <p:cNvPr id="365" name="Google Shape;365;g5163683ca4_0_18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5163683ca4_0_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9" name="Shape 369"/>
        <p:cNvGrpSpPr/>
        <p:nvPr/>
      </p:nvGrpSpPr>
      <p:grpSpPr>
        <a:xfrm>
          <a:off x="0" y="0"/>
          <a:ext cx="0" cy="0"/>
          <a:chOff x="0" y="0"/>
          <a:chExt cx="0" cy="0"/>
        </a:xfrm>
      </p:grpSpPr>
      <p:sp>
        <p:nvSpPr>
          <p:cNvPr id="370" name="Google Shape;370;g59f3b2c135_0_2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59f3b2c135_0_2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6" name="Shape 376"/>
        <p:cNvGrpSpPr/>
        <p:nvPr/>
      </p:nvGrpSpPr>
      <p:grpSpPr>
        <a:xfrm>
          <a:off x="0" y="0"/>
          <a:ext cx="0" cy="0"/>
          <a:chOff x="0" y="0"/>
          <a:chExt cx="0" cy="0"/>
        </a:xfrm>
      </p:grpSpPr>
      <p:sp>
        <p:nvSpPr>
          <p:cNvPr id="377" name="Google Shape;377;g547dc87ec6_0_78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547dc87ec6_0_7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1" name="Shape 381"/>
        <p:cNvGrpSpPr/>
        <p:nvPr/>
      </p:nvGrpSpPr>
      <p:grpSpPr>
        <a:xfrm>
          <a:off x="0" y="0"/>
          <a:ext cx="0" cy="0"/>
          <a:chOff x="0" y="0"/>
          <a:chExt cx="0" cy="0"/>
        </a:xfrm>
      </p:grpSpPr>
      <p:sp>
        <p:nvSpPr>
          <p:cNvPr id="382" name="Google Shape;382;g59f3b2c135_0_3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59f3b2c135_0_3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8" name="Shape 388"/>
        <p:cNvGrpSpPr/>
        <p:nvPr/>
      </p:nvGrpSpPr>
      <p:grpSpPr>
        <a:xfrm>
          <a:off x="0" y="0"/>
          <a:ext cx="0" cy="0"/>
          <a:chOff x="0" y="0"/>
          <a:chExt cx="0" cy="0"/>
        </a:xfrm>
      </p:grpSpPr>
      <p:sp>
        <p:nvSpPr>
          <p:cNvPr id="389" name="Google Shape;389;g59f3b2c135_0_3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0" name="Google Shape;390;g59f3b2c135_0_3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4" name="Shape 394"/>
        <p:cNvGrpSpPr/>
        <p:nvPr/>
      </p:nvGrpSpPr>
      <p:grpSpPr>
        <a:xfrm>
          <a:off x="0" y="0"/>
          <a:ext cx="0" cy="0"/>
          <a:chOff x="0" y="0"/>
          <a:chExt cx="0" cy="0"/>
        </a:xfrm>
      </p:grpSpPr>
      <p:sp>
        <p:nvSpPr>
          <p:cNvPr id="395" name="Google Shape;395;g59f3b2c135_0_3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59f3b2c135_0_3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 name="Shape 81"/>
        <p:cNvGrpSpPr/>
        <p:nvPr/>
      </p:nvGrpSpPr>
      <p:grpSpPr>
        <a:xfrm>
          <a:off x="0" y="0"/>
          <a:ext cx="0" cy="0"/>
          <a:chOff x="0" y="0"/>
          <a:chExt cx="0" cy="0"/>
        </a:xfrm>
      </p:grpSpPr>
      <p:sp>
        <p:nvSpPr>
          <p:cNvPr id="82" name="Google Shape;82;g59f3b2c135_0_53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59f3b2c135_0_5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9" name="Shape 399"/>
        <p:cNvGrpSpPr/>
        <p:nvPr/>
      </p:nvGrpSpPr>
      <p:grpSpPr>
        <a:xfrm>
          <a:off x="0" y="0"/>
          <a:ext cx="0" cy="0"/>
          <a:chOff x="0" y="0"/>
          <a:chExt cx="0" cy="0"/>
        </a:xfrm>
      </p:grpSpPr>
      <p:sp>
        <p:nvSpPr>
          <p:cNvPr id="400" name="Google Shape;400;g5163683ca4_0_18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5163683ca4_0_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4" name="Shape 404"/>
        <p:cNvGrpSpPr/>
        <p:nvPr/>
      </p:nvGrpSpPr>
      <p:grpSpPr>
        <a:xfrm>
          <a:off x="0" y="0"/>
          <a:ext cx="0" cy="0"/>
          <a:chOff x="0" y="0"/>
          <a:chExt cx="0" cy="0"/>
        </a:xfrm>
      </p:grpSpPr>
      <p:sp>
        <p:nvSpPr>
          <p:cNvPr id="405" name="Google Shape;405;g5163683ca4_0_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6" name="Google Shape;406;g5163683ca4_0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1" name="Shape 411"/>
        <p:cNvGrpSpPr/>
        <p:nvPr/>
      </p:nvGrpSpPr>
      <p:grpSpPr>
        <a:xfrm>
          <a:off x="0" y="0"/>
          <a:ext cx="0" cy="0"/>
          <a:chOff x="0" y="0"/>
          <a:chExt cx="0" cy="0"/>
        </a:xfrm>
      </p:grpSpPr>
      <p:sp>
        <p:nvSpPr>
          <p:cNvPr id="412" name="Google Shape;412;g5163683ca4_0_19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13" name="Google Shape;413;g5163683ca4_0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6" name="Shape 416"/>
        <p:cNvGrpSpPr/>
        <p:nvPr/>
      </p:nvGrpSpPr>
      <p:grpSpPr>
        <a:xfrm>
          <a:off x="0" y="0"/>
          <a:ext cx="0" cy="0"/>
          <a:chOff x="0" y="0"/>
          <a:chExt cx="0" cy="0"/>
        </a:xfrm>
      </p:grpSpPr>
      <p:sp>
        <p:nvSpPr>
          <p:cNvPr id="417" name="Google Shape;417;g59f3b2c135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8" name="Google Shape;418;g59f3b2c135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2" name="Shape 422"/>
        <p:cNvGrpSpPr/>
        <p:nvPr/>
      </p:nvGrpSpPr>
      <p:grpSpPr>
        <a:xfrm>
          <a:off x="0" y="0"/>
          <a:ext cx="0" cy="0"/>
          <a:chOff x="0" y="0"/>
          <a:chExt cx="0" cy="0"/>
        </a:xfrm>
      </p:grpSpPr>
      <p:sp>
        <p:nvSpPr>
          <p:cNvPr id="423" name="Google Shape;423;g59f3b2c135_0_3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4" name="Google Shape;424;g59f3b2c135_0_3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6" name="Shape 426"/>
        <p:cNvGrpSpPr/>
        <p:nvPr/>
      </p:nvGrpSpPr>
      <p:grpSpPr>
        <a:xfrm>
          <a:off x="0" y="0"/>
          <a:ext cx="0" cy="0"/>
          <a:chOff x="0" y="0"/>
          <a:chExt cx="0" cy="0"/>
        </a:xfrm>
      </p:grpSpPr>
      <p:sp>
        <p:nvSpPr>
          <p:cNvPr id="427" name="Google Shape;427;g5163683ca4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8" name="Google Shape;428;g5163683ca4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4" name="Shape 444"/>
        <p:cNvGrpSpPr/>
        <p:nvPr/>
      </p:nvGrpSpPr>
      <p:grpSpPr>
        <a:xfrm>
          <a:off x="0" y="0"/>
          <a:ext cx="0" cy="0"/>
          <a:chOff x="0" y="0"/>
          <a:chExt cx="0" cy="0"/>
        </a:xfrm>
      </p:grpSpPr>
      <p:sp>
        <p:nvSpPr>
          <p:cNvPr id="445" name="Google Shape;445;g59f3b2c135_0_3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6" name="Google Shape;446;g59f3b2c135_0_3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2" name="Shape 452"/>
        <p:cNvGrpSpPr/>
        <p:nvPr/>
      </p:nvGrpSpPr>
      <p:grpSpPr>
        <a:xfrm>
          <a:off x="0" y="0"/>
          <a:ext cx="0" cy="0"/>
          <a:chOff x="0" y="0"/>
          <a:chExt cx="0" cy="0"/>
        </a:xfrm>
      </p:grpSpPr>
      <p:sp>
        <p:nvSpPr>
          <p:cNvPr id="453" name="Google Shape;453;g59f3b2c135_0_3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4" name="Google Shape;454;g59f3b2c135_0_3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0" name="Shape 460"/>
        <p:cNvGrpSpPr/>
        <p:nvPr/>
      </p:nvGrpSpPr>
      <p:grpSpPr>
        <a:xfrm>
          <a:off x="0" y="0"/>
          <a:ext cx="0" cy="0"/>
          <a:chOff x="0" y="0"/>
          <a:chExt cx="0" cy="0"/>
        </a:xfrm>
      </p:grpSpPr>
      <p:sp>
        <p:nvSpPr>
          <p:cNvPr id="461" name="Google Shape;461;g59f3b2c135_0_3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2" name="Google Shape;462;g59f3b2c135_0_3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8" name="Shape 468"/>
        <p:cNvGrpSpPr/>
        <p:nvPr/>
      </p:nvGrpSpPr>
      <p:grpSpPr>
        <a:xfrm>
          <a:off x="0" y="0"/>
          <a:ext cx="0" cy="0"/>
          <a:chOff x="0" y="0"/>
          <a:chExt cx="0" cy="0"/>
        </a:xfrm>
      </p:grpSpPr>
      <p:sp>
        <p:nvSpPr>
          <p:cNvPr id="469" name="Google Shape;469;g59f3b2c135_0_4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0" name="Google Shape;470;g59f3b2c135_0_4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 name="Shape 86"/>
        <p:cNvGrpSpPr/>
        <p:nvPr/>
      </p:nvGrpSpPr>
      <p:grpSpPr>
        <a:xfrm>
          <a:off x="0" y="0"/>
          <a:ext cx="0" cy="0"/>
          <a:chOff x="0" y="0"/>
          <a:chExt cx="0" cy="0"/>
        </a:xfrm>
      </p:grpSpPr>
      <p:sp>
        <p:nvSpPr>
          <p:cNvPr id="87" name="Google Shape;87;g59f3b2c135_0_51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59f3b2c135_0_5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6" name="Shape 476"/>
        <p:cNvGrpSpPr/>
        <p:nvPr/>
      </p:nvGrpSpPr>
      <p:grpSpPr>
        <a:xfrm>
          <a:off x="0" y="0"/>
          <a:ext cx="0" cy="0"/>
          <a:chOff x="0" y="0"/>
          <a:chExt cx="0" cy="0"/>
        </a:xfrm>
      </p:grpSpPr>
      <p:sp>
        <p:nvSpPr>
          <p:cNvPr id="477" name="Google Shape;477;g5163683ca4_0_19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78" name="Google Shape;478;g5163683ca4_0_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1" name="Shape 481"/>
        <p:cNvGrpSpPr/>
        <p:nvPr/>
      </p:nvGrpSpPr>
      <p:grpSpPr>
        <a:xfrm>
          <a:off x="0" y="0"/>
          <a:ext cx="0" cy="0"/>
          <a:chOff x="0" y="0"/>
          <a:chExt cx="0" cy="0"/>
        </a:xfrm>
      </p:grpSpPr>
      <p:sp>
        <p:nvSpPr>
          <p:cNvPr id="482" name="Google Shape;482;g59f3b2c135_0_4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3" name="Google Shape;483;g59f3b2c135_0_4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6" name="Shape 486"/>
        <p:cNvGrpSpPr/>
        <p:nvPr/>
      </p:nvGrpSpPr>
      <p:grpSpPr>
        <a:xfrm>
          <a:off x="0" y="0"/>
          <a:ext cx="0" cy="0"/>
          <a:chOff x="0" y="0"/>
          <a:chExt cx="0" cy="0"/>
        </a:xfrm>
      </p:grpSpPr>
      <p:sp>
        <p:nvSpPr>
          <p:cNvPr id="487" name="Google Shape;487;g59f3b2c135_0_4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8" name="Google Shape;488;g59f3b2c135_0_4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1" name="Shape 491"/>
        <p:cNvGrpSpPr/>
        <p:nvPr/>
      </p:nvGrpSpPr>
      <p:grpSpPr>
        <a:xfrm>
          <a:off x="0" y="0"/>
          <a:ext cx="0" cy="0"/>
          <a:chOff x="0" y="0"/>
          <a:chExt cx="0" cy="0"/>
        </a:xfrm>
      </p:grpSpPr>
      <p:sp>
        <p:nvSpPr>
          <p:cNvPr id="492" name="Google Shape;492;g59f3b2c135_0_4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3" name="Google Shape;493;g59f3b2c135_0_4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6" name="Shape 496"/>
        <p:cNvGrpSpPr/>
        <p:nvPr/>
      </p:nvGrpSpPr>
      <p:grpSpPr>
        <a:xfrm>
          <a:off x="0" y="0"/>
          <a:ext cx="0" cy="0"/>
          <a:chOff x="0" y="0"/>
          <a:chExt cx="0" cy="0"/>
        </a:xfrm>
      </p:grpSpPr>
      <p:sp>
        <p:nvSpPr>
          <p:cNvPr id="497" name="Google Shape;497;g5163683ca4_0_20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98" name="Google Shape;498;g5163683ca4_0_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1" name="Shape 501"/>
        <p:cNvGrpSpPr/>
        <p:nvPr/>
      </p:nvGrpSpPr>
      <p:grpSpPr>
        <a:xfrm>
          <a:off x="0" y="0"/>
          <a:ext cx="0" cy="0"/>
          <a:chOff x="0" y="0"/>
          <a:chExt cx="0" cy="0"/>
        </a:xfrm>
      </p:grpSpPr>
      <p:sp>
        <p:nvSpPr>
          <p:cNvPr id="502" name="Google Shape;502;g59f3b2c135_0_3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3" name="Google Shape;503;g59f3b2c135_0_3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5" name="Shape 515"/>
        <p:cNvGrpSpPr/>
        <p:nvPr/>
      </p:nvGrpSpPr>
      <p:grpSpPr>
        <a:xfrm>
          <a:off x="0" y="0"/>
          <a:ext cx="0" cy="0"/>
          <a:chOff x="0" y="0"/>
          <a:chExt cx="0" cy="0"/>
        </a:xfrm>
      </p:grpSpPr>
      <p:sp>
        <p:nvSpPr>
          <p:cNvPr id="516" name="Google Shape;516;g59f3b2c135_0_4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7" name="Google Shape;517;g59f3b2c135_0_4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0" name="Shape 520"/>
        <p:cNvGrpSpPr/>
        <p:nvPr/>
      </p:nvGrpSpPr>
      <p:grpSpPr>
        <a:xfrm>
          <a:off x="0" y="0"/>
          <a:ext cx="0" cy="0"/>
          <a:chOff x="0" y="0"/>
          <a:chExt cx="0" cy="0"/>
        </a:xfrm>
      </p:grpSpPr>
      <p:sp>
        <p:nvSpPr>
          <p:cNvPr id="521" name="Google Shape;521;g5163683ca4_0_20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22" name="Google Shape;522;g5163683ca4_0_2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5" name="Shape 525"/>
        <p:cNvGrpSpPr/>
        <p:nvPr/>
      </p:nvGrpSpPr>
      <p:grpSpPr>
        <a:xfrm>
          <a:off x="0" y="0"/>
          <a:ext cx="0" cy="0"/>
          <a:chOff x="0" y="0"/>
          <a:chExt cx="0" cy="0"/>
        </a:xfrm>
      </p:grpSpPr>
      <p:sp>
        <p:nvSpPr>
          <p:cNvPr id="526" name="Google Shape;526;g59f3b2c135_0_4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7" name="Google Shape;527;g59f3b2c135_0_4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0" name="Shape 530"/>
        <p:cNvGrpSpPr/>
        <p:nvPr/>
      </p:nvGrpSpPr>
      <p:grpSpPr>
        <a:xfrm>
          <a:off x="0" y="0"/>
          <a:ext cx="0" cy="0"/>
          <a:chOff x="0" y="0"/>
          <a:chExt cx="0" cy="0"/>
        </a:xfrm>
      </p:grpSpPr>
      <p:sp>
        <p:nvSpPr>
          <p:cNvPr id="531" name="Google Shape;531;g59f3b2c135_0_48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32" name="Google Shape;532;g59f3b2c135_0_4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 name="Shape 92"/>
        <p:cNvGrpSpPr/>
        <p:nvPr/>
      </p:nvGrpSpPr>
      <p:grpSpPr>
        <a:xfrm>
          <a:off x="0" y="0"/>
          <a:ext cx="0" cy="0"/>
          <a:chOff x="0" y="0"/>
          <a:chExt cx="0" cy="0"/>
        </a:xfrm>
      </p:grpSpPr>
      <p:sp>
        <p:nvSpPr>
          <p:cNvPr id="93" name="Google Shape;93;g59f3b2c135_0_52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59f3b2c135_0_5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 name="Shape 98"/>
        <p:cNvGrpSpPr/>
        <p:nvPr/>
      </p:nvGrpSpPr>
      <p:grpSpPr>
        <a:xfrm>
          <a:off x="0" y="0"/>
          <a:ext cx="0" cy="0"/>
          <a:chOff x="0" y="0"/>
          <a:chExt cx="0" cy="0"/>
        </a:xfrm>
      </p:grpSpPr>
      <p:sp>
        <p:nvSpPr>
          <p:cNvPr id="99" name="Google Shape;99;g59f3b2c135_0_52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59f3b2c135_0_5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 name="Shape 103"/>
        <p:cNvGrpSpPr/>
        <p:nvPr/>
      </p:nvGrpSpPr>
      <p:grpSpPr>
        <a:xfrm>
          <a:off x="0" y="0"/>
          <a:ext cx="0" cy="0"/>
          <a:chOff x="0" y="0"/>
          <a:chExt cx="0" cy="0"/>
        </a:xfrm>
      </p:grpSpPr>
      <p:sp>
        <p:nvSpPr>
          <p:cNvPr id="104" name="Google Shape;104;g59f3b2c135_0_54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59f3b2c135_0_5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2744013" y="756700"/>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1" name="Google Shape;11;p2"/>
          <p:cNvSpPr/>
          <p:nvPr/>
        </p:nvSpPr>
        <p:spPr>
          <a:xfrm rot="10800000">
            <a:off x="5318350" y="32667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2" name="Google Shape;12;p2"/>
          <p:cNvSpPr txBox="1"/>
          <p:nvPr>
            <p:ph type="ctrTitle"/>
          </p:nvPr>
        </p:nvSpPr>
        <p:spPr>
          <a:xfrm>
            <a:off x="3044700" y="1444255"/>
            <a:ext cx="3054600" cy="1537200"/>
          </a:xfrm>
          <a:prstGeom prst="rect">
            <a:avLst/>
          </a:prstGeom>
        </p:spPr>
        <p:txBody>
          <a:bodyPr anchorCtr="0" anchor="b" bIns="91425" lIns="91425" spcFirstLastPara="1" rIns="91425" wrap="square" tIns="91425"/>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p:txBody>
      </p:sp>
      <p:sp>
        <p:nvSpPr>
          <p:cNvPr id="13" name="Google Shape;13;p2"/>
          <p:cNvSpPr txBox="1"/>
          <p:nvPr>
            <p:ph idx="1" type="subTitle"/>
          </p:nvPr>
        </p:nvSpPr>
        <p:spPr>
          <a:xfrm>
            <a:off x="3044700" y="3116580"/>
            <a:ext cx="3054600" cy="7014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Font typeface="Economica"/>
              <a:buNone/>
              <a:defRPr sz="2100">
                <a:latin typeface="Economica"/>
                <a:ea typeface="Economica"/>
                <a:cs typeface="Economica"/>
                <a:sym typeface="Economica"/>
              </a:defRPr>
            </a:lvl1pPr>
            <a:lvl2pPr lvl="1" algn="ctr">
              <a:lnSpc>
                <a:spcPct val="100000"/>
              </a:lnSpc>
              <a:spcBef>
                <a:spcPts val="0"/>
              </a:spcBef>
              <a:spcAft>
                <a:spcPts val="0"/>
              </a:spcAft>
              <a:buSzPts val="2100"/>
              <a:buFont typeface="Economica"/>
              <a:buNone/>
              <a:defRPr sz="2100">
                <a:latin typeface="Economica"/>
                <a:ea typeface="Economica"/>
                <a:cs typeface="Economica"/>
                <a:sym typeface="Economica"/>
              </a:defRPr>
            </a:lvl2pPr>
            <a:lvl3pPr lvl="2" algn="ctr">
              <a:lnSpc>
                <a:spcPct val="100000"/>
              </a:lnSpc>
              <a:spcBef>
                <a:spcPts val="0"/>
              </a:spcBef>
              <a:spcAft>
                <a:spcPts val="0"/>
              </a:spcAft>
              <a:buSzPts val="2100"/>
              <a:buFont typeface="Economica"/>
              <a:buNone/>
              <a:defRPr sz="2100">
                <a:latin typeface="Economica"/>
                <a:ea typeface="Economica"/>
                <a:cs typeface="Economica"/>
                <a:sym typeface="Economica"/>
              </a:defRPr>
            </a:lvl3pPr>
            <a:lvl4pPr lvl="3" algn="ctr">
              <a:lnSpc>
                <a:spcPct val="100000"/>
              </a:lnSpc>
              <a:spcBef>
                <a:spcPts val="0"/>
              </a:spcBef>
              <a:spcAft>
                <a:spcPts val="0"/>
              </a:spcAft>
              <a:buSzPts val="2100"/>
              <a:buFont typeface="Economica"/>
              <a:buNone/>
              <a:defRPr sz="2100">
                <a:latin typeface="Economica"/>
                <a:ea typeface="Economica"/>
                <a:cs typeface="Economica"/>
                <a:sym typeface="Economica"/>
              </a:defRPr>
            </a:lvl4pPr>
            <a:lvl5pPr lvl="4" algn="ctr">
              <a:lnSpc>
                <a:spcPct val="100000"/>
              </a:lnSpc>
              <a:spcBef>
                <a:spcPts val="0"/>
              </a:spcBef>
              <a:spcAft>
                <a:spcPts val="0"/>
              </a:spcAft>
              <a:buSzPts val="2100"/>
              <a:buFont typeface="Economica"/>
              <a:buNone/>
              <a:defRPr sz="2100">
                <a:latin typeface="Economica"/>
                <a:ea typeface="Economica"/>
                <a:cs typeface="Economica"/>
                <a:sym typeface="Economica"/>
              </a:defRPr>
            </a:lvl5pPr>
            <a:lvl6pPr lvl="5" algn="ctr">
              <a:lnSpc>
                <a:spcPct val="100000"/>
              </a:lnSpc>
              <a:spcBef>
                <a:spcPts val="0"/>
              </a:spcBef>
              <a:spcAft>
                <a:spcPts val="0"/>
              </a:spcAft>
              <a:buSzPts val="2100"/>
              <a:buFont typeface="Economica"/>
              <a:buNone/>
              <a:defRPr sz="2100">
                <a:latin typeface="Economica"/>
                <a:ea typeface="Economica"/>
                <a:cs typeface="Economica"/>
                <a:sym typeface="Economica"/>
              </a:defRPr>
            </a:lvl6pPr>
            <a:lvl7pPr lvl="6" algn="ctr">
              <a:lnSpc>
                <a:spcPct val="100000"/>
              </a:lnSpc>
              <a:spcBef>
                <a:spcPts val="0"/>
              </a:spcBef>
              <a:spcAft>
                <a:spcPts val="0"/>
              </a:spcAft>
              <a:buSzPts val="2100"/>
              <a:buFont typeface="Economica"/>
              <a:buNone/>
              <a:defRPr sz="2100">
                <a:latin typeface="Economica"/>
                <a:ea typeface="Economica"/>
                <a:cs typeface="Economica"/>
                <a:sym typeface="Economica"/>
              </a:defRPr>
            </a:lvl7pPr>
            <a:lvl8pPr lvl="7" algn="ctr">
              <a:lnSpc>
                <a:spcPct val="100000"/>
              </a:lnSpc>
              <a:spcBef>
                <a:spcPts val="0"/>
              </a:spcBef>
              <a:spcAft>
                <a:spcPts val="0"/>
              </a:spcAft>
              <a:buSzPts val="2100"/>
              <a:buFont typeface="Economica"/>
              <a:buNone/>
              <a:defRPr sz="2100">
                <a:latin typeface="Economica"/>
                <a:ea typeface="Economica"/>
                <a:cs typeface="Economica"/>
                <a:sym typeface="Economica"/>
              </a:defRPr>
            </a:lvl8pPr>
            <a:lvl9pPr lvl="8" algn="ctr">
              <a:lnSpc>
                <a:spcPct val="100000"/>
              </a:lnSpc>
              <a:spcBef>
                <a:spcPts val="0"/>
              </a:spcBef>
              <a:spcAft>
                <a:spcPts val="0"/>
              </a:spcAft>
              <a:buSzPts val="2100"/>
              <a:buFont typeface="Economica"/>
              <a:buNone/>
              <a:defRPr sz="2100">
                <a:latin typeface="Economica"/>
                <a:ea typeface="Economica"/>
                <a:cs typeface="Economica"/>
                <a:sym typeface="Economica"/>
              </a:defRPr>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51" name="Shape 51"/>
        <p:cNvGrpSpPr/>
        <p:nvPr/>
      </p:nvGrpSpPr>
      <p:grpSpPr>
        <a:xfrm>
          <a:off x="0" y="0"/>
          <a:ext cx="0" cy="0"/>
          <a:chOff x="0" y="0"/>
          <a:chExt cx="0" cy="0"/>
        </a:xfrm>
      </p:grpSpPr>
      <p:sp>
        <p:nvSpPr>
          <p:cNvPr id="52" name="Google Shape;52;p11"/>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11"/>
          <p:cNvSpPr txBox="1"/>
          <p:nvPr>
            <p:ph hasCustomPrompt="1" type="title"/>
          </p:nvPr>
        </p:nvSpPr>
        <p:spPr>
          <a:xfrm>
            <a:off x="311700" y="957125"/>
            <a:ext cx="8520600" cy="2128800"/>
          </a:xfrm>
          <a:prstGeom prst="rect">
            <a:avLst/>
          </a:prstGeom>
        </p:spPr>
        <p:txBody>
          <a:bodyPr anchorCtr="0" anchor="ctr" bIns="91425" lIns="91425" spcFirstLastPara="1" rIns="91425" wrap="square" tIns="91425"/>
          <a:lstStyle>
            <a:lvl1pPr lvl="0" algn="ctr">
              <a:spcBef>
                <a:spcPts val="0"/>
              </a:spcBef>
              <a:spcAft>
                <a:spcPts val="0"/>
              </a:spcAft>
              <a:buClr>
                <a:schemeClr val="lt2"/>
              </a:buClr>
              <a:buSzPts val="16000"/>
              <a:buNone/>
              <a:defRPr sz="16000">
                <a:solidFill>
                  <a:schemeClr val="lt2"/>
                </a:solidFill>
              </a:defRPr>
            </a:lvl1pPr>
            <a:lvl2pPr lvl="1" algn="ctr">
              <a:spcBef>
                <a:spcPts val="0"/>
              </a:spcBef>
              <a:spcAft>
                <a:spcPts val="0"/>
              </a:spcAft>
              <a:buClr>
                <a:schemeClr val="lt2"/>
              </a:buClr>
              <a:buSzPts val="16000"/>
              <a:buNone/>
              <a:defRPr sz="16000">
                <a:solidFill>
                  <a:schemeClr val="lt2"/>
                </a:solidFill>
              </a:defRPr>
            </a:lvl2pPr>
            <a:lvl3pPr lvl="2" algn="ctr">
              <a:spcBef>
                <a:spcPts val="0"/>
              </a:spcBef>
              <a:spcAft>
                <a:spcPts val="0"/>
              </a:spcAft>
              <a:buClr>
                <a:schemeClr val="lt2"/>
              </a:buClr>
              <a:buSzPts val="16000"/>
              <a:buNone/>
              <a:defRPr sz="16000">
                <a:solidFill>
                  <a:schemeClr val="lt2"/>
                </a:solidFill>
              </a:defRPr>
            </a:lvl3pPr>
            <a:lvl4pPr lvl="3" algn="ctr">
              <a:spcBef>
                <a:spcPts val="0"/>
              </a:spcBef>
              <a:spcAft>
                <a:spcPts val="0"/>
              </a:spcAft>
              <a:buClr>
                <a:schemeClr val="lt2"/>
              </a:buClr>
              <a:buSzPts val="16000"/>
              <a:buNone/>
              <a:defRPr sz="16000">
                <a:solidFill>
                  <a:schemeClr val="lt2"/>
                </a:solidFill>
              </a:defRPr>
            </a:lvl4pPr>
            <a:lvl5pPr lvl="4" algn="ctr">
              <a:spcBef>
                <a:spcPts val="0"/>
              </a:spcBef>
              <a:spcAft>
                <a:spcPts val="0"/>
              </a:spcAft>
              <a:buClr>
                <a:schemeClr val="lt2"/>
              </a:buClr>
              <a:buSzPts val="16000"/>
              <a:buNone/>
              <a:defRPr sz="16000">
                <a:solidFill>
                  <a:schemeClr val="lt2"/>
                </a:solidFill>
              </a:defRPr>
            </a:lvl5pPr>
            <a:lvl6pPr lvl="5" algn="ctr">
              <a:spcBef>
                <a:spcPts val="0"/>
              </a:spcBef>
              <a:spcAft>
                <a:spcPts val="0"/>
              </a:spcAft>
              <a:buClr>
                <a:schemeClr val="lt2"/>
              </a:buClr>
              <a:buSzPts val="16000"/>
              <a:buNone/>
              <a:defRPr sz="16000">
                <a:solidFill>
                  <a:schemeClr val="lt2"/>
                </a:solidFill>
              </a:defRPr>
            </a:lvl6pPr>
            <a:lvl7pPr lvl="6" algn="ctr">
              <a:spcBef>
                <a:spcPts val="0"/>
              </a:spcBef>
              <a:spcAft>
                <a:spcPts val="0"/>
              </a:spcAft>
              <a:buClr>
                <a:schemeClr val="lt2"/>
              </a:buClr>
              <a:buSzPts val="16000"/>
              <a:buNone/>
              <a:defRPr sz="16000">
                <a:solidFill>
                  <a:schemeClr val="lt2"/>
                </a:solidFill>
              </a:defRPr>
            </a:lvl7pPr>
            <a:lvl8pPr lvl="7" algn="ctr">
              <a:spcBef>
                <a:spcPts val="0"/>
              </a:spcBef>
              <a:spcAft>
                <a:spcPts val="0"/>
              </a:spcAft>
              <a:buClr>
                <a:schemeClr val="lt2"/>
              </a:buClr>
              <a:buSzPts val="16000"/>
              <a:buNone/>
              <a:defRPr sz="16000">
                <a:solidFill>
                  <a:schemeClr val="lt2"/>
                </a:solidFill>
              </a:defRPr>
            </a:lvl8pPr>
            <a:lvl9pPr lvl="8" algn="ctr">
              <a:spcBef>
                <a:spcPts val="0"/>
              </a:spcBef>
              <a:spcAft>
                <a:spcPts val="0"/>
              </a:spcAft>
              <a:buClr>
                <a:schemeClr val="lt2"/>
              </a:buClr>
              <a:buSzPts val="16000"/>
              <a:buNone/>
              <a:defRPr sz="16000">
                <a:solidFill>
                  <a:schemeClr val="lt2"/>
                </a:solidFill>
              </a:defRPr>
            </a:lvl9pPr>
          </a:lstStyle>
          <a:p>
            <a:r>
              <a:t>xx%</a:t>
            </a:r>
          </a:p>
        </p:txBody>
      </p:sp>
      <p:sp>
        <p:nvSpPr>
          <p:cNvPr id="54" name="Google Shape;54;p11"/>
          <p:cNvSpPr txBox="1"/>
          <p:nvPr>
            <p:ph idx="1" type="body"/>
          </p:nvPr>
        </p:nvSpPr>
        <p:spPr>
          <a:xfrm>
            <a:off x="311700" y="3162000"/>
            <a:ext cx="8520600" cy="10716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5" name="Google Shape;55;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6" name="Shape 56"/>
        <p:cNvGrpSpPr/>
        <p:nvPr/>
      </p:nvGrpSpPr>
      <p:grpSpPr>
        <a:xfrm>
          <a:off x="0" y="0"/>
          <a:ext cx="0" cy="0"/>
          <a:chOff x="0" y="0"/>
          <a:chExt cx="0" cy="0"/>
        </a:xfrm>
      </p:grpSpPr>
      <p:sp>
        <p:nvSpPr>
          <p:cNvPr id="57" name="Google Shape;57;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5" name="Shape 15"/>
        <p:cNvGrpSpPr/>
        <p:nvPr/>
      </p:nvGrpSpPr>
      <p:grpSpPr>
        <a:xfrm>
          <a:off x="0" y="0"/>
          <a:ext cx="0" cy="0"/>
          <a:chOff x="0" y="0"/>
          <a:chExt cx="0" cy="0"/>
        </a:xfrm>
      </p:grpSpPr>
      <p:sp>
        <p:nvSpPr>
          <p:cNvPr id="16" name="Google Shape;16;p3"/>
          <p:cNvSpPr/>
          <p:nvPr/>
        </p:nvSpPr>
        <p:spPr>
          <a:xfrm flipH="1">
            <a:off x="7595938" y="4602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7" name="Google Shape;17;p3"/>
          <p:cNvSpPr/>
          <p:nvPr/>
        </p:nvSpPr>
        <p:spPr>
          <a:xfrm flipH="1" rot="10800000">
            <a:off x="466425" y="35583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8" name="Google Shape;18;p3"/>
          <p:cNvSpPr txBox="1"/>
          <p:nvPr>
            <p:ph type="title"/>
          </p:nvPr>
        </p:nvSpPr>
        <p:spPr>
          <a:xfrm>
            <a:off x="773700" y="1806450"/>
            <a:ext cx="7596600" cy="1530600"/>
          </a:xfrm>
          <a:prstGeom prst="rect">
            <a:avLst/>
          </a:prstGeom>
        </p:spPr>
        <p:txBody>
          <a:bodyPr anchorCtr="0" anchor="ctr" bIns="91425" lIns="91425" spcFirstLastPara="1" rIns="91425" wrap="square" tIns="91425"/>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p:txBody>
      </p:sp>
      <p:sp>
        <p:nvSpPr>
          <p:cNvPr id="19" name="Google Shape;19;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0" name="Shape 20"/>
        <p:cNvGrpSpPr/>
        <p:nvPr/>
      </p:nvGrpSpPr>
      <p:grpSpPr>
        <a:xfrm>
          <a:off x="0" y="0"/>
          <a:ext cx="0" cy="0"/>
          <a:chOff x="0" y="0"/>
          <a:chExt cx="0" cy="0"/>
        </a:xfrm>
      </p:grpSpPr>
      <p:sp>
        <p:nvSpPr>
          <p:cNvPr id="21" name="Google Shape;21;p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4"/>
          <p:cNvSpPr txBox="1"/>
          <p:nvPr>
            <p:ph type="title"/>
          </p:nvPr>
        </p:nvSpPr>
        <p:spPr>
          <a:xfrm>
            <a:off x="311700" y="315925"/>
            <a:ext cx="8520600" cy="831300"/>
          </a:xfrm>
          <a:prstGeom prst="rect">
            <a:avLst/>
          </a:prstGeom>
        </p:spPr>
        <p:txBody>
          <a:bodyPr anchorCtr="0" anchor="b" bIns="91425" lIns="91425" spcFirstLastPara="1" rIns="91425" wrap="square" tIns="91425"/>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3" name="Google Shape;23;p4"/>
          <p:cNvSpPr txBox="1"/>
          <p:nvPr>
            <p:ph idx="1" type="body"/>
          </p:nvPr>
        </p:nvSpPr>
        <p:spPr>
          <a:xfrm>
            <a:off x="311700" y="1225225"/>
            <a:ext cx="8520600" cy="33540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4" name="Google Shape;24;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5" name="Shape 25"/>
        <p:cNvGrpSpPr/>
        <p:nvPr/>
      </p:nvGrpSpPr>
      <p:grpSpPr>
        <a:xfrm>
          <a:off x="0" y="0"/>
          <a:ext cx="0" cy="0"/>
          <a:chOff x="0" y="0"/>
          <a:chExt cx="0" cy="0"/>
        </a:xfrm>
      </p:grpSpPr>
      <p:sp>
        <p:nvSpPr>
          <p:cNvPr id="26" name="Google Shape;26;p5"/>
          <p:cNvSpPr txBox="1"/>
          <p:nvPr>
            <p:ph type="title"/>
          </p:nvPr>
        </p:nvSpPr>
        <p:spPr>
          <a:xfrm>
            <a:off x="311700" y="315925"/>
            <a:ext cx="8520600" cy="831300"/>
          </a:xfrm>
          <a:prstGeom prst="rect">
            <a:avLst/>
          </a:prstGeom>
        </p:spPr>
        <p:txBody>
          <a:bodyPr anchorCtr="0" anchor="b" bIns="91425" lIns="91425" spcFirstLastPara="1" rIns="91425" wrap="square" tIns="91425"/>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7" name="Google Shape;27;p5"/>
          <p:cNvSpPr txBox="1"/>
          <p:nvPr>
            <p:ph idx="1" type="body"/>
          </p:nvPr>
        </p:nvSpPr>
        <p:spPr>
          <a:xfrm>
            <a:off x="311700" y="1225225"/>
            <a:ext cx="3999900" cy="33540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8" name="Google Shape;28;p5"/>
          <p:cNvSpPr txBox="1"/>
          <p:nvPr>
            <p:ph idx="2" type="body"/>
          </p:nvPr>
        </p:nvSpPr>
        <p:spPr>
          <a:xfrm>
            <a:off x="4832400" y="1225225"/>
            <a:ext cx="3999900" cy="33540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9" name="Google Shape;29;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30" name="Shape 30"/>
        <p:cNvGrpSpPr/>
        <p:nvPr/>
      </p:nvGrpSpPr>
      <p:grpSpPr>
        <a:xfrm>
          <a:off x="0" y="0"/>
          <a:ext cx="0" cy="0"/>
          <a:chOff x="0" y="0"/>
          <a:chExt cx="0" cy="0"/>
        </a:xfrm>
      </p:grpSpPr>
      <p:sp>
        <p:nvSpPr>
          <p:cNvPr id="31" name="Google Shape;31;p6"/>
          <p:cNvSpPr txBox="1"/>
          <p:nvPr>
            <p:ph type="title"/>
          </p:nvPr>
        </p:nvSpPr>
        <p:spPr>
          <a:xfrm>
            <a:off x="311700" y="315925"/>
            <a:ext cx="8520600" cy="831300"/>
          </a:xfrm>
          <a:prstGeom prst="rect">
            <a:avLst/>
          </a:prstGeom>
        </p:spPr>
        <p:txBody>
          <a:bodyPr anchorCtr="0" anchor="b" bIns="91425" lIns="91425" spcFirstLastPara="1" rIns="91425" wrap="square" tIns="91425"/>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32" name="Google Shape;32;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3" name="Shape 33"/>
        <p:cNvGrpSpPr/>
        <p:nvPr/>
      </p:nvGrpSpPr>
      <p:grpSpPr>
        <a:xfrm>
          <a:off x="0" y="0"/>
          <a:ext cx="0" cy="0"/>
          <a:chOff x="0" y="0"/>
          <a:chExt cx="0" cy="0"/>
        </a:xfrm>
      </p:grpSpPr>
      <p:sp>
        <p:nvSpPr>
          <p:cNvPr id="34" name="Google Shape;34;p7"/>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35" name="Google Shape;35;p7"/>
          <p:cNvSpPr txBox="1"/>
          <p:nvPr>
            <p:ph idx="1" type="body"/>
          </p:nvPr>
        </p:nvSpPr>
        <p:spPr>
          <a:xfrm>
            <a:off x="311700" y="1399400"/>
            <a:ext cx="2808000" cy="27849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6" name="Google Shape;36;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7" name="Shape 37"/>
        <p:cNvGrpSpPr/>
        <p:nvPr/>
      </p:nvGrpSpPr>
      <p:grpSpPr>
        <a:xfrm>
          <a:off x="0" y="0"/>
          <a:ext cx="0" cy="0"/>
          <a:chOff x="0" y="0"/>
          <a:chExt cx="0" cy="0"/>
        </a:xfrm>
      </p:grpSpPr>
      <p:sp>
        <p:nvSpPr>
          <p:cNvPr id="38" name="Google Shape;38;p8"/>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8"/>
          <p:cNvSpPr txBox="1"/>
          <p:nvPr>
            <p:ph type="title"/>
          </p:nvPr>
        </p:nvSpPr>
        <p:spPr>
          <a:xfrm>
            <a:off x="490250" y="450150"/>
            <a:ext cx="5878800" cy="4090800"/>
          </a:xfrm>
          <a:prstGeom prst="rect">
            <a:avLst/>
          </a:prstGeom>
        </p:spPr>
        <p:txBody>
          <a:bodyPr anchorCtr="0" anchor="ctr" bIns="91425" lIns="91425" spcFirstLastPara="1" rIns="91425" wrap="square" tIns="91425"/>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40" name="Google Shape;40;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41" name="Shape 41"/>
        <p:cNvGrpSpPr/>
        <p:nvPr/>
      </p:nvGrpSpPr>
      <p:grpSpPr>
        <a:xfrm>
          <a:off x="0" y="0"/>
          <a:ext cx="0" cy="0"/>
          <a:chOff x="0" y="0"/>
          <a:chExt cx="0" cy="0"/>
        </a:xfrm>
      </p:grpSpPr>
      <p:sp>
        <p:nvSpPr>
          <p:cNvPr id="42" name="Google Shape;42;p9"/>
          <p:cNvSpPr/>
          <p:nvPr/>
        </p:nvSpPr>
        <p:spPr>
          <a:xfrm>
            <a:off x="4572000" y="-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3" name="Google Shape;43;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4" name="Google Shape;44;p9"/>
          <p:cNvSpPr txBox="1"/>
          <p:nvPr>
            <p:ph type="title"/>
          </p:nvPr>
        </p:nvSpPr>
        <p:spPr>
          <a:xfrm>
            <a:off x="265500" y="929275"/>
            <a:ext cx="4045200" cy="1786200"/>
          </a:xfrm>
          <a:prstGeom prst="rect">
            <a:avLst/>
          </a:prstGeom>
        </p:spPr>
        <p:txBody>
          <a:bodyPr anchorCtr="0" anchor="b" bIns="91425" lIns="91425" spcFirstLastPara="1" rIns="91425" wrap="square" tIns="91425"/>
          <a:lstStyle>
            <a:lvl1pPr lvl="0" algn="ctr">
              <a:spcBef>
                <a:spcPts val="0"/>
              </a:spcBef>
              <a:spcAft>
                <a:spcPts val="0"/>
              </a:spcAft>
              <a:buClr>
                <a:schemeClr val="lt2"/>
              </a:buClr>
              <a:buSzPts val="4200"/>
              <a:buNone/>
              <a:defRPr>
                <a:solidFill>
                  <a:schemeClr val="lt2"/>
                </a:solidFill>
              </a:defRPr>
            </a:lvl1pPr>
            <a:lvl2pPr lvl="1" algn="ctr">
              <a:spcBef>
                <a:spcPts val="0"/>
              </a:spcBef>
              <a:spcAft>
                <a:spcPts val="0"/>
              </a:spcAft>
              <a:buClr>
                <a:schemeClr val="lt2"/>
              </a:buClr>
              <a:buSzPts val="4200"/>
              <a:buNone/>
              <a:defRPr>
                <a:solidFill>
                  <a:schemeClr val="lt2"/>
                </a:solidFill>
              </a:defRPr>
            </a:lvl2pPr>
            <a:lvl3pPr lvl="2" algn="ctr">
              <a:spcBef>
                <a:spcPts val="0"/>
              </a:spcBef>
              <a:spcAft>
                <a:spcPts val="0"/>
              </a:spcAft>
              <a:buClr>
                <a:schemeClr val="lt2"/>
              </a:buClr>
              <a:buSzPts val="4200"/>
              <a:buNone/>
              <a:defRPr>
                <a:solidFill>
                  <a:schemeClr val="lt2"/>
                </a:solidFill>
              </a:defRPr>
            </a:lvl3pPr>
            <a:lvl4pPr lvl="3" algn="ctr">
              <a:spcBef>
                <a:spcPts val="0"/>
              </a:spcBef>
              <a:spcAft>
                <a:spcPts val="0"/>
              </a:spcAft>
              <a:buClr>
                <a:schemeClr val="lt2"/>
              </a:buClr>
              <a:buSzPts val="4200"/>
              <a:buNone/>
              <a:defRPr>
                <a:solidFill>
                  <a:schemeClr val="lt2"/>
                </a:solidFill>
              </a:defRPr>
            </a:lvl4pPr>
            <a:lvl5pPr lvl="4" algn="ctr">
              <a:spcBef>
                <a:spcPts val="0"/>
              </a:spcBef>
              <a:spcAft>
                <a:spcPts val="0"/>
              </a:spcAft>
              <a:buClr>
                <a:schemeClr val="lt2"/>
              </a:buClr>
              <a:buSzPts val="4200"/>
              <a:buNone/>
              <a:defRPr>
                <a:solidFill>
                  <a:schemeClr val="lt2"/>
                </a:solidFill>
              </a:defRPr>
            </a:lvl5pPr>
            <a:lvl6pPr lvl="5" algn="ctr">
              <a:spcBef>
                <a:spcPts val="0"/>
              </a:spcBef>
              <a:spcAft>
                <a:spcPts val="0"/>
              </a:spcAft>
              <a:buClr>
                <a:schemeClr val="lt2"/>
              </a:buClr>
              <a:buSzPts val="4200"/>
              <a:buNone/>
              <a:defRPr>
                <a:solidFill>
                  <a:schemeClr val="lt2"/>
                </a:solidFill>
              </a:defRPr>
            </a:lvl6pPr>
            <a:lvl7pPr lvl="6" algn="ctr">
              <a:spcBef>
                <a:spcPts val="0"/>
              </a:spcBef>
              <a:spcAft>
                <a:spcPts val="0"/>
              </a:spcAft>
              <a:buClr>
                <a:schemeClr val="lt2"/>
              </a:buClr>
              <a:buSzPts val="4200"/>
              <a:buNone/>
              <a:defRPr>
                <a:solidFill>
                  <a:schemeClr val="lt2"/>
                </a:solidFill>
              </a:defRPr>
            </a:lvl7pPr>
            <a:lvl8pPr lvl="7" algn="ctr">
              <a:spcBef>
                <a:spcPts val="0"/>
              </a:spcBef>
              <a:spcAft>
                <a:spcPts val="0"/>
              </a:spcAft>
              <a:buClr>
                <a:schemeClr val="lt2"/>
              </a:buClr>
              <a:buSzPts val="4200"/>
              <a:buNone/>
              <a:defRPr>
                <a:solidFill>
                  <a:schemeClr val="lt2"/>
                </a:solidFill>
              </a:defRPr>
            </a:lvl8pPr>
            <a:lvl9pPr lvl="8" algn="ctr">
              <a:spcBef>
                <a:spcPts val="0"/>
              </a:spcBef>
              <a:spcAft>
                <a:spcPts val="0"/>
              </a:spcAft>
              <a:buClr>
                <a:schemeClr val="lt2"/>
              </a:buClr>
              <a:buSzPts val="4200"/>
              <a:buNone/>
              <a:defRPr>
                <a:solidFill>
                  <a:schemeClr val="lt2"/>
                </a:solidFill>
              </a:defRPr>
            </a:lvl9pPr>
          </a:lstStyle>
          <a:p/>
        </p:txBody>
      </p:sp>
      <p:sp>
        <p:nvSpPr>
          <p:cNvPr id="45" name="Google Shape;45;p9"/>
          <p:cNvSpPr txBox="1"/>
          <p:nvPr>
            <p:ph idx="1" type="subTitle"/>
          </p:nvPr>
        </p:nvSpPr>
        <p:spPr>
          <a:xfrm>
            <a:off x="265500" y="2769001"/>
            <a:ext cx="4045200" cy="15741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400"/>
              <a:buFont typeface="Economica"/>
              <a:buNone/>
              <a:defRPr sz="2400">
                <a:latin typeface="Economica"/>
                <a:ea typeface="Economica"/>
                <a:cs typeface="Economica"/>
                <a:sym typeface="Economica"/>
              </a:defRPr>
            </a:lvl1pPr>
            <a:lvl2pPr lvl="1" algn="ctr">
              <a:lnSpc>
                <a:spcPct val="100000"/>
              </a:lnSpc>
              <a:spcBef>
                <a:spcPts val="0"/>
              </a:spcBef>
              <a:spcAft>
                <a:spcPts val="0"/>
              </a:spcAft>
              <a:buSzPts val="2400"/>
              <a:buFont typeface="Economica"/>
              <a:buNone/>
              <a:defRPr sz="2400">
                <a:latin typeface="Economica"/>
                <a:ea typeface="Economica"/>
                <a:cs typeface="Economica"/>
                <a:sym typeface="Economica"/>
              </a:defRPr>
            </a:lvl2pPr>
            <a:lvl3pPr lvl="2" algn="ctr">
              <a:lnSpc>
                <a:spcPct val="100000"/>
              </a:lnSpc>
              <a:spcBef>
                <a:spcPts val="0"/>
              </a:spcBef>
              <a:spcAft>
                <a:spcPts val="0"/>
              </a:spcAft>
              <a:buSzPts val="2400"/>
              <a:buFont typeface="Economica"/>
              <a:buNone/>
              <a:defRPr sz="2400">
                <a:latin typeface="Economica"/>
                <a:ea typeface="Economica"/>
                <a:cs typeface="Economica"/>
                <a:sym typeface="Economica"/>
              </a:defRPr>
            </a:lvl3pPr>
            <a:lvl4pPr lvl="3" algn="ctr">
              <a:lnSpc>
                <a:spcPct val="100000"/>
              </a:lnSpc>
              <a:spcBef>
                <a:spcPts val="0"/>
              </a:spcBef>
              <a:spcAft>
                <a:spcPts val="0"/>
              </a:spcAft>
              <a:buSzPts val="2400"/>
              <a:buFont typeface="Economica"/>
              <a:buNone/>
              <a:defRPr sz="2400">
                <a:latin typeface="Economica"/>
                <a:ea typeface="Economica"/>
                <a:cs typeface="Economica"/>
                <a:sym typeface="Economica"/>
              </a:defRPr>
            </a:lvl4pPr>
            <a:lvl5pPr lvl="4" algn="ctr">
              <a:lnSpc>
                <a:spcPct val="100000"/>
              </a:lnSpc>
              <a:spcBef>
                <a:spcPts val="0"/>
              </a:spcBef>
              <a:spcAft>
                <a:spcPts val="0"/>
              </a:spcAft>
              <a:buSzPts val="2400"/>
              <a:buFont typeface="Economica"/>
              <a:buNone/>
              <a:defRPr sz="2400">
                <a:latin typeface="Economica"/>
                <a:ea typeface="Economica"/>
                <a:cs typeface="Economica"/>
                <a:sym typeface="Economica"/>
              </a:defRPr>
            </a:lvl5pPr>
            <a:lvl6pPr lvl="5" algn="ctr">
              <a:lnSpc>
                <a:spcPct val="100000"/>
              </a:lnSpc>
              <a:spcBef>
                <a:spcPts val="0"/>
              </a:spcBef>
              <a:spcAft>
                <a:spcPts val="0"/>
              </a:spcAft>
              <a:buSzPts val="2400"/>
              <a:buFont typeface="Economica"/>
              <a:buNone/>
              <a:defRPr sz="2400">
                <a:latin typeface="Economica"/>
                <a:ea typeface="Economica"/>
                <a:cs typeface="Economica"/>
                <a:sym typeface="Economica"/>
              </a:defRPr>
            </a:lvl6pPr>
            <a:lvl7pPr lvl="6" algn="ctr">
              <a:lnSpc>
                <a:spcPct val="100000"/>
              </a:lnSpc>
              <a:spcBef>
                <a:spcPts val="0"/>
              </a:spcBef>
              <a:spcAft>
                <a:spcPts val="0"/>
              </a:spcAft>
              <a:buSzPts val="2400"/>
              <a:buFont typeface="Economica"/>
              <a:buNone/>
              <a:defRPr sz="2400">
                <a:latin typeface="Economica"/>
                <a:ea typeface="Economica"/>
                <a:cs typeface="Economica"/>
                <a:sym typeface="Economica"/>
              </a:defRPr>
            </a:lvl7pPr>
            <a:lvl8pPr lvl="7" algn="ctr">
              <a:lnSpc>
                <a:spcPct val="100000"/>
              </a:lnSpc>
              <a:spcBef>
                <a:spcPts val="0"/>
              </a:spcBef>
              <a:spcAft>
                <a:spcPts val="0"/>
              </a:spcAft>
              <a:buSzPts val="2400"/>
              <a:buFont typeface="Economica"/>
              <a:buNone/>
              <a:defRPr sz="2400">
                <a:latin typeface="Economica"/>
                <a:ea typeface="Economica"/>
                <a:cs typeface="Economica"/>
                <a:sym typeface="Economica"/>
              </a:defRPr>
            </a:lvl8pPr>
            <a:lvl9pPr lvl="8" algn="ctr">
              <a:lnSpc>
                <a:spcPct val="100000"/>
              </a:lnSpc>
              <a:spcBef>
                <a:spcPts val="0"/>
              </a:spcBef>
              <a:spcAft>
                <a:spcPts val="0"/>
              </a:spcAft>
              <a:buSzPts val="2400"/>
              <a:buFont typeface="Economica"/>
              <a:buNone/>
              <a:defRPr sz="2400">
                <a:latin typeface="Economica"/>
                <a:ea typeface="Economica"/>
                <a:cs typeface="Economica"/>
                <a:sym typeface="Economica"/>
              </a:defRPr>
            </a:lvl9pPr>
          </a:lstStyle>
          <a:p/>
        </p:txBody>
      </p:sp>
      <p:sp>
        <p:nvSpPr>
          <p:cNvPr id="46" name="Google Shape;46;p9"/>
          <p:cNvSpPr txBox="1"/>
          <p:nvPr>
            <p:ph idx="2" type="body"/>
          </p:nvPr>
        </p:nvSpPr>
        <p:spPr>
          <a:xfrm>
            <a:off x="4939500" y="724200"/>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47" name="Google Shape;47;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8" name="Shape 48"/>
        <p:cNvGrpSpPr/>
        <p:nvPr/>
      </p:nvGrpSpPr>
      <p:grpSpPr>
        <a:xfrm>
          <a:off x="0" y="0"/>
          <a:ext cx="0" cy="0"/>
          <a:chOff x="0" y="0"/>
          <a:chExt cx="0" cy="0"/>
        </a:xfrm>
      </p:grpSpPr>
      <p:sp>
        <p:nvSpPr>
          <p:cNvPr id="49" name="Google Shape;49;p10"/>
          <p:cNvSpPr txBox="1"/>
          <p:nvPr>
            <p:ph idx="1" type="body"/>
          </p:nvPr>
        </p:nvSpPr>
        <p:spPr>
          <a:xfrm>
            <a:off x="319500" y="4218925"/>
            <a:ext cx="5998800" cy="5988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2400"/>
              <a:buFont typeface="Economica"/>
              <a:buNone/>
              <a:defRPr sz="2400">
                <a:latin typeface="Economica"/>
                <a:ea typeface="Economica"/>
                <a:cs typeface="Economica"/>
                <a:sym typeface="Economica"/>
              </a:defRPr>
            </a:lvl1pPr>
          </a:lstStyle>
          <a:p/>
        </p:txBody>
      </p:sp>
      <p:sp>
        <p:nvSpPr>
          <p:cNvPr id="50" name="Google Shape;50;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lux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315925"/>
            <a:ext cx="8520600" cy="831300"/>
          </a:xfrm>
          <a:prstGeom prst="rect">
            <a:avLst/>
          </a:prstGeom>
          <a:noFill/>
          <a:ln>
            <a:noFill/>
          </a:ln>
        </p:spPr>
        <p:txBody>
          <a:bodyPr anchorCtr="0" anchor="b" bIns="91425" lIns="91425" spcFirstLastPara="1" rIns="91425" wrap="square" tIns="91425"/>
          <a:lstStyle>
            <a:lvl1pPr lvl="0">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1pPr>
            <a:lvl2pPr lvl="1">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2pPr>
            <a:lvl3pPr lvl="2">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3pPr>
            <a:lvl4pPr lvl="3">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4pPr>
            <a:lvl5pPr lvl="4">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5pPr>
            <a:lvl6pPr lvl="5">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6pPr>
            <a:lvl7pPr lvl="6">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7pPr>
            <a:lvl8pPr lvl="7">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8pPr>
            <a:lvl9pPr lvl="8">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9pPr>
          </a:lstStyle>
          <a:p/>
        </p:txBody>
      </p:sp>
      <p:sp>
        <p:nvSpPr>
          <p:cNvPr id="7" name="Google Shape;7;p1"/>
          <p:cNvSpPr txBox="1"/>
          <p:nvPr>
            <p:ph idx="1" type="body"/>
          </p:nvPr>
        </p:nvSpPr>
        <p:spPr>
          <a:xfrm>
            <a:off x="311700" y="1225225"/>
            <a:ext cx="8520600" cy="33540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dk1"/>
              </a:buClr>
              <a:buSzPts val="1800"/>
              <a:buFont typeface="Open Sans"/>
              <a:buChar char="●"/>
              <a:defRPr sz="1800">
                <a:solidFill>
                  <a:schemeClr val="dk1"/>
                </a:solidFill>
                <a:latin typeface="Open Sans"/>
                <a:ea typeface="Open Sans"/>
                <a:cs typeface="Open Sans"/>
                <a:sym typeface="Open Sans"/>
              </a:defRPr>
            </a:lvl1pPr>
            <a:lvl2pPr indent="-317500" lvl="1" marL="9144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2pPr>
            <a:lvl3pPr indent="-317500" lvl="2" marL="13716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3pPr>
            <a:lvl4pPr indent="-317500" lvl="3" marL="18288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4pPr>
            <a:lvl5pPr indent="-317500" lvl="4" marL="22860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5pPr>
            <a:lvl6pPr indent="-317500" lvl="5" marL="27432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6pPr>
            <a:lvl7pPr indent="-317500" lvl="6" marL="32004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7pPr>
            <a:lvl8pPr indent="-317500" lvl="7" marL="36576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8pPr>
            <a:lvl9pPr indent="-317500" lvl="8" marL="4114800">
              <a:lnSpc>
                <a:spcPct val="115000"/>
              </a:lnSpc>
              <a:spcBef>
                <a:spcPts val="1600"/>
              </a:spcBef>
              <a:spcAft>
                <a:spcPts val="1600"/>
              </a:spcAft>
              <a:buClr>
                <a:schemeClr val="dk1"/>
              </a:buClr>
              <a:buSzPts val="1400"/>
              <a:buFont typeface="Open Sans"/>
              <a:buChar char="■"/>
              <a:defRPr>
                <a:solidFill>
                  <a:schemeClr val="dk1"/>
                </a:solidFill>
                <a:latin typeface="Open Sans"/>
                <a:ea typeface="Open Sans"/>
                <a:cs typeface="Open Sans"/>
                <a:sym typeface="Open Sans"/>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1"/>
                </a:solidFill>
                <a:latin typeface="Economica"/>
                <a:ea typeface="Economica"/>
                <a:cs typeface="Economica"/>
                <a:sym typeface="Economica"/>
              </a:defRPr>
            </a:lvl1pPr>
            <a:lvl2pPr lvl="1" algn="r">
              <a:buNone/>
              <a:defRPr sz="1000">
                <a:solidFill>
                  <a:schemeClr val="dk1"/>
                </a:solidFill>
                <a:latin typeface="Economica"/>
                <a:ea typeface="Economica"/>
                <a:cs typeface="Economica"/>
                <a:sym typeface="Economica"/>
              </a:defRPr>
            </a:lvl2pPr>
            <a:lvl3pPr lvl="2" algn="r">
              <a:buNone/>
              <a:defRPr sz="1000">
                <a:solidFill>
                  <a:schemeClr val="dk1"/>
                </a:solidFill>
                <a:latin typeface="Economica"/>
                <a:ea typeface="Economica"/>
                <a:cs typeface="Economica"/>
                <a:sym typeface="Economica"/>
              </a:defRPr>
            </a:lvl3pPr>
            <a:lvl4pPr lvl="3" algn="r">
              <a:buNone/>
              <a:defRPr sz="1000">
                <a:solidFill>
                  <a:schemeClr val="dk1"/>
                </a:solidFill>
                <a:latin typeface="Economica"/>
                <a:ea typeface="Economica"/>
                <a:cs typeface="Economica"/>
                <a:sym typeface="Economica"/>
              </a:defRPr>
            </a:lvl4pPr>
            <a:lvl5pPr lvl="4" algn="r">
              <a:buNone/>
              <a:defRPr sz="1000">
                <a:solidFill>
                  <a:schemeClr val="dk1"/>
                </a:solidFill>
                <a:latin typeface="Economica"/>
                <a:ea typeface="Economica"/>
                <a:cs typeface="Economica"/>
                <a:sym typeface="Economica"/>
              </a:defRPr>
            </a:lvl5pPr>
            <a:lvl6pPr lvl="5" algn="r">
              <a:buNone/>
              <a:defRPr sz="1000">
                <a:solidFill>
                  <a:schemeClr val="dk1"/>
                </a:solidFill>
                <a:latin typeface="Economica"/>
                <a:ea typeface="Economica"/>
                <a:cs typeface="Economica"/>
                <a:sym typeface="Economica"/>
              </a:defRPr>
            </a:lvl6pPr>
            <a:lvl7pPr lvl="6" algn="r">
              <a:buNone/>
              <a:defRPr sz="1000">
                <a:solidFill>
                  <a:schemeClr val="dk1"/>
                </a:solidFill>
                <a:latin typeface="Economica"/>
                <a:ea typeface="Economica"/>
                <a:cs typeface="Economica"/>
                <a:sym typeface="Economica"/>
              </a:defRPr>
            </a:lvl7pPr>
            <a:lvl8pPr lvl="7" algn="r">
              <a:buNone/>
              <a:defRPr sz="1000">
                <a:solidFill>
                  <a:schemeClr val="dk1"/>
                </a:solidFill>
                <a:latin typeface="Economica"/>
                <a:ea typeface="Economica"/>
                <a:cs typeface="Economica"/>
                <a:sym typeface="Economica"/>
              </a:defRPr>
            </a:lvl8pPr>
            <a:lvl9pPr lvl="8" algn="r">
              <a:buNone/>
              <a:defRPr sz="1000">
                <a:solidFill>
                  <a:schemeClr val="dk1"/>
                </a:solidFill>
                <a:latin typeface="Economica"/>
                <a:ea typeface="Economica"/>
                <a:cs typeface="Economica"/>
                <a:sym typeface="Economica"/>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8.png"/><Relationship Id="rId4" Type="http://schemas.openxmlformats.org/officeDocument/2006/relationships/image" Target="../media/image11.png"/><Relationship Id="rId5"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3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30.png"/><Relationship Id="rId4" Type="http://schemas.openxmlformats.org/officeDocument/2006/relationships/image" Target="../media/image12.png"/><Relationship Id="rId5" Type="http://schemas.openxmlformats.org/officeDocument/2006/relationships/image" Target="../media/image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 Id="rId3" Type="http://schemas.openxmlformats.org/officeDocument/2006/relationships/image" Target="../media/image1.jpg"/><Relationship Id="rId4" Type="http://schemas.openxmlformats.org/officeDocument/2006/relationships/image" Target="../media/image7.jpg"/><Relationship Id="rId10" Type="http://schemas.openxmlformats.org/officeDocument/2006/relationships/image" Target="../media/image6.jpg"/><Relationship Id="rId9" Type="http://schemas.openxmlformats.org/officeDocument/2006/relationships/image" Target="../media/image19.jpg"/><Relationship Id="rId5" Type="http://schemas.openxmlformats.org/officeDocument/2006/relationships/image" Target="../media/image2.jpg"/><Relationship Id="rId6" Type="http://schemas.openxmlformats.org/officeDocument/2006/relationships/image" Target="../media/image3.jpg"/><Relationship Id="rId7" Type="http://schemas.openxmlformats.org/officeDocument/2006/relationships/image" Target="../media/image16.jpg"/><Relationship Id="rId8" Type="http://schemas.openxmlformats.org/officeDocument/2006/relationships/image" Target="../media/image5.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1.xml"/><Relationship Id="rId3" Type="http://schemas.openxmlformats.org/officeDocument/2006/relationships/image" Target="../media/image33.png"/><Relationship Id="rId4" Type="http://schemas.openxmlformats.org/officeDocument/2006/relationships/image" Target="../media/image3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1.xml"/><Relationship Id="rId3" Type="http://schemas.openxmlformats.org/officeDocument/2006/relationships/image" Target="../media/image9.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5.xml"/><Relationship Id="rId3" Type="http://schemas.openxmlformats.org/officeDocument/2006/relationships/image" Target="../media/image23.png"/><Relationship Id="rId4" Type="http://schemas.openxmlformats.org/officeDocument/2006/relationships/image" Target="../media/image14.png"/><Relationship Id="rId10" Type="http://schemas.openxmlformats.org/officeDocument/2006/relationships/image" Target="../media/image24.png"/><Relationship Id="rId9" Type="http://schemas.openxmlformats.org/officeDocument/2006/relationships/image" Target="../media/image29.png"/><Relationship Id="rId5" Type="http://schemas.openxmlformats.org/officeDocument/2006/relationships/image" Target="../media/image28.png"/><Relationship Id="rId6" Type="http://schemas.openxmlformats.org/officeDocument/2006/relationships/image" Target="../media/image10.png"/><Relationship Id="rId7" Type="http://schemas.openxmlformats.org/officeDocument/2006/relationships/image" Target="../media/image25.png"/><Relationship Id="rId8" Type="http://schemas.openxmlformats.org/officeDocument/2006/relationships/image" Target="../media/image22.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6.xml"/><Relationship Id="rId3" Type="http://schemas.openxmlformats.org/officeDocument/2006/relationships/image" Target="../media/image28.png"/><Relationship Id="rId4" Type="http://schemas.openxmlformats.org/officeDocument/2006/relationships/image" Target="../media/image10.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7.xml"/><Relationship Id="rId3" Type="http://schemas.openxmlformats.org/officeDocument/2006/relationships/image" Target="../media/image25.png"/><Relationship Id="rId4" Type="http://schemas.openxmlformats.org/officeDocument/2006/relationships/image" Target="../media/image22.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8.xml"/><Relationship Id="rId3" Type="http://schemas.openxmlformats.org/officeDocument/2006/relationships/image" Target="../media/image23.png"/><Relationship Id="rId4" Type="http://schemas.openxmlformats.org/officeDocument/2006/relationships/image" Target="../media/image14.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9.xml"/><Relationship Id="rId3" Type="http://schemas.openxmlformats.org/officeDocument/2006/relationships/image" Target="../media/image29.png"/><Relationship Id="rId4" Type="http://schemas.openxmlformats.org/officeDocument/2006/relationships/image" Target="../media/image2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image" Target="../media/image15.jpg"/><Relationship Id="rId4" Type="http://schemas.openxmlformats.org/officeDocument/2006/relationships/image" Target="../media/image27.jpg"/><Relationship Id="rId10" Type="http://schemas.openxmlformats.org/officeDocument/2006/relationships/image" Target="../media/image31.jpg"/><Relationship Id="rId9" Type="http://schemas.openxmlformats.org/officeDocument/2006/relationships/image" Target="../media/image20.jpg"/><Relationship Id="rId5" Type="http://schemas.openxmlformats.org/officeDocument/2006/relationships/image" Target="../media/image26.jpg"/><Relationship Id="rId6" Type="http://schemas.openxmlformats.org/officeDocument/2006/relationships/image" Target="../media/image21.jpg"/><Relationship Id="rId7" Type="http://schemas.openxmlformats.org/officeDocument/2006/relationships/image" Target="../media/image17.jpg"/><Relationship Id="rId8" Type="http://schemas.openxmlformats.org/officeDocument/2006/relationships/image" Target="../media/image18.jp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 name="Shape 61"/>
        <p:cNvGrpSpPr/>
        <p:nvPr/>
      </p:nvGrpSpPr>
      <p:grpSpPr>
        <a:xfrm>
          <a:off x="0" y="0"/>
          <a:ext cx="0" cy="0"/>
          <a:chOff x="0" y="0"/>
          <a:chExt cx="0" cy="0"/>
        </a:xfrm>
      </p:grpSpPr>
      <p:sp>
        <p:nvSpPr>
          <p:cNvPr id="62" name="Google Shape;62;p13"/>
          <p:cNvSpPr txBox="1"/>
          <p:nvPr>
            <p:ph type="ctrTitle"/>
          </p:nvPr>
        </p:nvSpPr>
        <p:spPr>
          <a:xfrm>
            <a:off x="3044700" y="1444255"/>
            <a:ext cx="3054600" cy="1537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Toronto</a:t>
            </a:r>
            <a:endParaRPr/>
          </a:p>
          <a:p>
            <a:pPr indent="0" lvl="0" marL="0" rtl="0" algn="ctr">
              <a:spcBef>
                <a:spcPts val="0"/>
              </a:spcBef>
              <a:spcAft>
                <a:spcPts val="0"/>
              </a:spcAft>
              <a:buNone/>
            </a:pPr>
            <a:r>
              <a:rPr lang="en"/>
              <a:t>Streetscore</a:t>
            </a:r>
            <a:endParaRPr/>
          </a:p>
        </p:txBody>
      </p:sp>
      <p:sp>
        <p:nvSpPr>
          <p:cNvPr id="63" name="Google Shape;63;p13"/>
          <p:cNvSpPr txBox="1"/>
          <p:nvPr>
            <p:ph idx="1" type="subTitle"/>
          </p:nvPr>
        </p:nvSpPr>
        <p:spPr>
          <a:xfrm>
            <a:off x="2968500" y="3116575"/>
            <a:ext cx="3492300" cy="1061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400"/>
              <a:t>Predicting </a:t>
            </a:r>
            <a:r>
              <a:rPr lang="en" sz="2400"/>
              <a:t>P</a:t>
            </a:r>
            <a:r>
              <a:rPr lang="en" sz="2400"/>
              <a:t>erceived</a:t>
            </a:r>
            <a:r>
              <a:rPr lang="en" sz="2400"/>
              <a:t> Street Safety using CNN</a:t>
            </a:r>
            <a:endParaRPr sz="24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 name="Shape 112"/>
        <p:cNvGrpSpPr/>
        <p:nvPr/>
      </p:nvGrpSpPr>
      <p:grpSpPr>
        <a:xfrm>
          <a:off x="0" y="0"/>
          <a:ext cx="0" cy="0"/>
          <a:chOff x="0" y="0"/>
          <a:chExt cx="0" cy="0"/>
        </a:xfrm>
      </p:grpSpPr>
      <p:sp>
        <p:nvSpPr>
          <p:cNvPr id="113" name="Google Shape;113;p22"/>
          <p:cNvSpPr txBox="1"/>
          <p:nvPr>
            <p:ph type="ctrTitle"/>
          </p:nvPr>
        </p:nvSpPr>
        <p:spPr>
          <a:xfrm>
            <a:off x="3044700" y="1444255"/>
            <a:ext cx="3054600" cy="1537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Method</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7" name="Shape 117"/>
        <p:cNvGrpSpPr/>
        <p:nvPr/>
      </p:nvGrpSpPr>
      <p:grpSpPr>
        <a:xfrm>
          <a:off x="0" y="0"/>
          <a:ext cx="0" cy="0"/>
          <a:chOff x="0" y="0"/>
          <a:chExt cx="0" cy="0"/>
        </a:xfrm>
      </p:grpSpPr>
      <p:sp>
        <p:nvSpPr>
          <p:cNvPr id="118" name="Google Shape;118;p23"/>
          <p:cNvSpPr txBox="1"/>
          <p:nvPr>
            <p:ph type="title"/>
          </p:nvPr>
        </p:nvSpPr>
        <p:spPr>
          <a:xfrm>
            <a:off x="773700" y="1806450"/>
            <a:ext cx="7596600" cy="1530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Data Collection, Exploration and Preparation</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2" name="Shape 122"/>
        <p:cNvGrpSpPr/>
        <p:nvPr/>
      </p:nvGrpSpPr>
      <p:grpSpPr>
        <a:xfrm>
          <a:off x="0" y="0"/>
          <a:ext cx="0" cy="0"/>
          <a:chOff x="0" y="0"/>
          <a:chExt cx="0" cy="0"/>
        </a:xfrm>
      </p:grpSpPr>
      <p:sp>
        <p:nvSpPr>
          <p:cNvPr id="123" name="Google Shape;123;p24"/>
          <p:cNvSpPr txBox="1"/>
          <p:nvPr>
            <p:ph type="title"/>
          </p:nvPr>
        </p:nvSpPr>
        <p:spPr>
          <a:xfrm>
            <a:off x="0" y="0"/>
            <a:ext cx="8520600" cy="831300"/>
          </a:xfrm>
          <a:prstGeom prst="rect">
            <a:avLst/>
          </a:prstGeom>
        </p:spPr>
        <p:txBody>
          <a:bodyPr anchorCtr="0" anchor="b" bIns="91425" lIns="91425" spcFirstLastPara="1" rIns="91425" wrap="square" tIns="91425">
            <a:noAutofit/>
          </a:bodyPr>
          <a:lstStyle/>
          <a:p>
            <a:pPr indent="-419100" lvl="0" marL="457200" rtl="0" algn="l">
              <a:spcBef>
                <a:spcPts val="0"/>
              </a:spcBef>
              <a:spcAft>
                <a:spcPts val="0"/>
              </a:spcAft>
              <a:buSzPts val="3000"/>
              <a:buFont typeface="Georgia"/>
              <a:buAutoNum type="arabicPeriod"/>
            </a:pPr>
            <a:r>
              <a:rPr lang="en" sz="3000">
                <a:latin typeface="Georgia"/>
                <a:ea typeface="Georgia"/>
                <a:cs typeface="Georgia"/>
                <a:sym typeface="Georgia"/>
              </a:rPr>
              <a:t>Proportion of Toronto Zoning Data</a:t>
            </a:r>
            <a:endParaRPr sz="3000">
              <a:latin typeface="Georgia"/>
              <a:ea typeface="Georgia"/>
              <a:cs typeface="Georgia"/>
              <a:sym typeface="Georgia"/>
            </a:endParaRPr>
          </a:p>
        </p:txBody>
      </p:sp>
      <p:sp>
        <p:nvSpPr>
          <p:cNvPr id="124" name="Google Shape;124;p24"/>
          <p:cNvSpPr txBox="1"/>
          <p:nvPr>
            <p:ph idx="1" type="body"/>
          </p:nvPr>
        </p:nvSpPr>
        <p:spPr>
          <a:xfrm>
            <a:off x="4208025" y="1524000"/>
            <a:ext cx="4463400" cy="27900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Font typeface="Georgia"/>
              <a:buChar char="●"/>
            </a:pPr>
            <a:r>
              <a:rPr lang="en">
                <a:latin typeface="Georgia"/>
                <a:ea typeface="Georgia"/>
                <a:cs typeface="Georgia"/>
                <a:sym typeface="Georgia"/>
              </a:rPr>
              <a:t>Provided by Geospatial Data Integration &amp; Access of City of Toronto</a:t>
            </a:r>
            <a:endParaRPr>
              <a:latin typeface="Georgia"/>
              <a:ea typeface="Georgia"/>
              <a:cs typeface="Georgia"/>
              <a:sym typeface="Georgia"/>
            </a:endParaRPr>
          </a:p>
          <a:p>
            <a:pPr indent="0" lvl="0" marL="0" rtl="0" algn="l">
              <a:spcBef>
                <a:spcPts val="1600"/>
              </a:spcBef>
              <a:spcAft>
                <a:spcPts val="0"/>
              </a:spcAft>
              <a:buNone/>
            </a:pPr>
            <a:r>
              <a:t/>
            </a:r>
            <a:endParaRPr>
              <a:latin typeface="Georgia"/>
              <a:ea typeface="Georgia"/>
              <a:cs typeface="Georgia"/>
              <a:sym typeface="Georgia"/>
            </a:endParaRPr>
          </a:p>
          <a:p>
            <a:pPr indent="-317500" lvl="0" marL="457200" rtl="0" algn="l">
              <a:spcBef>
                <a:spcPts val="1600"/>
              </a:spcBef>
              <a:spcAft>
                <a:spcPts val="0"/>
              </a:spcAft>
              <a:buSzPts val="1400"/>
              <a:buFont typeface="Georgia"/>
              <a:buChar char="●"/>
            </a:pPr>
            <a:r>
              <a:rPr lang="en">
                <a:latin typeface="Georgia"/>
                <a:ea typeface="Georgia"/>
                <a:cs typeface="Georgia"/>
                <a:sym typeface="Georgia"/>
              </a:rPr>
              <a:t>Would use this proportion for subsampling of Streetscore data, so that our could could be more representative of Toronto’s z</a:t>
            </a:r>
            <a:r>
              <a:rPr lang="en">
                <a:latin typeface="Georgia"/>
                <a:ea typeface="Georgia"/>
                <a:cs typeface="Georgia"/>
                <a:sym typeface="Georgia"/>
              </a:rPr>
              <a:t>oning situation</a:t>
            </a:r>
            <a:endParaRPr>
              <a:latin typeface="Georgia"/>
              <a:ea typeface="Georgia"/>
              <a:cs typeface="Georgia"/>
              <a:sym typeface="Georgia"/>
            </a:endParaRPr>
          </a:p>
        </p:txBody>
      </p:sp>
      <p:graphicFrame>
        <p:nvGraphicFramePr>
          <p:cNvPr id="125" name="Google Shape;125;p24"/>
          <p:cNvGraphicFramePr/>
          <p:nvPr/>
        </p:nvGraphicFramePr>
        <p:xfrm>
          <a:off x="787425" y="1524000"/>
          <a:ext cx="3000000" cy="3000000"/>
        </p:xfrm>
        <a:graphic>
          <a:graphicData uri="http://schemas.openxmlformats.org/drawingml/2006/table">
            <a:tbl>
              <a:tblPr bandCol="1" bandRow="1">
                <a:noFill/>
                <a:tableStyleId>{2C1BE9C9-F1E1-47DD-99E2-58438C493474}</a:tableStyleId>
              </a:tblPr>
              <a:tblGrid>
                <a:gridCol w="1374250"/>
                <a:gridCol w="1229600"/>
              </a:tblGrid>
              <a:tr h="256275">
                <a:tc rowSpan="2">
                  <a:txBody>
                    <a:bodyPr>
                      <a:noAutofit/>
                    </a:bodyPr>
                    <a:lstStyle/>
                    <a:p>
                      <a:pPr indent="0" lvl="0" marL="0" rtl="0" algn="ctr">
                        <a:spcBef>
                          <a:spcPts val="0"/>
                        </a:spcBef>
                        <a:spcAft>
                          <a:spcPts val="0"/>
                        </a:spcAft>
                        <a:buNone/>
                      </a:pPr>
                      <a:r>
                        <a:rPr b="1" lang="en">
                          <a:latin typeface="Times New Roman"/>
                          <a:ea typeface="Times New Roman"/>
                          <a:cs typeface="Times New Roman"/>
                          <a:sym typeface="Times New Roman"/>
                        </a:rPr>
                        <a:t>Zone Class</a:t>
                      </a:r>
                      <a:endParaRPr b="1">
                        <a:latin typeface="Times New Roman"/>
                        <a:ea typeface="Times New Roman"/>
                        <a:cs typeface="Times New Roman"/>
                        <a:sym typeface="Times New Roman"/>
                      </a:endParaRPr>
                    </a:p>
                  </a:txBody>
                  <a:tcPr marT="0" marB="0" marR="68575" marL="68575" anchor="ctr">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rowSpan="2">
                  <a:txBody>
                    <a:bodyPr>
                      <a:noAutofit/>
                    </a:bodyPr>
                    <a:lstStyle/>
                    <a:p>
                      <a:pPr indent="0" lvl="0" marL="0" rtl="0" algn="ctr">
                        <a:spcBef>
                          <a:spcPts val="0"/>
                        </a:spcBef>
                        <a:spcAft>
                          <a:spcPts val="0"/>
                        </a:spcAft>
                        <a:buNone/>
                      </a:pPr>
                      <a:r>
                        <a:rPr b="1" lang="en">
                          <a:latin typeface="Times New Roman"/>
                          <a:ea typeface="Times New Roman"/>
                          <a:cs typeface="Times New Roman"/>
                          <a:sym typeface="Times New Roman"/>
                        </a:rPr>
                        <a:t>Percent (%)</a:t>
                      </a:r>
                      <a:endParaRPr b="1">
                        <a:latin typeface="Times New Roman"/>
                        <a:ea typeface="Times New Roman"/>
                        <a:cs typeface="Times New Roman"/>
                        <a:sym typeface="Times New Roman"/>
                      </a:endParaRPr>
                    </a:p>
                  </a:txBody>
                  <a:tcPr marT="0" marB="0" marR="68575" marL="68575" anchor="ctr">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r>
              <a:tr h="256275">
                <a:tc vMerge="1"/>
                <a:tc vMerge="1"/>
              </a:tr>
              <a:tr h="341700">
                <a:tc>
                  <a:txBody>
                    <a:bodyPr>
                      <a:noAutofit/>
                    </a:bodyPr>
                    <a:lstStyle/>
                    <a:p>
                      <a:pPr indent="0" lvl="0" marL="0" rtl="0" algn="ctr">
                        <a:spcBef>
                          <a:spcPts val="0"/>
                        </a:spcBef>
                        <a:spcAft>
                          <a:spcPts val="0"/>
                        </a:spcAft>
                        <a:buNone/>
                      </a:pPr>
                      <a:r>
                        <a:rPr lang="en">
                          <a:latin typeface="Times New Roman"/>
                          <a:ea typeface="Times New Roman"/>
                          <a:cs typeface="Times New Roman"/>
                          <a:sym typeface="Times New Roman"/>
                        </a:rPr>
                        <a:t>residential</a:t>
                      </a:r>
                      <a:endParaRPr>
                        <a:latin typeface="Times New Roman"/>
                        <a:ea typeface="Times New Roman"/>
                        <a:cs typeface="Times New Roman"/>
                        <a:sym typeface="Times New Roman"/>
                      </a:endParaRPr>
                    </a:p>
                  </a:txBody>
                  <a:tcPr marT="0" marB="0" marR="68575" marL="68575" anchor="ctr">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a:txBody>
                    <a:bodyPr>
                      <a:noAutofit/>
                    </a:bodyPr>
                    <a:lstStyle/>
                    <a:p>
                      <a:pPr indent="0" lvl="0" marL="0" rtl="0" algn="r">
                        <a:spcBef>
                          <a:spcPts val="0"/>
                        </a:spcBef>
                        <a:spcAft>
                          <a:spcPts val="0"/>
                        </a:spcAft>
                        <a:buNone/>
                      </a:pPr>
                      <a:r>
                        <a:rPr lang="en">
                          <a:latin typeface="Times New Roman"/>
                          <a:ea typeface="Times New Roman"/>
                          <a:cs typeface="Times New Roman"/>
                          <a:sym typeface="Times New Roman"/>
                        </a:rPr>
                        <a:t>49.89</a:t>
                      </a:r>
                      <a:endParaRPr>
                        <a:latin typeface="Times New Roman"/>
                        <a:ea typeface="Times New Roman"/>
                        <a:cs typeface="Times New Roman"/>
                        <a:sym typeface="Times New Roman"/>
                      </a:endParaRPr>
                    </a:p>
                  </a:txBody>
                  <a:tcPr marT="0" marB="0" marR="68575" marL="68575" anchor="ctr">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r>
              <a:tr h="341700">
                <a:tc>
                  <a:txBody>
                    <a:bodyPr>
                      <a:noAutofit/>
                    </a:bodyPr>
                    <a:lstStyle/>
                    <a:p>
                      <a:pPr indent="0" lvl="0" marL="0" rtl="0" algn="ctr">
                        <a:spcBef>
                          <a:spcPts val="0"/>
                        </a:spcBef>
                        <a:spcAft>
                          <a:spcPts val="0"/>
                        </a:spcAft>
                        <a:buNone/>
                      </a:pPr>
                      <a:r>
                        <a:rPr lang="en">
                          <a:latin typeface="Times New Roman"/>
                          <a:ea typeface="Times New Roman"/>
                          <a:cs typeface="Times New Roman"/>
                          <a:sym typeface="Times New Roman"/>
                        </a:rPr>
                        <a:t>open space</a:t>
                      </a:r>
                      <a:endParaRPr>
                        <a:latin typeface="Times New Roman"/>
                        <a:ea typeface="Times New Roman"/>
                        <a:cs typeface="Times New Roman"/>
                        <a:sym typeface="Times New Roman"/>
                      </a:endParaRPr>
                    </a:p>
                  </a:txBody>
                  <a:tcPr marT="0" marB="0" marR="68575" marL="68575" anchor="ctr">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a:txBody>
                    <a:bodyPr>
                      <a:noAutofit/>
                    </a:bodyPr>
                    <a:lstStyle/>
                    <a:p>
                      <a:pPr indent="0" lvl="0" marL="0" rtl="0" algn="r">
                        <a:spcBef>
                          <a:spcPts val="0"/>
                        </a:spcBef>
                        <a:spcAft>
                          <a:spcPts val="0"/>
                        </a:spcAft>
                        <a:buNone/>
                      </a:pPr>
                      <a:r>
                        <a:rPr lang="en">
                          <a:latin typeface="Times New Roman"/>
                          <a:ea typeface="Times New Roman"/>
                          <a:cs typeface="Times New Roman"/>
                          <a:sym typeface="Times New Roman"/>
                        </a:rPr>
                        <a:t>17.86</a:t>
                      </a:r>
                      <a:endParaRPr>
                        <a:latin typeface="Times New Roman"/>
                        <a:ea typeface="Times New Roman"/>
                        <a:cs typeface="Times New Roman"/>
                        <a:sym typeface="Times New Roman"/>
                      </a:endParaRPr>
                    </a:p>
                  </a:txBody>
                  <a:tcPr marT="0" marB="0" marR="68575" marL="68575" anchor="ctr">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r>
              <a:tr h="416450">
                <a:tc>
                  <a:txBody>
                    <a:bodyPr>
                      <a:noAutofit/>
                    </a:bodyPr>
                    <a:lstStyle/>
                    <a:p>
                      <a:pPr indent="0" lvl="0" marL="0" rtl="0" algn="ctr">
                        <a:spcBef>
                          <a:spcPts val="0"/>
                        </a:spcBef>
                        <a:spcAft>
                          <a:spcPts val="0"/>
                        </a:spcAft>
                        <a:buNone/>
                      </a:pPr>
                      <a:r>
                        <a:rPr lang="en">
                          <a:latin typeface="Times New Roman"/>
                          <a:ea typeface="Times New Roman"/>
                          <a:cs typeface="Times New Roman"/>
                          <a:sym typeface="Times New Roman"/>
                        </a:rPr>
                        <a:t>employment industrial</a:t>
                      </a:r>
                      <a:endParaRPr>
                        <a:latin typeface="Times New Roman"/>
                        <a:ea typeface="Times New Roman"/>
                        <a:cs typeface="Times New Roman"/>
                        <a:sym typeface="Times New Roman"/>
                      </a:endParaRPr>
                    </a:p>
                  </a:txBody>
                  <a:tcPr marT="0" marB="0" marR="68575" marL="68575" anchor="ctr">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a:txBody>
                    <a:bodyPr>
                      <a:noAutofit/>
                    </a:bodyPr>
                    <a:lstStyle/>
                    <a:p>
                      <a:pPr indent="0" lvl="0" marL="0" rtl="0" algn="r">
                        <a:spcBef>
                          <a:spcPts val="0"/>
                        </a:spcBef>
                        <a:spcAft>
                          <a:spcPts val="0"/>
                        </a:spcAft>
                        <a:buNone/>
                      </a:pPr>
                      <a:r>
                        <a:rPr lang="en">
                          <a:latin typeface="Times New Roman"/>
                          <a:ea typeface="Times New Roman"/>
                          <a:cs typeface="Times New Roman"/>
                          <a:sym typeface="Times New Roman"/>
                        </a:rPr>
                        <a:t>13.9</a:t>
                      </a:r>
                      <a:endParaRPr>
                        <a:latin typeface="Times New Roman"/>
                        <a:ea typeface="Times New Roman"/>
                        <a:cs typeface="Times New Roman"/>
                        <a:sym typeface="Times New Roman"/>
                      </a:endParaRPr>
                    </a:p>
                  </a:txBody>
                  <a:tcPr marT="0" marB="0" marR="68575" marL="68575" anchor="ctr">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r>
              <a:tr h="341700">
                <a:tc>
                  <a:txBody>
                    <a:bodyPr>
                      <a:noAutofit/>
                    </a:bodyPr>
                    <a:lstStyle/>
                    <a:p>
                      <a:pPr indent="0" lvl="0" marL="0" rtl="0" algn="ctr">
                        <a:spcBef>
                          <a:spcPts val="0"/>
                        </a:spcBef>
                        <a:spcAft>
                          <a:spcPts val="0"/>
                        </a:spcAft>
                        <a:buNone/>
                      </a:pPr>
                      <a:r>
                        <a:rPr lang="en">
                          <a:latin typeface="Times New Roman"/>
                          <a:ea typeface="Times New Roman"/>
                          <a:cs typeface="Times New Roman"/>
                          <a:sym typeface="Times New Roman"/>
                        </a:rPr>
                        <a:t>unassigned</a:t>
                      </a:r>
                      <a:endParaRPr>
                        <a:latin typeface="Times New Roman"/>
                        <a:ea typeface="Times New Roman"/>
                        <a:cs typeface="Times New Roman"/>
                        <a:sym typeface="Times New Roman"/>
                      </a:endParaRPr>
                    </a:p>
                  </a:txBody>
                  <a:tcPr marT="0" marB="0" marR="68575" marL="68575" anchor="ctr">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a:txBody>
                    <a:bodyPr>
                      <a:noAutofit/>
                    </a:bodyPr>
                    <a:lstStyle/>
                    <a:p>
                      <a:pPr indent="0" lvl="0" marL="0" rtl="0" algn="r">
                        <a:spcBef>
                          <a:spcPts val="0"/>
                        </a:spcBef>
                        <a:spcAft>
                          <a:spcPts val="0"/>
                        </a:spcAft>
                        <a:buNone/>
                      </a:pPr>
                      <a:r>
                        <a:rPr lang="en">
                          <a:latin typeface="Times New Roman"/>
                          <a:ea typeface="Times New Roman"/>
                          <a:cs typeface="Times New Roman"/>
                          <a:sym typeface="Times New Roman"/>
                        </a:rPr>
                        <a:t>5.83</a:t>
                      </a:r>
                      <a:endParaRPr>
                        <a:latin typeface="Times New Roman"/>
                        <a:ea typeface="Times New Roman"/>
                        <a:cs typeface="Times New Roman"/>
                        <a:sym typeface="Times New Roman"/>
                      </a:endParaRPr>
                    </a:p>
                  </a:txBody>
                  <a:tcPr marT="0" marB="0" marR="68575" marL="68575" anchor="ctr">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r>
              <a:tr h="341700">
                <a:tc>
                  <a:txBody>
                    <a:bodyPr>
                      <a:noAutofit/>
                    </a:bodyPr>
                    <a:lstStyle/>
                    <a:p>
                      <a:pPr indent="0" lvl="0" marL="0" rtl="0" algn="ctr">
                        <a:spcBef>
                          <a:spcPts val="0"/>
                        </a:spcBef>
                        <a:spcAft>
                          <a:spcPts val="0"/>
                        </a:spcAft>
                        <a:buNone/>
                      </a:pPr>
                      <a:r>
                        <a:rPr lang="en">
                          <a:latin typeface="Times New Roman"/>
                          <a:ea typeface="Times New Roman"/>
                          <a:cs typeface="Times New Roman"/>
                          <a:sym typeface="Times New Roman"/>
                        </a:rPr>
                        <a:t>commercial</a:t>
                      </a:r>
                      <a:endParaRPr>
                        <a:latin typeface="Times New Roman"/>
                        <a:ea typeface="Times New Roman"/>
                        <a:cs typeface="Times New Roman"/>
                        <a:sym typeface="Times New Roman"/>
                      </a:endParaRPr>
                    </a:p>
                  </a:txBody>
                  <a:tcPr marT="0" marB="0" marR="68575" marL="68575" anchor="ctr">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a:txBody>
                    <a:bodyPr>
                      <a:noAutofit/>
                    </a:bodyPr>
                    <a:lstStyle/>
                    <a:p>
                      <a:pPr indent="0" lvl="0" marL="0" rtl="0" algn="r">
                        <a:spcBef>
                          <a:spcPts val="0"/>
                        </a:spcBef>
                        <a:spcAft>
                          <a:spcPts val="0"/>
                        </a:spcAft>
                        <a:buNone/>
                      </a:pPr>
                      <a:r>
                        <a:rPr lang="en">
                          <a:latin typeface="Times New Roman"/>
                          <a:ea typeface="Times New Roman"/>
                          <a:cs typeface="Times New Roman"/>
                          <a:sym typeface="Times New Roman"/>
                        </a:rPr>
                        <a:t>5.34</a:t>
                      </a:r>
                      <a:endParaRPr>
                        <a:latin typeface="Times New Roman"/>
                        <a:ea typeface="Times New Roman"/>
                        <a:cs typeface="Times New Roman"/>
                        <a:sym typeface="Times New Roman"/>
                      </a:endParaRPr>
                    </a:p>
                  </a:txBody>
                  <a:tcPr marT="0" marB="0" marR="68575" marL="68575" anchor="ctr">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r>
              <a:tr h="341700">
                <a:tc>
                  <a:txBody>
                    <a:bodyPr>
                      <a:noAutofit/>
                    </a:bodyPr>
                    <a:lstStyle/>
                    <a:p>
                      <a:pPr indent="0" lvl="0" marL="0" rtl="0" algn="ctr">
                        <a:spcBef>
                          <a:spcPts val="0"/>
                        </a:spcBef>
                        <a:spcAft>
                          <a:spcPts val="0"/>
                        </a:spcAft>
                        <a:buNone/>
                      </a:pPr>
                      <a:r>
                        <a:rPr lang="en">
                          <a:latin typeface="Times New Roman"/>
                          <a:ea typeface="Times New Roman"/>
                          <a:cs typeface="Times New Roman"/>
                          <a:sym typeface="Times New Roman"/>
                        </a:rPr>
                        <a:t>utilities</a:t>
                      </a:r>
                      <a:endParaRPr>
                        <a:latin typeface="Times New Roman"/>
                        <a:ea typeface="Times New Roman"/>
                        <a:cs typeface="Times New Roman"/>
                        <a:sym typeface="Times New Roman"/>
                      </a:endParaRPr>
                    </a:p>
                  </a:txBody>
                  <a:tcPr marT="0" marB="0" marR="68575" marL="68575" anchor="ctr">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a:txBody>
                    <a:bodyPr>
                      <a:noAutofit/>
                    </a:bodyPr>
                    <a:lstStyle/>
                    <a:p>
                      <a:pPr indent="0" lvl="0" marL="0" rtl="0" algn="r">
                        <a:spcBef>
                          <a:spcPts val="0"/>
                        </a:spcBef>
                        <a:spcAft>
                          <a:spcPts val="0"/>
                        </a:spcAft>
                        <a:buNone/>
                      </a:pPr>
                      <a:r>
                        <a:rPr lang="en">
                          <a:latin typeface="Times New Roman"/>
                          <a:ea typeface="Times New Roman"/>
                          <a:cs typeface="Times New Roman"/>
                          <a:sym typeface="Times New Roman"/>
                        </a:rPr>
                        <a:t>5.08</a:t>
                      </a:r>
                      <a:endParaRPr>
                        <a:latin typeface="Times New Roman"/>
                        <a:ea typeface="Times New Roman"/>
                        <a:cs typeface="Times New Roman"/>
                        <a:sym typeface="Times New Roman"/>
                      </a:endParaRPr>
                    </a:p>
                  </a:txBody>
                  <a:tcPr marT="0" marB="0" marR="68575" marL="68575" anchor="ctr">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r>
              <a:tr h="341700">
                <a:tc>
                  <a:txBody>
                    <a:bodyPr>
                      <a:noAutofit/>
                    </a:bodyPr>
                    <a:lstStyle/>
                    <a:p>
                      <a:pPr indent="0" lvl="0" marL="0" rtl="0" algn="ctr">
                        <a:spcBef>
                          <a:spcPts val="0"/>
                        </a:spcBef>
                        <a:spcAft>
                          <a:spcPts val="0"/>
                        </a:spcAft>
                        <a:buNone/>
                      </a:pPr>
                      <a:r>
                        <a:rPr lang="en">
                          <a:latin typeface="Times New Roman"/>
                          <a:ea typeface="Times New Roman"/>
                          <a:cs typeface="Times New Roman"/>
                          <a:sym typeface="Times New Roman"/>
                        </a:rPr>
                        <a:t>institutional</a:t>
                      </a:r>
                      <a:endParaRPr>
                        <a:latin typeface="Times New Roman"/>
                        <a:ea typeface="Times New Roman"/>
                        <a:cs typeface="Times New Roman"/>
                        <a:sym typeface="Times New Roman"/>
                      </a:endParaRPr>
                    </a:p>
                  </a:txBody>
                  <a:tcPr marT="0" marB="0" marR="68575" marL="68575" anchor="ctr">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a:txBody>
                    <a:bodyPr>
                      <a:noAutofit/>
                    </a:bodyPr>
                    <a:lstStyle/>
                    <a:p>
                      <a:pPr indent="0" lvl="0" marL="0" rtl="0" algn="r">
                        <a:spcBef>
                          <a:spcPts val="0"/>
                        </a:spcBef>
                        <a:spcAft>
                          <a:spcPts val="0"/>
                        </a:spcAft>
                        <a:buNone/>
                      </a:pPr>
                      <a:r>
                        <a:rPr lang="en">
                          <a:latin typeface="Times New Roman"/>
                          <a:ea typeface="Times New Roman"/>
                          <a:cs typeface="Times New Roman"/>
                          <a:sym typeface="Times New Roman"/>
                        </a:rPr>
                        <a:t>2.1</a:t>
                      </a:r>
                      <a:endParaRPr>
                        <a:latin typeface="Times New Roman"/>
                        <a:ea typeface="Times New Roman"/>
                        <a:cs typeface="Times New Roman"/>
                        <a:sym typeface="Times New Roman"/>
                      </a:endParaRPr>
                    </a:p>
                  </a:txBody>
                  <a:tcPr marT="0" marB="0" marR="68575" marL="68575" anchor="ctr">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r>
            </a:tbl>
          </a:graphicData>
        </a:graphic>
      </p:graphicFrame>
      <p:sp>
        <p:nvSpPr>
          <p:cNvPr id="126" name="Google Shape;126;p24"/>
          <p:cNvSpPr txBox="1"/>
          <p:nvPr/>
        </p:nvSpPr>
        <p:spPr>
          <a:xfrm>
            <a:off x="931350" y="1167300"/>
            <a:ext cx="2316000" cy="35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Georgia"/>
                <a:ea typeface="Georgia"/>
                <a:cs typeface="Georgia"/>
                <a:sym typeface="Georgia"/>
              </a:rPr>
              <a:t> </a:t>
            </a:r>
            <a:r>
              <a:rPr lang="en" sz="1000">
                <a:solidFill>
                  <a:schemeClr val="dk1"/>
                </a:solidFill>
                <a:latin typeface="Georgia"/>
                <a:ea typeface="Georgia"/>
                <a:cs typeface="Georgia"/>
                <a:sym typeface="Georgia"/>
              </a:rPr>
              <a:t>Proportion of Toronto Zoning Class</a:t>
            </a:r>
            <a:endParaRPr sz="1000">
              <a:solidFill>
                <a:schemeClr val="dk1"/>
              </a:solidFill>
              <a:latin typeface="Georgia"/>
              <a:ea typeface="Georgia"/>
              <a:cs typeface="Georgia"/>
              <a:sym typeface="Georgia"/>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0" name="Shape 130"/>
        <p:cNvGrpSpPr/>
        <p:nvPr/>
      </p:nvGrpSpPr>
      <p:grpSpPr>
        <a:xfrm>
          <a:off x="0" y="0"/>
          <a:ext cx="0" cy="0"/>
          <a:chOff x="0" y="0"/>
          <a:chExt cx="0" cy="0"/>
        </a:xfrm>
      </p:grpSpPr>
      <p:sp>
        <p:nvSpPr>
          <p:cNvPr id="131" name="Google Shape;131;p25"/>
          <p:cNvSpPr txBox="1"/>
          <p:nvPr>
            <p:ph type="title"/>
          </p:nvPr>
        </p:nvSpPr>
        <p:spPr>
          <a:xfrm>
            <a:off x="0" y="0"/>
            <a:ext cx="9144000" cy="858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000">
                <a:latin typeface="Georgia"/>
                <a:ea typeface="Georgia"/>
                <a:cs typeface="Georgia"/>
                <a:sym typeface="Georgia"/>
              </a:rPr>
              <a:t>2.Boston and New York Data with a Predicted Target</a:t>
            </a:r>
            <a:endParaRPr sz="3000">
              <a:latin typeface="Georgia"/>
              <a:ea typeface="Georgia"/>
              <a:cs typeface="Georgia"/>
              <a:sym typeface="Georgia"/>
            </a:endParaRPr>
          </a:p>
        </p:txBody>
      </p:sp>
      <p:pic>
        <p:nvPicPr>
          <p:cNvPr id="132" name="Google Shape;132;p25"/>
          <p:cNvPicPr preferRelativeResize="0"/>
          <p:nvPr/>
        </p:nvPicPr>
        <p:blipFill>
          <a:blip r:embed="rId3">
            <a:alphaModFix/>
          </a:blip>
          <a:stretch>
            <a:fillRect/>
          </a:stretch>
        </p:blipFill>
        <p:spPr>
          <a:xfrm>
            <a:off x="7322175" y="3807925"/>
            <a:ext cx="1804324" cy="1215552"/>
          </a:xfrm>
          <a:prstGeom prst="rect">
            <a:avLst/>
          </a:prstGeom>
          <a:noFill/>
          <a:ln>
            <a:noFill/>
          </a:ln>
        </p:spPr>
      </p:pic>
      <p:pic>
        <p:nvPicPr>
          <p:cNvPr id="133" name="Google Shape;133;p25"/>
          <p:cNvPicPr preferRelativeResize="0"/>
          <p:nvPr/>
        </p:nvPicPr>
        <p:blipFill>
          <a:blip r:embed="rId4">
            <a:alphaModFix/>
          </a:blip>
          <a:stretch>
            <a:fillRect/>
          </a:stretch>
        </p:blipFill>
        <p:spPr>
          <a:xfrm>
            <a:off x="7322175" y="2421537"/>
            <a:ext cx="1804313" cy="1260975"/>
          </a:xfrm>
          <a:prstGeom prst="rect">
            <a:avLst/>
          </a:prstGeom>
          <a:noFill/>
          <a:ln>
            <a:noFill/>
          </a:ln>
        </p:spPr>
      </p:pic>
      <p:sp>
        <p:nvSpPr>
          <p:cNvPr id="134" name="Google Shape;134;p25"/>
          <p:cNvSpPr txBox="1"/>
          <p:nvPr>
            <p:ph idx="1" type="body"/>
          </p:nvPr>
        </p:nvSpPr>
        <p:spPr>
          <a:xfrm>
            <a:off x="7602752" y="3929887"/>
            <a:ext cx="729300" cy="3624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 sz="1000">
                <a:latin typeface="Georgia"/>
                <a:ea typeface="Georgia"/>
                <a:cs typeface="Georgia"/>
                <a:sym typeface="Georgia"/>
              </a:rPr>
              <a:t>Boston</a:t>
            </a:r>
            <a:endParaRPr sz="1000">
              <a:latin typeface="Georgia"/>
              <a:ea typeface="Georgia"/>
              <a:cs typeface="Georgia"/>
              <a:sym typeface="Georgia"/>
            </a:endParaRPr>
          </a:p>
        </p:txBody>
      </p:sp>
      <p:sp>
        <p:nvSpPr>
          <p:cNvPr id="135" name="Google Shape;135;p25"/>
          <p:cNvSpPr txBox="1"/>
          <p:nvPr>
            <p:ph idx="1" type="body"/>
          </p:nvPr>
        </p:nvSpPr>
        <p:spPr>
          <a:xfrm>
            <a:off x="7549625" y="2500148"/>
            <a:ext cx="827700" cy="3246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 sz="1000">
                <a:latin typeface="Georgia"/>
                <a:ea typeface="Georgia"/>
                <a:cs typeface="Georgia"/>
                <a:sym typeface="Georgia"/>
              </a:rPr>
              <a:t>NY</a:t>
            </a:r>
            <a:endParaRPr sz="1000">
              <a:latin typeface="Georgia"/>
              <a:ea typeface="Georgia"/>
              <a:cs typeface="Georgia"/>
              <a:sym typeface="Georgia"/>
            </a:endParaRPr>
          </a:p>
        </p:txBody>
      </p:sp>
      <p:graphicFrame>
        <p:nvGraphicFramePr>
          <p:cNvPr id="136" name="Google Shape;136;p25"/>
          <p:cNvGraphicFramePr/>
          <p:nvPr/>
        </p:nvGraphicFramePr>
        <p:xfrm>
          <a:off x="3876188" y="858588"/>
          <a:ext cx="3000000" cy="3000000"/>
        </p:xfrm>
        <a:graphic>
          <a:graphicData uri="http://schemas.openxmlformats.org/drawingml/2006/table">
            <a:tbl>
              <a:tblPr>
                <a:noFill/>
                <a:tableStyleId>{70E8D42A-CEBD-40BA-9BE7-B4FC952CD0DB}</a:tableStyleId>
              </a:tblPr>
              <a:tblGrid>
                <a:gridCol w="1041250"/>
                <a:gridCol w="869375"/>
                <a:gridCol w="783625"/>
                <a:gridCol w="872550"/>
                <a:gridCol w="857750"/>
                <a:gridCol w="712050"/>
              </a:tblGrid>
              <a:tr h="373175">
                <a:tc>
                  <a:txBody>
                    <a:bodyPr>
                      <a:noAutofit/>
                    </a:bodyPr>
                    <a:lstStyle/>
                    <a:p>
                      <a:pPr indent="0" lvl="0" marL="0" rtl="0" algn="ctr">
                        <a:lnSpc>
                          <a:spcPct val="115000"/>
                        </a:lnSpc>
                        <a:spcBef>
                          <a:spcPts val="0"/>
                        </a:spcBef>
                        <a:spcAft>
                          <a:spcPts val="0"/>
                        </a:spcAft>
                        <a:buNone/>
                      </a:pPr>
                      <a:r>
                        <a:rPr b="1" lang="en" sz="1200">
                          <a:latin typeface="Times New Roman"/>
                          <a:ea typeface="Times New Roman"/>
                          <a:cs typeface="Times New Roman"/>
                          <a:sym typeface="Times New Roman"/>
                        </a:rPr>
                        <a:t>city</a:t>
                      </a:r>
                      <a:endParaRPr b="1" sz="1200">
                        <a:latin typeface="Times New Roman"/>
                        <a:ea typeface="Times New Roman"/>
                        <a:cs typeface="Times New Roman"/>
                        <a:sym typeface="Times New Roman"/>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b="1" lang="en" sz="1200">
                          <a:latin typeface="Times New Roman"/>
                          <a:ea typeface="Times New Roman"/>
                          <a:cs typeface="Times New Roman"/>
                          <a:sym typeface="Times New Roman"/>
                        </a:rPr>
                        <a:t>No. of Instance</a:t>
                      </a:r>
                      <a:endParaRPr b="1" sz="1200">
                        <a:latin typeface="Times New Roman"/>
                        <a:ea typeface="Times New Roman"/>
                        <a:cs typeface="Times New Roman"/>
                        <a:sym typeface="Times New Roman"/>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b="1" lang="en" sz="1200">
                          <a:latin typeface="Times New Roman"/>
                          <a:ea typeface="Times New Roman"/>
                          <a:cs typeface="Times New Roman"/>
                          <a:sym typeface="Times New Roman"/>
                        </a:rPr>
                        <a:t>Minimum</a:t>
                      </a:r>
                      <a:endParaRPr b="1" sz="1200">
                        <a:latin typeface="Times New Roman"/>
                        <a:ea typeface="Times New Roman"/>
                        <a:cs typeface="Times New Roman"/>
                        <a:sym typeface="Times New Roman"/>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b="1" lang="en" sz="1200">
                          <a:latin typeface="Times New Roman"/>
                          <a:ea typeface="Times New Roman"/>
                          <a:cs typeface="Times New Roman"/>
                          <a:sym typeface="Times New Roman"/>
                        </a:rPr>
                        <a:t>Maximum</a:t>
                      </a:r>
                      <a:endParaRPr b="1" sz="1200">
                        <a:latin typeface="Times New Roman"/>
                        <a:ea typeface="Times New Roman"/>
                        <a:cs typeface="Times New Roman"/>
                        <a:sym typeface="Times New Roman"/>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b="1" lang="en" sz="1200">
                          <a:latin typeface="Times New Roman"/>
                          <a:ea typeface="Times New Roman"/>
                          <a:cs typeface="Times New Roman"/>
                          <a:sym typeface="Times New Roman"/>
                        </a:rPr>
                        <a:t>Median</a:t>
                      </a:r>
                      <a:endParaRPr b="1" sz="1200">
                        <a:latin typeface="Times New Roman"/>
                        <a:ea typeface="Times New Roman"/>
                        <a:cs typeface="Times New Roman"/>
                        <a:sym typeface="Times New Roman"/>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b="1" lang="en" sz="1200">
                          <a:latin typeface="Times New Roman"/>
                          <a:ea typeface="Times New Roman"/>
                          <a:cs typeface="Times New Roman"/>
                          <a:sym typeface="Times New Roman"/>
                        </a:rPr>
                        <a:t>Mean</a:t>
                      </a:r>
                      <a:endParaRPr b="1" sz="1200">
                        <a:latin typeface="Times New Roman"/>
                        <a:ea typeface="Times New Roman"/>
                        <a:cs typeface="Times New Roman"/>
                        <a:sym typeface="Times New Roman"/>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05225">
                <a:tc>
                  <a:txBody>
                    <a:bodyPr>
                      <a:noAutofit/>
                    </a:bodyPr>
                    <a:lstStyle/>
                    <a:p>
                      <a:pPr indent="0" lvl="0" marL="0" rtl="0" algn="ctr">
                        <a:lnSpc>
                          <a:spcPct val="115000"/>
                        </a:lnSpc>
                        <a:spcBef>
                          <a:spcPts val="0"/>
                        </a:spcBef>
                        <a:spcAft>
                          <a:spcPts val="0"/>
                        </a:spcAft>
                        <a:buNone/>
                      </a:pPr>
                      <a:r>
                        <a:rPr lang="en" sz="1200">
                          <a:latin typeface="Times New Roman"/>
                          <a:ea typeface="Times New Roman"/>
                          <a:cs typeface="Times New Roman"/>
                          <a:sym typeface="Times New Roman"/>
                        </a:rPr>
                        <a:t>New York</a:t>
                      </a:r>
                      <a:endParaRPr sz="1200">
                        <a:latin typeface="Times New Roman"/>
                        <a:ea typeface="Times New Roman"/>
                        <a:cs typeface="Times New Roman"/>
                        <a:sym typeface="Times New Roman"/>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n" sz="1200">
                          <a:latin typeface="Times New Roman"/>
                          <a:ea typeface="Times New Roman"/>
                          <a:cs typeface="Times New Roman"/>
                          <a:sym typeface="Times New Roman"/>
                        </a:rPr>
                        <a:t>322,386</a:t>
                      </a:r>
                      <a:endParaRPr sz="1200">
                        <a:latin typeface="Times New Roman"/>
                        <a:ea typeface="Times New Roman"/>
                        <a:cs typeface="Times New Roman"/>
                        <a:sym typeface="Times New Roman"/>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n" sz="1200">
                          <a:latin typeface="Times New Roman"/>
                          <a:ea typeface="Times New Roman"/>
                          <a:cs typeface="Times New Roman"/>
                          <a:sym typeface="Times New Roman"/>
                        </a:rPr>
                        <a:t>-4.0</a:t>
                      </a:r>
                      <a:endParaRPr sz="1200">
                        <a:latin typeface="Times New Roman"/>
                        <a:ea typeface="Times New Roman"/>
                        <a:cs typeface="Times New Roman"/>
                        <a:sym typeface="Times New Roman"/>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n" sz="1200">
                          <a:latin typeface="Times New Roman"/>
                          <a:ea typeface="Times New Roman"/>
                          <a:cs typeface="Times New Roman"/>
                          <a:sym typeface="Times New Roman"/>
                        </a:rPr>
                        <a:t>43.0</a:t>
                      </a:r>
                      <a:endParaRPr sz="1200">
                        <a:latin typeface="Times New Roman"/>
                        <a:ea typeface="Times New Roman"/>
                        <a:cs typeface="Times New Roman"/>
                        <a:sym typeface="Times New Roman"/>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noAutofit/>
                    </a:bodyPr>
                    <a:lstStyle/>
                    <a:p>
                      <a:pPr indent="0" lvl="0" marL="0" rtl="0" algn="r">
                        <a:lnSpc>
                          <a:spcPct val="115000"/>
                        </a:lnSpc>
                        <a:spcBef>
                          <a:spcPts val="0"/>
                        </a:spcBef>
                        <a:spcAft>
                          <a:spcPts val="0"/>
                        </a:spcAft>
                        <a:buNone/>
                      </a:pPr>
                      <a:r>
                        <a:rPr lang="en" sz="1200">
                          <a:latin typeface="Times New Roman"/>
                          <a:ea typeface="Times New Roman"/>
                          <a:cs typeface="Times New Roman"/>
                          <a:sym typeface="Times New Roman"/>
                        </a:rPr>
                        <a:t>25.</a:t>
                      </a:r>
                      <a:r>
                        <a:rPr lang="en" sz="1200">
                          <a:latin typeface="Times New Roman"/>
                          <a:ea typeface="Times New Roman"/>
                          <a:cs typeface="Times New Roman"/>
                          <a:sym typeface="Times New Roman"/>
                        </a:rPr>
                        <a:t>0</a:t>
                      </a:r>
                      <a:endParaRPr sz="1200">
                        <a:latin typeface="Times New Roman"/>
                        <a:ea typeface="Times New Roman"/>
                        <a:cs typeface="Times New Roman"/>
                        <a:sym typeface="Times New Roman"/>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n" sz="1200">
                          <a:latin typeface="Times New Roman"/>
                          <a:ea typeface="Times New Roman"/>
                          <a:cs typeface="Times New Roman"/>
                          <a:sym typeface="Times New Roman"/>
                        </a:rPr>
                        <a:t>245.0</a:t>
                      </a:r>
                      <a:endParaRPr sz="1200">
                        <a:latin typeface="Times New Roman"/>
                        <a:ea typeface="Times New Roman"/>
                        <a:cs typeface="Times New Roman"/>
                        <a:sym typeface="Times New Roman"/>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05225">
                <a:tc>
                  <a:txBody>
                    <a:bodyPr>
                      <a:noAutofit/>
                    </a:bodyPr>
                    <a:lstStyle/>
                    <a:p>
                      <a:pPr indent="0" lvl="0" marL="0" rtl="0" algn="ctr">
                        <a:lnSpc>
                          <a:spcPct val="115000"/>
                        </a:lnSpc>
                        <a:spcBef>
                          <a:spcPts val="0"/>
                        </a:spcBef>
                        <a:spcAft>
                          <a:spcPts val="0"/>
                        </a:spcAft>
                        <a:buNone/>
                      </a:pPr>
                      <a:r>
                        <a:rPr lang="en" sz="1200">
                          <a:latin typeface="Times New Roman"/>
                          <a:ea typeface="Times New Roman"/>
                          <a:cs typeface="Times New Roman"/>
                          <a:sym typeface="Times New Roman"/>
                        </a:rPr>
                        <a:t>Boston</a:t>
                      </a:r>
                      <a:endParaRPr sz="1200">
                        <a:latin typeface="Times New Roman"/>
                        <a:ea typeface="Times New Roman"/>
                        <a:cs typeface="Times New Roman"/>
                        <a:sym typeface="Times New Roman"/>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n" sz="1200">
                          <a:latin typeface="Times New Roman"/>
                          <a:ea typeface="Times New Roman"/>
                          <a:cs typeface="Times New Roman"/>
                          <a:sym typeface="Times New Roman"/>
                        </a:rPr>
                        <a:t>229,564</a:t>
                      </a:r>
                      <a:endParaRPr sz="1200">
                        <a:latin typeface="Times New Roman"/>
                        <a:ea typeface="Times New Roman"/>
                        <a:cs typeface="Times New Roman"/>
                        <a:sym typeface="Times New Roman"/>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n" sz="1200">
                          <a:latin typeface="Times New Roman"/>
                          <a:ea typeface="Times New Roman"/>
                          <a:cs typeface="Times New Roman"/>
                          <a:sym typeface="Times New Roman"/>
                        </a:rPr>
                        <a:t>-4.0</a:t>
                      </a:r>
                      <a:endParaRPr sz="1200">
                        <a:latin typeface="Times New Roman"/>
                        <a:ea typeface="Times New Roman"/>
                        <a:cs typeface="Times New Roman"/>
                        <a:sym typeface="Times New Roman"/>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n" sz="1200">
                          <a:latin typeface="Times New Roman"/>
                          <a:ea typeface="Times New Roman"/>
                          <a:cs typeface="Times New Roman"/>
                          <a:sym typeface="Times New Roman"/>
                        </a:rPr>
                        <a:t>43.0</a:t>
                      </a:r>
                      <a:endParaRPr sz="1200">
                        <a:latin typeface="Times New Roman"/>
                        <a:ea typeface="Times New Roman"/>
                        <a:cs typeface="Times New Roman"/>
                        <a:sym typeface="Times New Roman"/>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n" sz="1200">
                          <a:latin typeface="Times New Roman"/>
                          <a:ea typeface="Times New Roman"/>
                          <a:cs typeface="Times New Roman"/>
                          <a:sym typeface="Times New Roman"/>
                        </a:rPr>
                        <a:t>24.7</a:t>
                      </a:r>
                      <a:endParaRPr sz="1200">
                        <a:latin typeface="Times New Roman"/>
                        <a:ea typeface="Times New Roman"/>
                        <a:cs typeface="Times New Roman"/>
                        <a:sym typeface="Times New Roman"/>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n" sz="1200">
                          <a:latin typeface="Times New Roman"/>
                          <a:ea typeface="Times New Roman"/>
                          <a:cs typeface="Times New Roman"/>
                          <a:sym typeface="Times New Roman"/>
                        </a:rPr>
                        <a:t>24.7</a:t>
                      </a:r>
                      <a:endParaRPr sz="1200">
                        <a:latin typeface="Times New Roman"/>
                        <a:ea typeface="Times New Roman"/>
                        <a:cs typeface="Times New Roman"/>
                        <a:sym typeface="Times New Roman"/>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205225">
                <a:tc>
                  <a:txBody>
                    <a:bodyPr>
                      <a:noAutofit/>
                    </a:bodyPr>
                    <a:lstStyle/>
                    <a:p>
                      <a:pPr indent="0" lvl="0" marL="0" rtl="0" algn="ctr">
                        <a:lnSpc>
                          <a:spcPct val="115000"/>
                        </a:lnSpc>
                        <a:spcBef>
                          <a:spcPts val="0"/>
                        </a:spcBef>
                        <a:spcAft>
                          <a:spcPts val="0"/>
                        </a:spcAft>
                        <a:buNone/>
                      </a:pPr>
                      <a:r>
                        <a:rPr lang="en" sz="1200">
                          <a:latin typeface="Times New Roman"/>
                          <a:ea typeface="Times New Roman"/>
                          <a:cs typeface="Times New Roman"/>
                          <a:sym typeface="Times New Roman"/>
                        </a:rPr>
                        <a:t>NY + Boston</a:t>
                      </a:r>
                      <a:endParaRPr sz="1200">
                        <a:latin typeface="Times New Roman"/>
                        <a:ea typeface="Times New Roman"/>
                        <a:cs typeface="Times New Roman"/>
                        <a:sym typeface="Times New Roman"/>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n" sz="1200">
                          <a:latin typeface="Times New Roman"/>
                          <a:ea typeface="Times New Roman"/>
                          <a:cs typeface="Times New Roman"/>
                          <a:sym typeface="Times New Roman"/>
                        </a:rPr>
                        <a:t>551,950</a:t>
                      </a:r>
                      <a:endParaRPr sz="1200">
                        <a:latin typeface="Times New Roman"/>
                        <a:ea typeface="Times New Roman"/>
                        <a:cs typeface="Times New Roman"/>
                        <a:sym typeface="Times New Roman"/>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noAutofit/>
                    </a:bodyPr>
                    <a:lstStyle/>
                    <a:p>
                      <a:pPr indent="0" lvl="0" marL="0" rtl="0" algn="r">
                        <a:lnSpc>
                          <a:spcPct val="115000"/>
                        </a:lnSpc>
                        <a:spcBef>
                          <a:spcPts val="0"/>
                        </a:spcBef>
                        <a:spcAft>
                          <a:spcPts val="0"/>
                        </a:spcAft>
                        <a:buNone/>
                      </a:pPr>
                      <a:r>
                        <a:rPr lang="en" sz="1200">
                          <a:latin typeface="Times New Roman"/>
                          <a:ea typeface="Times New Roman"/>
                          <a:cs typeface="Times New Roman"/>
                          <a:sym typeface="Times New Roman"/>
                        </a:rPr>
                        <a:t>-4.0</a:t>
                      </a:r>
                      <a:endParaRPr sz="1200">
                        <a:latin typeface="Times New Roman"/>
                        <a:ea typeface="Times New Roman"/>
                        <a:cs typeface="Times New Roman"/>
                        <a:sym typeface="Times New Roman"/>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noAutofit/>
                    </a:bodyPr>
                    <a:lstStyle/>
                    <a:p>
                      <a:pPr indent="0" lvl="0" marL="0" rtl="0" algn="r">
                        <a:lnSpc>
                          <a:spcPct val="115000"/>
                        </a:lnSpc>
                        <a:spcBef>
                          <a:spcPts val="0"/>
                        </a:spcBef>
                        <a:spcAft>
                          <a:spcPts val="0"/>
                        </a:spcAft>
                        <a:buNone/>
                      </a:pPr>
                      <a:r>
                        <a:rPr lang="en" sz="1200">
                          <a:latin typeface="Times New Roman"/>
                          <a:ea typeface="Times New Roman"/>
                          <a:cs typeface="Times New Roman"/>
                          <a:sym typeface="Times New Roman"/>
                        </a:rPr>
                        <a:t>43.0</a:t>
                      </a:r>
                      <a:endParaRPr sz="1200">
                        <a:latin typeface="Times New Roman"/>
                        <a:ea typeface="Times New Roman"/>
                        <a:cs typeface="Times New Roman"/>
                        <a:sym typeface="Times New Roman"/>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noAutofit/>
                    </a:bodyPr>
                    <a:lstStyle/>
                    <a:p>
                      <a:pPr indent="0" lvl="0" marL="0" rtl="0" algn="r">
                        <a:lnSpc>
                          <a:spcPct val="115000"/>
                        </a:lnSpc>
                        <a:spcBef>
                          <a:spcPts val="0"/>
                        </a:spcBef>
                        <a:spcAft>
                          <a:spcPts val="0"/>
                        </a:spcAft>
                        <a:buNone/>
                      </a:pPr>
                      <a:r>
                        <a:rPr lang="en" sz="1200">
                          <a:latin typeface="Times New Roman"/>
                          <a:ea typeface="Times New Roman"/>
                          <a:cs typeface="Times New Roman"/>
                          <a:sym typeface="Times New Roman"/>
                        </a:rPr>
                        <a:t>24.9</a:t>
                      </a:r>
                      <a:endParaRPr sz="1200">
                        <a:latin typeface="Times New Roman"/>
                        <a:ea typeface="Times New Roman"/>
                        <a:cs typeface="Times New Roman"/>
                        <a:sym typeface="Times New Roman"/>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noAutofit/>
                    </a:bodyPr>
                    <a:lstStyle/>
                    <a:p>
                      <a:pPr indent="0" lvl="0" marL="0" rtl="0" algn="r">
                        <a:lnSpc>
                          <a:spcPct val="115000"/>
                        </a:lnSpc>
                        <a:spcBef>
                          <a:spcPts val="0"/>
                        </a:spcBef>
                        <a:spcAft>
                          <a:spcPts val="0"/>
                        </a:spcAft>
                        <a:buNone/>
                      </a:pPr>
                      <a:r>
                        <a:rPr lang="en" sz="1200">
                          <a:latin typeface="Times New Roman"/>
                          <a:ea typeface="Times New Roman"/>
                          <a:cs typeface="Times New Roman"/>
                          <a:sym typeface="Times New Roman"/>
                        </a:rPr>
                        <a:t>24.9</a:t>
                      </a:r>
                      <a:endParaRPr sz="1200">
                        <a:latin typeface="Times New Roman"/>
                        <a:ea typeface="Times New Roman"/>
                        <a:cs typeface="Times New Roman"/>
                        <a:sym typeface="Times New Roman"/>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r>
            </a:tbl>
          </a:graphicData>
        </a:graphic>
      </p:graphicFrame>
      <p:pic>
        <p:nvPicPr>
          <p:cNvPr id="137" name="Google Shape;137;p25"/>
          <p:cNvPicPr preferRelativeResize="0"/>
          <p:nvPr/>
        </p:nvPicPr>
        <p:blipFill>
          <a:blip r:embed="rId5">
            <a:alphaModFix/>
          </a:blip>
          <a:stretch>
            <a:fillRect/>
          </a:stretch>
        </p:blipFill>
        <p:spPr>
          <a:xfrm>
            <a:off x="3876200" y="2591275"/>
            <a:ext cx="3216801" cy="2199996"/>
          </a:xfrm>
          <a:prstGeom prst="rect">
            <a:avLst/>
          </a:prstGeom>
          <a:noFill/>
          <a:ln>
            <a:noFill/>
          </a:ln>
        </p:spPr>
      </p:pic>
      <p:sp>
        <p:nvSpPr>
          <p:cNvPr id="138" name="Google Shape;138;p25"/>
          <p:cNvSpPr txBox="1"/>
          <p:nvPr>
            <p:ph idx="1" type="body"/>
          </p:nvPr>
        </p:nvSpPr>
        <p:spPr>
          <a:xfrm>
            <a:off x="4211225" y="2678800"/>
            <a:ext cx="972900" cy="682500"/>
          </a:xfrm>
          <a:prstGeom prst="rect">
            <a:avLst/>
          </a:prstGeom>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a:latin typeface="Georgia"/>
                <a:ea typeface="Georgia"/>
                <a:cs typeface="Georgia"/>
                <a:sym typeface="Georgia"/>
              </a:rPr>
              <a:t>NY + Boston </a:t>
            </a:r>
            <a:endParaRPr>
              <a:latin typeface="Georgia"/>
              <a:ea typeface="Georgia"/>
              <a:cs typeface="Georgia"/>
              <a:sym typeface="Georgia"/>
            </a:endParaRPr>
          </a:p>
        </p:txBody>
      </p:sp>
      <p:sp>
        <p:nvSpPr>
          <p:cNvPr id="139" name="Google Shape;139;p25"/>
          <p:cNvSpPr txBox="1"/>
          <p:nvPr>
            <p:ph idx="1" type="body"/>
          </p:nvPr>
        </p:nvSpPr>
        <p:spPr>
          <a:xfrm>
            <a:off x="0" y="858600"/>
            <a:ext cx="3755400" cy="3433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Font typeface="Georgia"/>
              <a:buChar char="●"/>
            </a:pPr>
            <a:r>
              <a:rPr lang="en">
                <a:latin typeface="Georgia"/>
                <a:ea typeface="Georgia"/>
                <a:cs typeface="Georgia"/>
                <a:sym typeface="Georgia"/>
              </a:rPr>
              <a:t>The Streetsocre project open-sourced two cities’ data with predicted q-score by their algorithm</a:t>
            </a:r>
            <a:endParaRPr>
              <a:latin typeface="Georgia"/>
              <a:ea typeface="Georgia"/>
              <a:cs typeface="Georgia"/>
              <a:sym typeface="Georgia"/>
            </a:endParaRPr>
          </a:p>
          <a:p>
            <a:pPr indent="-317500" lvl="0" marL="457200" rtl="0" algn="l">
              <a:spcBef>
                <a:spcPts val="0"/>
              </a:spcBef>
              <a:spcAft>
                <a:spcPts val="0"/>
              </a:spcAft>
              <a:buSzPts val="1400"/>
              <a:buFont typeface="Georgia"/>
              <a:buChar char="●"/>
            </a:pPr>
            <a:r>
              <a:rPr lang="en">
                <a:latin typeface="Georgia"/>
                <a:ea typeface="Georgia"/>
                <a:cs typeface="Georgia"/>
                <a:sym typeface="Georgia"/>
              </a:rPr>
              <a:t>Three columns: latitude | </a:t>
            </a:r>
            <a:r>
              <a:rPr lang="en">
                <a:latin typeface="Georgia"/>
                <a:ea typeface="Georgia"/>
                <a:cs typeface="Georgia"/>
                <a:sym typeface="Georgia"/>
              </a:rPr>
              <a:t>longitude</a:t>
            </a:r>
            <a:r>
              <a:rPr lang="en">
                <a:latin typeface="Georgia"/>
                <a:ea typeface="Georgia"/>
                <a:cs typeface="Georgia"/>
                <a:sym typeface="Georgia"/>
              </a:rPr>
              <a:t> | q-score</a:t>
            </a:r>
            <a:endParaRPr>
              <a:latin typeface="Georgia"/>
              <a:ea typeface="Georgia"/>
              <a:cs typeface="Georgia"/>
              <a:sym typeface="Georgia"/>
            </a:endParaRPr>
          </a:p>
          <a:p>
            <a:pPr indent="-317500" lvl="0" marL="457200" rtl="0" algn="l">
              <a:spcBef>
                <a:spcPts val="0"/>
              </a:spcBef>
              <a:spcAft>
                <a:spcPts val="0"/>
              </a:spcAft>
              <a:buSzPts val="1400"/>
              <a:buFont typeface="Georgia"/>
              <a:buChar char="●"/>
            </a:pPr>
            <a:r>
              <a:rPr lang="en">
                <a:latin typeface="Georgia"/>
                <a:ea typeface="Georgia"/>
                <a:cs typeface="Georgia"/>
                <a:sym typeface="Georgia"/>
              </a:rPr>
              <a:t>The q-score of the 2 cities ranged from -4 to 43. See analyses on the right</a:t>
            </a:r>
            <a:endParaRPr>
              <a:latin typeface="Georgia"/>
              <a:ea typeface="Georgia"/>
              <a:cs typeface="Georgia"/>
              <a:sym typeface="Georgia"/>
            </a:endParaRPr>
          </a:p>
          <a:p>
            <a:pPr indent="-317500" lvl="0" marL="457200" rtl="0" algn="l">
              <a:spcBef>
                <a:spcPts val="0"/>
              </a:spcBef>
              <a:spcAft>
                <a:spcPts val="0"/>
              </a:spcAft>
              <a:buSzPts val="1400"/>
              <a:buFont typeface="Georgia"/>
              <a:buChar char="●"/>
            </a:pPr>
            <a:r>
              <a:rPr lang="en">
                <a:latin typeface="Georgia"/>
                <a:ea typeface="Georgia"/>
                <a:cs typeface="Georgia"/>
                <a:sym typeface="Georgia"/>
              </a:rPr>
              <a:t>Note the q</a:t>
            </a:r>
            <a:r>
              <a:rPr lang="en">
                <a:latin typeface="Georgia"/>
                <a:ea typeface="Georgia"/>
                <a:cs typeface="Georgia"/>
                <a:sym typeface="Georgia"/>
              </a:rPr>
              <a:t>-score used by the Streetscore algorithm to make prediction was converted by the PlacePulse1.0 dataset using the Microsoft Trueskill algorithm. It ranged from 0 - 10 *</a:t>
            </a:r>
            <a:endParaRPr>
              <a:latin typeface="Georgia"/>
              <a:ea typeface="Georgia"/>
              <a:cs typeface="Georgia"/>
              <a:sym typeface="Georgia"/>
            </a:endParaRPr>
          </a:p>
        </p:txBody>
      </p:sp>
      <p:sp>
        <p:nvSpPr>
          <p:cNvPr id="140" name="Google Shape;140;p25"/>
          <p:cNvSpPr txBox="1"/>
          <p:nvPr/>
        </p:nvSpPr>
        <p:spPr>
          <a:xfrm>
            <a:off x="2905600" y="4557300"/>
            <a:ext cx="4187400" cy="586200"/>
          </a:xfrm>
          <a:prstGeom prst="rect">
            <a:avLst/>
          </a:prstGeom>
          <a:noFill/>
          <a:ln>
            <a:noFill/>
          </a:ln>
        </p:spPr>
        <p:txBody>
          <a:bodyPr anchorCtr="0" anchor="t" bIns="91425" lIns="91425" spcFirstLastPara="1" rIns="91425" wrap="square" tIns="91425">
            <a:noAutofit/>
          </a:bodyPr>
          <a:lstStyle/>
          <a:p>
            <a:pPr indent="0" lvl="0" marL="228600" rtl="0" algn="just">
              <a:spcBef>
                <a:spcPts val="0"/>
              </a:spcBef>
              <a:spcAft>
                <a:spcPts val="250"/>
              </a:spcAft>
              <a:buNone/>
            </a:pPr>
            <a:r>
              <a:rPr lang="en" sz="800">
                <a:solidFill>
                  <a:schemeClr val="dk1"/>
                </a:solidFill>
                <a:latin typeface="Times New Roman"/>
                <a:ea typeface="Times New Roman"/>
                <a:cs typeface="Times New Roman"/>
                <a:sym typeface="Times New Roman"/>
              </a:rPr>
              <a:t>*</a:t>
            </a:r>
            <a:r>
              <a:rPr lang="en" sz="800">
                <a:solidFill>
                  <a:schemeClr val="dk1"/>
                </a:solidFill>
                <a:latin typeface="Times New Roman"/>
                <a:ea typeface="Times New Roman"/>
                <a:cs typeface="Times New Roman"/>
                <a:sym typeface="Times New Roman"/>
              </a:rPr>
              <a:t>Naik, N., Philipoom, J., Raskar, R., &amp; Hidalgo, C. (2014). Streetscore-predicting the perceived safety of one million streetscapes. In Proceedings of the IEEE Conference on Computer Vision and Pattern Recognition Workshops (pp. 779-785).</a:t>
            </a:r>
            <a:endParaRPr sz="800">
              <a:solidFill>
                <a:schemeClr val="dk1"/>
              </a:solidFill>
              <a:latin typeface="Times New Roman"/>
              <a:ea typeface="Times New Roman"/>
              <a:cs typeface="Times New Roman"/>
              <a:sym typeface="Times New Roman"/>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4" name="Shape 144"/>
        <p:cNvGrpSpPr/>
        <p:nvPr/>
      </p:nvGrpSpPr>
      <p:grpSpPr>
        <a:xfrm>
          <a:off x="0" y="0"/>
          <a:ext cx="0" cy="0"/>
          <a:chOff x="0" y="0"/>
          <a:chExt cx="0" cy="0"/>
        </a:xfrm>
      </p:grpSpPr>
      <p:sp>
        <p:nvSpPr>
          <p:cNvPr id="145" name="Google Shape;145;p26"/>
          <p:cNvSpPr txBox="1"/>
          <p:nvPr>
            <p:ph type="title"/>
          </p:nvPr>
        </p:nvSpPr>
        <p:spPr>
          <a:xfrm>
            <a:off x="311700" y="0"/>
            <a:ext cx="8520600" cy="1225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000">
                <a:solidFill>
                  <a:srgbClr val="351C75"/>
                </a:solidFill>
                <a:latin typeface="Georgia"/>
                <a:ea typeface="Georgia"/>
                <a:cs typeface="Georgia"/>
                <a:sym typeface="Georgia"/>
              </a:rPr>
              <a:t>Creating Our Target Column “safety” based on the Streetscore dataset</a:t>
            </a:r>
            <a:endParaRPr sz="3000">
              <a:solidFill>
                <a:srgbClr val="351C75"/>
              </a:solidFill>
              <a:latin typeface="Georgia"/>
              <a:ea typeface="Georgia"/>
              <a:cs typeface="Georgia"/>
              <a:sym typeface="Georgia"/>
            </a:endParaRPr>
          </a:p>
        </p:txBody>
      </p:sp>
      <p:graphicFrame>
        <p:nvGraphicFramePr>
          <p:cNvPr id="146" name="Google Shape;146;p26"/>
          <p:cNvGraphicFramePr/>
          <p:nvPr/>
        </p:nvGraphicFramePr>
        <p:xfrm>
          <a:off x="1141450" y="2814200"/>
          <a:ext cx="3000000" cy="3000000"/>
        </p:xfrm>
        <a:graphic>
          <a:graphicData uri="http://schemas.openxmlformats.org/drawingml/2006/table">
            <a:tbl>
              <a:tblPr>
                <a:solidFill>
                  <a:srgbClr val="FFFFFF"/>
                </a:solidFill>
                <a:tableStyleId>{70E8D42A-CEBD-40BA-9BE7-B4FC952CD0DB}</a:tableStyleId>
              </a:tblPr>
              <a:tblGrid>
                <a:gridCol w="919850"/>
                <a:gridCol w="986500"/>
                <a:gridCol w="919850"/>
                <a:gridCol w="679900"/>
                <a:gridCol w="1293125"/>
                <a:gridCol w="1056425"/>
                <a:gridCol w="560750"/>
              </a:tblGrid>
              <a:tr h="257175">
                <a:tc>
                  <a:txBody>
                    <a:bodyPr>
                      <a:noAutofit/>
                    </a:bodyPr>
                    <a:lstStyle/>
                    <a:p>
                      <a:pPr indent="0" lvl="0" marL="0" rtl="0" algn="ctr">
                        <a:lnSpc>
                          <a:spcPct val="115000"/>
                        </a:lnSpc>
                        <a:spcBef>
                          <a:spcPts val="900"/>
                        </a:spcBef>
                        <a:spcAft>
                          <a:spcPts val="0"/>
                        </a:spcAft>
                        <a:buNone/>
                      </a:pPr>
                      <a:r>
                        <a:rPr b="1" lang="en" sz="1200">
                          <a:highlight>
                            <a:srgbClr val="FFFFFF"/>
                          </a:highlight>
                          <a:latin typeface="Times New Roman"/>
                          <a:ea typeface="Times New Roman"/>
                          <a:cs typeface="Times New Roman"/>
                          <a:sym typeface="Times New Roman"/>
                        </a:rPr>
                        <a:t>latitude</a:t>
                      </a:r>
                      <a:endParaRPr b="1" sz="1200">
                        <a:highlight>
                          <a:srgbClr val="FFFFFF"/>
                        </a:highlight>
                        <a:latin typeface="Times New Roman"/>
                        <a:ea typeface="Times New Roman"/>
                        <a:cs typeface="Times New Roman"/>
                        <a:sym typeface="Times New Roman"/>
                      </a:endParaRPr>
                    </a:p>
                  </a:txBody>
                  <a:tcPr marT="57150" marB="57150" marR="57150" marL="571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ctr">
                        <a:lnSpc>
                          <a:spcPct val="115000"/>
                        </a:lnSpc>
                        <a:spcBef>
                          <a:spcPts val="900"/>
                        </a:spcBef>
                        <a:spcAft>
                          <a:spcPts val="0"/>
                        </a:spcAft>
                        <a:buNone/>
                      </a:pPr>
                      <a:r>
                        <a:rPr b="1" lang="en" sz="1200">
                          <a:highlight>
                            <a:srgbClr val="FFFFFF"/>
                          </a:highlight>
                          <a:latin typeface="Times New Roman"/>
                          <a:ea typeface="Times New Roman"/>
                          <a:cs typeface="Times New Roman"/>
                          <a:sym typeface="Times New Roman"/>
                        </a:rPr>
                        <a:t>longitude</a:t>
                      </a:r>
                      <a:endParaRPr b="1" sz="1200">
                        <a:highlight>
                          <a:srgbClr val="FFFFFF"/>
                        </a:highlight>
                        <a:latin typeface="Times New Roman"/>
                        <a:ea typeface="Times New Roman"/>
                        <a:cs typeface="Times New Roman"/>
                        <a:sym typeface="Times New Roman"/>
                      </a:endParaRPr>
                    </a:p>
                  </a:txBody>
                  <a:tcPr marT="57150" marB="57150" marR="57150" marL="571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ctr">
                        <a:lnSpc>
                          <a:spcPct val="115000"/>
                        </a:lnSpc>
                        <a:spcBef>
                          <a:spcPts val="900"/>
                        </a:spcBef>
                        <a:spcAft>
                          <a:spcPts val="0"/>
                        </a:spcAft>
                        <a:buNone/>
                      </a:pPr>
                      <a:r>
                        <a:rPr b="1" lang="en" sz="1200">
                          <a:highlight>
                            <a:srgbClr val="FFFFFF"/>
                          </a:highlight>
                          <a:latin typeface="Times New Roman"/>
                          <a:ea typeface="Times New Roman"/>
                          <a:cs typeface="Times New Roman"/>
                          <a:sym typeface="Times New Roman"/>
                        </a:rPr>
                        <a:t>q-score</a:t>
                      </a:r>
                      <a:endParaRPr b="1" sz="1200">
                        <a:highlight>
                          <a:srgbClr val="FFFFFF"/>
                        </a:highlight>
                        <a:latin typeface="Times New Roman"/>
                        <a:ea typeface="Times New Roman"/>
                        <a:cs typeface="Times New Roman"/>
                        <a:sym typeface="Times New Roman"/>
                      </a:endParaRPr>
                    </a:p>
                  </a:txBody>
                  <a:tcPr marT="57150" marB="57150" marR="57150" marL="571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ctr">
                        <a:lnSpc>
                          <a:spcPct val="115000"/>
                        </a:lnSpc>
                        <a:spcBef>
                          <a:spcPts val="900"/>
                        </a:spcBef>
                        <a:spcAft>
                          <a:spcPts val="0"/>
                        </a:spcAft>
                        <a:buNone/>
                      </a:pPr>
                      <a:r>
                        <a:rPr b="1" lang="en" sz="1200">
                          <a:highlight>
                            <a:srgbClr val="FFFFFF"/>
                          </a:highlight>
                          <a:latin typeface="Times New Roman"/>
                          <a:ea typeface="Times New Roman"/>
                          <a:cs typeface="Times New Roman"/>
                          <a:sym typeface="Times New Roman"/>
                        </a:rPr>
                        <a:t>city</a:t>
                      </a:r>
                      <a:endParaRPr b="1" sz="1200">
                        <a:highlight>
                          <a:srgbClr val="FFFFFF"/>
                        </a:highlight>
                        <a:latin typeface="Times New Roman"/>
                        <a:ea typeface="Times New Roman"/>
                        <a:cs typeface="Times New Roman"/>
                        <a:sym typeface="Times New Roman"/>
                      </a:endParaRPr>
                    </a:p>
                  </a:txBody>
                  <a:tcPr marT="57150" marB="57150" marR="57150" marL="571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ctr">
                        <a:lnSpc>
                          <a:spcPct val="115000"/>
                        </a:lnSpc>
                        <a:spcBef>
                          <a:spcPts val="900"/>
                        </a:spcBef>
                        <a:spcAft>
                          <a:spcPts val="0"/>
                        </a:spcAft>
                        <a:buNone/>
                      </a:pPr>
                      <a:r>
                        <a:rPr b="1" lang="en" sz="1200">
                          <a:highlight>
                            <a:srgbClr val="FFFFFF"/>
                          </a:highlight>
                          <a:latin typeface="Times New Roman"/>
                          <a:ea typeface="Times New Roman"/>
                          <a:cs typeface="Times New Roman"/>
                          <a:sym typeface="Times New Roman"/>
                        </a:rPr>
                        <a:t>binof2</a:t>
                      </a:r>
                      <a:endParaRPr b="1" sz="1200">
                        <a:highlight>
                          <a:srgbClr val="FFFFFF"/>
                        </a:highlight>
                        <a:latin typeface="Times New Roman"/>
                        <a:ea typeface="Times New Roman"/>
                        <a:cs typeface="Times New Roman"/>
                        <a:sym typeface="Times New Roman"/>
                      </a:endParaRPr>
                    </a:p>
                  </a:txBody>
                  <a:tcPr marT="57150" marB="57150" marR="57150" marL="571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ctr">
                        <a:lnSpc>
                          <a:spcPct val="115000"/>
                        </a:lnSpc>
                        <a:spcBef>
                          <a:spcPts val="900"/>
                        </a:spcBef>
                        <a:spcAft>
                          <a:spcPts val="0"/>
                        </a:spcAft>
                        <a:buNone/>
                      </a:pPr>
                      <a:r>
                        <a:rPr b="1" lang="en" sz="1200">
                          <a:highlight>
                            <a:srgbClr val="FFFFFF"/>
                          </a:highlight>
                          <a:latin typeface="Times New Roman"/>
                          <a:ea typeface="Times New Roman"/>
                          <a:cs typeface="Times New Roman"/>
                          <a:sym typeface="Times New Roman"/>
                        </a:rPr>
                        <a:t>binof2_class</a:t>
                      </a:r>
                      <a:endParaRPr b="1" sz="1200">
                        <a:highlight>
                          <a:srgbClr val="FFFFFF"/>
                        </a:highlight>
                        <a:latin typeface="Times New Roman"/>
                        <a:ea typeface="Times New Roman"/>
                        <a:cs typeface="Times New Roman"/>
                        <a:sym typeface="Times New Roman"/>
                      </a:endParaRPr>
                    </a:p>
                  </a:txBody>
                  <a:tcPr marT="57150" marB="57150" marR="57150" marL="571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ctr">
                        <a:lnSpc>
                          <a:spcPct val="115000"/>
                        </a:lnSpc>
                        <a:spcBef>
                          <a:spcPts val="900"/>
                        </a:spcBef>
                        <a:spcAft>
                          <a:spcPts val="0"/>
                        </a:spcAft>
                        <a:buNone/>
                      </a:pPr>
                      <a:r>
                        <a:rPr b="1" lang="en" sz="1200">
                          <a:highlight>
                            <a:srgbClr val="FFFFFF"/>
                          </a:highlight>
                          <a:latin typeface="Times New Roman"/>
                          <a:ea typeface="Times New Roman"/>
                          <a:cs typeface="Times New Roman"/>
                          <a:sym typeface="Times New Roman"/>
                        </a:rPr>
                        <a:t>safety</a:t>
                      </a:r>
                      <a:endParaRPr b="1" sz="1200">
                        <a:highlight>
                          <a:srgbClr val="FFFFFF"/>
                        </a:highlight>
                        <a:latin typeface="Times New Roman"/>
                        <a:ea typeface="Times New Roman"/>
                        <a:cs typeface="Times New Roman"/>
                        <a:sym typeface="Times New Roman"/>
                      </a:endParaRPr>
                    </a:p>
                  </a:txBody>
                  <a:tcPr marT="57150" marB="57150" marR="57150" marL="571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66700">
                <a:tc>
                  <a:txBody>
                    <a:bodyPr>
                      <a:noAutofit/>
                    </a:bodyPr>
                    <a:lstStyle/>
                    <a:p>
                      <a:pPr indent="0" lvl="0" marL="0" rtl="0" algn="r">
                        <a:lnSpc>
                          <a:spcPct val="115000"/>
                        </a:lnSpc>
                        <a:spcBef>
                          <a:spcPts val="900"/>
                        </a:spcBef>
                        <a:spcAft>
                          <a:spcPts val="0"/>
                        </a:spcAft>
                        <a:buNone/>
                      </a:pPr>
                      <a:r>
                        <a:rPr lang="en" sz="1200">
                          <a:highlight>
                            <a:srgbClr val="FFFFFF"/>
                          </a:highlight>
                          <a:latin typeface="Times New Roman"/>
                          <a:ea typeface="Times New Roman"/>
                          <a:cs typeface="Times New Roman"/>
                          <a:sym typeface="Times New Roman"/>
                        </a:rPr>
                        <a:t>42.273857</a:t>
                      </a:r>
                      <a:endParaRPr sz="1200">
                        <a:highlight>
                          <a:srgbClr val="FFFFFF"/>
                        </a:highlight>
                        <a:latin typeface="Times New Roman"/>
                        <a:ea typeface="Times New Roman"/>
                        <a:cs typeface="Times New Roman"/>
                        <a:sym typeface="Times New Roman"/>
                      </a:endParaRPr>
                    </a:p>
                  </a:txBody>
                  <a:tcPr marT="57150" marB="57150" marR="57150" marL="571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r">
                        <a:lnSpc>
                          <a:spcPct val="115000"/>
                        </a:lnSpc>
                        <a:spcBef>
                          <a:spcPts val="900"/>
                        </a:spcBef>
                        <a:spcAft>
                          <a:spcPts val="0"/>
                        </a:spcAft>
                        <a:buNone/>
                      </a:pPr>
                      <a:r>
                        <a:rPr lang="en" sz="1200">
                          <a:highlight>
                            <a:srgbClr val="FFFFFF"/>
                          </a:highlight>
                          <a:latin typeface="Times New Roman"/>
                          <a:ea typeface="Times New Roman"/>
                          <a:cs typeface="Times New Roman"/>
                          <a:sym typeface="Times New Roman"/>
                        </a:rPr>
                        <a:t>-71.050980</a:t>
                      </a:r>
                      <a:endParaRPr sz="1200">
                        <a:highlight>
                          <a:srgbClr val="FFFFFF"/>
                        </a:highlight>
                        <a:latin typeface="Times New Roman"/>
                        <a:ea typeface="Times New Roman"/>
                        <a:cs typeface="Times New Roman"/>
                        <a:sym typeface="Times New Roman"/>
                      </a:endParaRPr>
                    </a:p>
                  </a:txBody>
                  <a:tcPr marT="57150" marB="57150" marR="57150" marL="571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r">
                        <a:lnSpc>
                          <a:spcPct val="115000"/>
                        </a:lnSpc>
                        <a:spcBef>
                          <a:spcPts val="900"/>
                        </a:spcBef>
                        <a:spcAft>
                          <a:spcPts val="0"/>
                        </a:spcAft>
                        <a:buNone/>
                      </a:pPr>
                      <a:r>
                        <a:rPr lang="en" sz="1200">
                          <a:highlight>
                            <a:srgbClr val="FFFFFF"/>
                          </a:highlight>
                          <a:latin typeface="Times New Roman"/>
                          <a:ea typeface="Times New Roman"/>
                          <a:cs typeface="Times New Roman"/>
                          <a:sym typeface="Times New Roman"/>
                        </a:rPr>
                        <a:t>36.497364</a:t>
                      </a:r>
                      <a:endParaRPr sz="1200">
                        <a:highlight>
                          <a:srgbClr val="FFFFFF"/>
                        </a:highlight>
                        <a:latin typeface="Times New Roman"/>
                        <a:ea typeface="Times New Roman"/>
                        <a:cs typeface="Times New Roman"/>
                        <a:sym typeface="Times New Roman"/>
                      </a:endParaRPr>
                    </a:p>
                  </a:txBody>
                  <a:tcPr marT="57150" marB="57150" marR="57150" marL="571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ctr">
                        <a:lnSpc>
                          <a:spcPct val="115000"/>
                        </a:lnSpc>
                        <a:spcBef>
                          <a:spcPts val="900"/>
                        </a:spcBef>
                        <a:spcAft>
                          <a:spcPts val="0"/>
                        </a:spcAft>
                        <a:buNone/>
                      </a:pPr>
                      <a:r>
                        <a:rPr lang="en" sz="1200">
                          <a:highlight>
                            <a:srgbClr val="FFFFFF"/>
                          </a:highlight>
                          <a:latin typeface="Times New Roman"/>
                          <a:ea typeface="Times New Roman"/>
                          <a:cs typeface="Times New Roman"/>
                          <a:sym typeface="Times New Roman"/>
                        </a:rPr>
                        <a:t>Boston</a:t>
                      </a:r>
                      <a:endParaRPr sz="1200">
                        <a:highlight>
                          <a:srgbClr val="FFFFFF"/>
                        </a:highlight>
                        <a:latin typeface="Times New Roman"/>
                        <a:ea typeface="Times New Roman"/>
                        <a:cs typeface="Times New Roman"/>
                        <a:sym typeface="Times New Roman"/>
                      </a:endParaRPr>
                    </a:p>
                  </a:txBody>
                  <a:tcPr marT="57150" marB="57150" marR="57150" marL="571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r">
                        <a:lnSpc>
                          <a:spcPct val="115000"/>
                        </a:lnSpc>
                        <a:spcBef>
                          <a:spcPts val="900"/>
                        </a:spcBef>
                        <a:spcAft>
                          <a:spcPts val="0"/>
                        </a:spcAft>
                        <a:buNone/>
                      </a:pPr>
                      <a:r>
                        <a:rPr lang="en" sz="1200">
                          <a:highlight>
                            <a:srgbClr val="FFFFFF"/>
                          </a:highlight>
                          <a:latin typeface="Times New Roman"/>
                          <a:ea typeface="Times New Roman"/>
                          <a:cs typeface="Times New Roman"/>
                          <a:sym typeface="Times New Roman"/>
                        </a:rPr>
                        <a:t>(24.882, 43.0]</a:t>
                      </a:r>
                      <a:endParaRPr sz="1200">
                        <a:highlight>
                          <a:srgbClr val="FFFFFF"/>
                        </a:highlight>
                        <a:latin typeface="Times New Roman"/>
                        <a:ea typeface="Times New Roman"/>
                        <a:cs typeface="Times New Roman"/>
                        <a:sym typeface="Times New Roman"/>
                      </a:endParaRPr>
                    </a:p>
                  </a:txBody>
                  <a:tcPr marT="57150" marB="57150" marR="57150" marL="571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r">
                        <a:lnSpc>
                          <a:spcPct val="115000"/>
                        </a:lnSpc>
                        <a:spcBef>
                          <a:spcPts val="900"/>
                        </a:spcBef>
                        <a:spcAft>
                          <a:spcPts val="0"/>
                        </a:spcAft>
                        <a:buNone/>
                      </a:pPr>
                      <a:r>
                        <a:rPr lang="en" sz="1200">
                          <a:highlight>
                            <a:srgbClr val="FFFFFF"/>
                          </a:highlight>
                          <a:latin typeface="Times New Roman"/>
                          <a:ea typeface="Times New Roman"/>
                          <a:cs typeface="Times New Roman"/>
                          <a:sym typeface="Times New Roman"/>
                        </a:rPr>
                        <a:t>1</a:t>
                      </a:r>
                      <a:endParaRPr sz="1200">
                        <a:highlight>
                          <a:srgbClr val="FFFFFF"/>
                        </a:highlight>
                        <a:latin typeface="Times New Roman"/>
                        <a:ea typeface="Times New Roman"/>
                        <a:cs typeface="Times New Roman"/>
                        <a:sym typeface="Times New Roman"/>
                      </a:endParaRPr>
                    </a:p>
                  </a:txBody>
                  <a:tcPr marT="57150" marB="57150" marR="57150" marL="571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r">
                        <a:lnSpc>
                          <a:spcPct val="115000"/>
                        </a:lnSpc>
                        <a:spcBef>
                          <a:spcPts val="900"/>
                        </a:spcBef>
                        <a:spcAft>
                          <a:spcPts val="0"/>
                        </a:spcAft>
                        <a:buNone/>
                      </a:pPr>
                      <a:r>
                        <a:rPr lang="en" sz="1200">
                          <a:highlight>
                            <a:srgbClr val="FFFFFF"/>
                          </a:highlight>
                          <a:latin typeface="Times New Roman"/>
                          <a:ea typeface="Times New Roman"/>
                          <a:cs typeface="Times New Roman"/>
                          <a:sym typeface="Times New Roman"/>
                        </a:rPr>
                        <a:t>1</a:t>
                      </a:r>
                      <a:endParaRPr sz="1200">
                        <a:highlight>
                          <a:srgbClr val="FFFFFF"/>
                        </a:highlight>
                        <a:latin typeface="Times New Roman"/>
                        <a:ea typeface="Times New Roman"/>
                        <a:cs typeface="Times New Roman"/>
                        <a:sym typeface="Times New Roman"/>
                      </a:endParaRPr>
                    </a:p>
                  </a:txBody>
                  <a:tcPr marT="57150" marB="57150" marR="57150" marL="571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57175">
                <a:tc>
                  <a:txBody>
                    <a:bodyPr>
                      <a:noAutofit/>
                    </a:bodyPr>
                    <a:lstStyle/>
                    <a:p>
                      <a:pPr indent="0" lvl="0" marL="0" rtl="0" algn="r">
                        <a:lnSpc>
                          <a:spcPct val="115000"/>
                        </a:lnSpc>
                        <a:spcBef>
                          <a:spcPts val="900"/>
                        </a:spcBef>
                        <a:spcAft>
                          <a:spcPts val="0"/>
                        </a:spcAft>
                        <a:buNone/>
                      </a:pPr>
                      <a:r>
                        <a:rPr lang="en" sz="1200">
                          <a:highlight>
                            <a:srgbClr val="FFFFFF"/>
                          </a:highlight>
                          <a:latin typeface="Times New Roman"/>
                          <a:ea typeface="Times New Roman"/>
                          <a:cs typeface="Times New Roman"/>
                          <a:sym typeface="Times New Roman"/>
                        </a:rPr>
                        <a:t>42.274235</a:t>
                      </a:r>
                      <a:endParaRPr sz="1200">
                        <a:highlight>
                          <a:srgbClr val="FFFFFF"/>
                        </a:highlight>
                        <a:latin typeface="Times New Roman"/>
                        <a:ea typeface="Times New Roman"/>
                        <a:cs typeface="Times New Roman"/>
                        <a:sym typeface="Times New Roman"/>
                      </a:endParaRPr>
                    </a:p>
                  </a:txBody>
                  <a:tcPr marT="57150" marB="57150" marR="57150" marL="571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r">
                        <a:lnSpc>
                          <a:spcPct val="115000"/>
                        </a:lnSpc>
                        <a:spcBef>
                          <a:spcPts val="900"/>
                        </a:spcBef>
                        <a:spcAft>
                          <a:spcPts val="0"/>
                        </a:spcAft>
                        <a:buNone/>
                      </a:pPr>
                      <a:r>
                        <a:rPr lang="en" sz="1200">
                          <a:highlight>
                            <a:srgbClr val="FFFFFF"/>
                          </a:highlight>
                          <a:latin typeface="Times New Roman"/>
                          <a:ea typeface="Times New Roman"/>
                          <a:cs typeface="Times New Roman"/>
                          <a:sym typeface="Times New Roman"/>
                        </a:rPr>
                        <a:t>-71.051178</a:t>
                      </a:r>
                      <a:endParaRPr sz="1200">
                        <a:highlight>
                          <a:srgbClr val="FFFFFF"/>
                        </a:highlight>
                        <a:latin typeface="Times New Roman"/>
                        <a:ea typeface="Times New Roman"/>
                        <a:cs typeface="Times New Roman"/>
                        <a:sym typeface="Times New Roman"/>
                      </a:endParaRPr>
                    </a:p>
                  </a:txBody>
                  <a:tcPr marT="57150" marB="57150" marR="57150" marL="571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r">
                        <a:lnSpc>
                          <a:spcPct val="115000"/>
                        </a:lnSpc>
                        <a:spcBef>
                          <a:spcPts val="900"/>
                        </a:spcBef>
                        <a:spcAft>
                          <a:spcPts val="0"/>
                        </a:spcAft>
                        <a:buNone/>
                      </a:pPr>
                      <a:r>
                        <a:rPr lang="en" sz="1200">
                          <a:highlight>
                            <a:srgbClr val="FFFFFF"/>
                          </a:highlight>
                          <a:latin typeface="Times New Roman"/>
                          <a:ea typeface="Times New Roman"/>
                          <a:cs typeface="Times New Roman"/>
                          <a:sym typeface="Times New Roman"/>
                        </a:rPr>
                        <a:t>33.081684</a:t>
                      </a:r>
                      <a:endParaRPr sz="1200">
                        <a:highlight>
                          <a:srgbClr val="FFFFFF"/>
                        </a:highlight>
                        <a:latin typeface="Times New Roman"/>
                        <a:ea typeface="Times New Roman"/>
                        <a:cs typeface="Times New Roman"/>
                        <a:sym typeface="Times New Roman"/>
                      </a:endParaRPr>
                    </a:p>
                  </a:txBody>
                  <a:tcPr marT="57150" marB="57150" marR="57150" marL="571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ctr">
                        <a:lnSpc>
                          <a:spcPct val="115000"/>
                        </a:lnSpc>
                        <a:spcBef>
                          <a:spcPts val="900"/>
                        </a:spcBef>
                        <a:spcAft>
                          <a:spcPts val="0"/>
                        </a:spcAft>
                        <a:buNone/>
                      </a:pPr>
                      <a:r>
                        <a:rPr lang="en" sz="1200">
                          <a:highlight>
                            <a:srgbClr val="FFFFFF"/>
                          </a:highlight>
                          <a:latin typeface="Times New Roman"/>
                          <a:ea typeface="Times New Roman"/>
                          <a:cs typeface="Times New Roman"/>
                          <a:sym typeface="Times New Roman"/>
                        </a:rPr>
                        <a:t>Boston</a:t>
                      </a:r>
                      <a:endParaRPr sz="1200">
                        <a:highlight>
                          <a:srgbClr val="FFFFFF"/>
                        </a:highlight>
                        <a:latin typeface="Times New Roman"/>
                        <a:ea typeface="Times New Roman"/>
                        <a:cs typeface="Times New Roman"/>
                        <a:sym typeface="Times New Roman"/>
                      </a:endParaRPr>
                    </a:p>
                  </a:txBody>
                  <a:tcPr marT="57150" marB="57150" marR="57150" marL="571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r">
                        <a:lnSpc>
                          <a:spcPct val="115000"/>
                        </a:lnSpc>
                        <a:spcBef>
                          <a:spcPts val="900"/>
                        </a:spcBef>
                        <a:spcAft>
                          <a:spcPts val="0"/>
                        </a:spcAft>
                        <a:buNone/>
                      </a:pPr>
                      <a:r>
                        <a:rPr lang="en" sz="1200">
                          <a:highlight>
                            <a:srgbClr val="FFFFFF"/>
                          </a:highlight>
                          <a:latin typeface="Times New Roman"/>
                          <a:ea typeface="Times New Roman"/>
                          <a:cs typeface="Times New Roman"/>
                          <a:sym typeface="Times New Roman"/>
                        </a:rPr>
                        <a:t>(24.882, 43.0]</a:t>
                      </a:r>
                      <a:endParaRPr sz="1200">
                        <a:highlight>
                          <a:srgbClr val="FFFFFF"/>
                        </a:highlight>
                        <a:latin typeface="Times New Roman"/>
                        <a:ea typeface="Times New Roman"/>
                        <a:cs typeface="Times New Roman"/>
                        <a:sym typeface="Times New Roman"/>
                      </a:endParaRPr>
                    </a:p>
                  </a:txBody>
                  <a:tcPr marT="57150" marB="57150" marR="57150" marL="571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r">
                        <a:lnSpc>
                          <a:spcPct val="115000"/>
                        </a:lnSpc>
                        <a:spcBef>
                          <a:spcPts val="900"/>
                        </a:spcBef>
                        <a:spcAft>
                          <a:spcPts val="0"/>
                        </a:spcAft>
                        <a:buNone/>
                      </a:pPr>
                      <a:r>
                        <a:rPr lang="en" sz="1200">
                          <a:highlight>
                            <a:srgbClr val="FFFFFF"/>
                          </a:highlight>
                          <a:latin typeface="Times New Roman"/>
                          <a:ea typeface="Times New Roman"/>
                          <a:cs typeface="Times New Roman"/>
                          <a:sym typeface="Times New Roman"/>
                        </a:rPr>
                        <a:t>1</a:t>
                      </a:r>
                      <a:endParaRPr sz="1200">
                        <a:highlight>
                          <a:srgbClr val="FFFFFF"/>
                        </a:highlight>
                        <a:latin typeface="Times New Roman"/>
                        <a:ea typeface="Times New Roman"/>
                        <a:cs typeface="Times New Roman"/>
                        <a:sym typeface="Times New Roman"/>
                      </a:endParaRPr>
                    </a:p>
                  </a:txBody>
                  <a:tcPr marT="57150" marB="57150" marR="57150" marL="571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r">
                        <a:lnSpc>
                          <a:spcPct val="115000"/>
                        </a:lnSpc>
                        <a:spcBef>
                          <a:spcPts val="900"/>
                        </a:spcBef>
                        <a:spcAft>
                          <a:spcPts val="0"/>
                        </a:spcAft>
                        <a:buNone/>
                      </a:pPr>
                      <a:r>
                        <a:rPr lang="en" sz="1200">
                          <a:highlight>
                            <a:srgbClr val="FFFFFF"/>
                          </a:highlight>
                          <a:latin typeface="Times New Roman"/>
                          <a:ea typeface="Times New Roman"/>
                          <a:cs typeface="Times New Roman"/>
                          <a:sym typeface="Times New Roman"/>
                        </a:rPr>
                        <a:t>1</a:t>
                      </a:r>
                      <a:endParaRPr sz="1200">
                        <a:highlight>
                          <a:srgbClr val="FFFFFF"/>
                        </a:highlight>
                        <a:latin typeface="Times New Roman"/>
                        <a:ea typeface="Times New Roman"/>
                        <a:cs typeface="Times New Roman"/>
                        <a:sym typeface="Times New Roman"/>
                      </a:endParaRPr>
                    </a:p>
                  </a:txBody>
                  <a:tcPr marT="57150" marB="57150" marR="57150" marL="571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57175">
                <a:tc>
                  <a:txBody>
                    <a:bodyPr>
                      <a:noAutofit/>
                    </a:bodyPr>
                    <a:lstStyle/>
                    <a:p>
                      <a:pPr indent="0" lvl="0" marL="0" rtl="0" algn="r">
                        <a:lnSpc>
                          <a:spcPct val="115000"/>
                        </a:lnSpc>
                        <a:spcBef>
                          <a:spcPts val="900"/>
                        </a:spcBef>
                        <a:spcAft>
                          <a:spcPts val="0"/>
                        </a:spcAft>
                        <a:buNone/>
                      </a:pPr>
                      <a:r>
                        <a:rPr lang="en" sz="1200">
                          <a:highlight>
                            <a:srgbClr val="FFFFFF"/>
                          </a:highlight>
                          <a:latin typeface="Times New Roman"/>
                          <a:ea typeface="Times New Roman"/>
                          <a:cs typeface="Times New Roman"/>
                          <a:sym typeface="Times New Roman"/>
                        </a:rPr>
                        <a:t>42.274429</a:t>
                      </a:r>
                      <a:endParaRPr sz="1200">
                        <a:highlight>
                          <a:srgbClr val="FFFFFF"/>
                        </a:highlight>
                        <a:latin typeface="Times New Roman"/>
                        <a:ea typeface="Times New Roman"/>
                        <a:cs typeface="Times New Roman"/>
                        <a:sym typeface="Times New Roman"/>
                      </a:endParaRPr>
                    </a:p>
                  </a:txBody>
                  <a:tcPr marT="57150" marB="57150" marR="57150" marL="571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r">
                        <a:lnSpc>
                          <a:spcPct val="115000"/>
                        </a:lnSpc>
                        <a:spcBef>
                          <a:spcPts val="900"/>
                        </a:spcBef>
                        <a:spcAft>
                          <a:spcPts val="0"/>
                        </a:spcAft>
                        <a:buNone/>
                      </a:pPr>
                      <a:r>
                        <a:rPr lang="en" sz="1200">
                          <a:highlight>
                            <a:srgbClr val="FFFFFF"/>
                          </a:highlight>
                          <a:latin typeface="Times New Roman"/>
                          <a:ea typeface="Times New Roman"/>
                          <a:cs typeface="Times New Roman"/>
                          <a:sym typeface="Times New Roman"/>
                        </a:rPr>
                        <a:t>-71.050896</a:t>
                      </a:r>
                      <a:endParaRPr sz="1200">
                        <a:highlight>
                          <a:srgbClr val="FFFFFF"/>
                        </a:highlight>
                        <a:latin typeface="Times New Roman"/>
                        <a:ea typeface="Times New Roman"/>
                        <a:cs typeface="Times New Roman"/>
                        <a:sym typeface="Times New Roman"/>
                      </a:endParaRPr>
                    </a:p>
                  </a:txBody>
                  <a:tcPr marT="57150" marB="57150" marR="57150" marL="571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r">
                        <a:lnSpc>
                          <a:spcPct val="115000"/>
                        </a:lnSpc>
                        <a:spcBef>
                          <a:spcPts val="900"/>
                        </a:spcBef>
                        <a:spcAft>
                          <a:spcPts val="0"/>
                        </a:spcAft>
                        <a:buNone/>
                      </a:pPr>
                      <a:r>
                        <a:rPr lang="en" sz="1200">
                          <a:highlight>
                            <a:srgbClr val="FFFFFF"/>
                          </a:highlight>
                          <a:latin typeface="Times New Roman"/>
                          <a:ea typeface="Times New Roman"/>
                          <a:cs typeface="Times New Roman"/>
                          <a:sym typeface="Times New Roman"/>
                        </a:rPr>
                        <a:t>21.050259</a:t>
                      </a:r>
                      <a:endParaRPr sz="1200">
                        <a:highlight>
                          <a:srgbClr val="FFFFFF"/>
                        </a:highlight>
                        <a:latin typeface="Times New Roman"/>
                        <a:ea typeface="Times New Roman"/>
                        <a:cs typeface="Times New Roman"/>
                        <a:sym typeface="Times New Roman"/>
                      </a:endParaRPr>
                    </a:p>
                  </a:txBody>
                  <a:tcPr marT="57150" marB="57150" marR="57150" marL="571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ctr">
                        <a:lnSpc>
                          <a:spcPct val="115000"/>
                        </a:lnSpc>
                        <a:spcBef>
                          <a:spcPts val="900"/>
                        </a:spcBef>
                        <a:spcAft>
                          <a:spcPts val="0"/>
                        </a:spcAft>
                        <a:buNone/>
                      </a:pPr>
                      <a:r>
                        <a:rPr lang="en" sz="1200">
                          <a:highlight>
                            <a:srgbClr val="FFFFFF"/>
                          </a:highlight>
                          <a:latin typeface="Times New Roman"/>
                          <a:ea typeface="Times New Roman"/>
                          <a:cs typeface="Times New Roman"/>
                          <a:sym typeface="Times New Roman"/>
                        </a:rPr>
                        <a:t>Boston</a:t>
                      </a:r>
                      <a:endParaRPr sz="1200">
                        <a:highlight>
                          <a:srgbClr val="FFFFFF"/>
                        </a:highlight>
                        <a:latin typeface="Times New Roman"/>
                        <a:ea typeface="Times New Roman"/>
                        <a:cs typeface="Times New Roman"/>
                        <a:sym typeface="Times New Roman"/>
                      </a:endParaRPr>
                    </a:p>
                  </a:txBody>
                  <a:tcPr marT="57150" marB="57150" marR="57150" marL="571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r">
                        <a:lnSpc>
                          <a:spcPct val="115000"/>
                        </a:lnSpc>
                        <a:spcBef>
                          <a:spcPts val="900"/>
                        </a:spcBef>
                        <a:spcAft>
                          <a:spcPts val="0"/>
                        </a:spcAft>
                        <a:buNone/>
                      </a:pPr>
                      <a:r>
                        <a:rPr lang="en" sz="1200">
                          <a:highlight>
                            <a:srgbClr val="FFFFFF"/>
                          </a:highlight>
                          <a:latin typeface="Times New Roman"/>
                          <a:ea typeface="Times New Roman"/>
                          <a:cs typeface="Times New Roman"/>
                          <a:sym typeface="Times New Roman"/>
                        </a:rPr>
                        <a:t>(-4.001, 24.882]</a:t>
                      </a:r>
                      <a:endParaRPr sz="1200">
                        <a:highlight>
                          <a:srgbClr val="FFFFFF"/>
                        </a:highlight>
                        <a:latin typeface="Times New Roman"/>
                        <a:ea typeface="Times New Roman"/>
                        <a:cs typeface="Times New Roman"/>
                        <a:sym typeface="Times New Roman"/>
                      </a:endParaRPr>
                    </a:p>
                  </a:txBody>
                  <a:tcPr marT="57150" marB="57150" marR="57150" marL="571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r">
                        <a:lnSpc>
                          <a:spcPct val="115000"/>
                        </a:lnSpc>
                        <a:spcBef>
                          <a:spcPts val="900"/>
                        </a:spcBef>
                        <a:spcAft>
                          <a:spcPts val="0"/>
                        </a:spcAft>
                        <a:buNone/>
                      </a:pPr>
                      <a:r>
                        <a:rPr lang="en" sz="1200">
                          <a:highlight>
                            <a:srgbClr val="FFFFFF"/>
                          </a:highlight>
                          <a:latin typeface="Times New Roman"/>
                          <a:ea typeface="Times New Roman"/>
                          <a:cs typeface="Times New Roman"/>
                          <a:sym typeface="Times New Roman"/>
                        </a:rPr>
                        <a:t>0</a:t>
                      </a:r>
                      <a:endParaRPr sz="1200">
                        <a:highlight>
                          <a:srgbClr val="FFFFFF"/>
                        </a:highlight>
                        <a:latin typeface="Times New Roman"/>
                        <a:ea typeface="Times New Roman"/>
                        <a:cs typeface="Times New Roman"/>
                        <a:sym typeface="Times New Roman"/>
                      </a:endParaRPr>
                    </a:p>
                  </a:txBody>
                  <a:tcPr marT="57150" marB="57150" marR="57150" marL="571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noAutofit/>
                    </a:bodyPr>
                    <a:lstStyle/>
                    <a:p>
                      <a:pPr indent="0" lvl="0" marL="0" rtl="0" algn="r">
                        <a:lnSpc>
                          <a:spcPct val="115000"/>
                        </a:lnSpc>
                        <a:spcBef>
                          <a:spcPts val="900"/>
                        </a:spcBef>
                        <a:spcAft>
                          <a:spcPts val="0"/>
                        </a:spcAft>
                        <a:buNone/>
                      </a:pPr>
                      <a:r>
                        <a:rPr lang="en" sz="1200">
                          <a:highlight>
                            <a:srgbClr val="FFFFFF"/>
                          </a:highlight>
                          <a:latin typeface="Times New Roman"/>
                          <a:ea typeface="Times New Roman"/>
                          <a:cs typeface="Times New Roman"/>
                          <a:sym typeface="Times New Roman"/>
                        </a:rPr>
                        <a:t>0</a:t>
                      </a:r>
                      <a:endParaRPr sz="1200">
                        <a:highlight>
                          <a:srgbClr val="FFFFFF"/>
                        </a:highlight>
                        <a:latin typeface="Times New Roman"/>
                        <a:ea typeface="Times New Roman"/>
                        <a:cs typeface="Times New Roman"/>
                        <a:sym typeface="Times New Roman"/>
                      </a:endParaRPr>
                    </a:p>
                  </a:txBody>
                  <a:tcPr marT="57150" marB="57150" marR="57150" marL="5715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
        <p:nvSpPr>
          <p:cNvPr id="147" name="Google Shape;147;p26"/>
          <p:cNvSpPr txBox="1"/>
          <p:nvPr>
            <p:ph idx="1" type="body"/>
          </p:nvPr>
        </p:nvSpPr>
        <p:spPr>
          <a:xfrm>
            <a:off x="840700" y="1353850"/>
            <a:ext cx="7017900" cy="1331700"/>
          </a:xfrm>
          <a:prstGeom prst="rect">
            <a:avLst/>
          </a:prstGeom>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Georgia"/>
              <a:buChar char="●"/>
            </a:pPr>
            <a:r>
              <a:rPr lang="en">
                <a:latin typeface="Georgia"/>
                <a:ea typeface="Georgia"/>
                <a:cs typeface="Georgia"/>
                <a:sym typeface="Georgia"/>
              </a:rPr>
              <a:t>C</a:t>
            </a:r>
            <a:r>
              <a:rPr lang="en">
                <a:latin typeface="Georgia"/>
                <a:ea typeface="Georgia"/>
                <a:cs typeface="Georgia"/>
                <a:sym typeface="Georgia"/>
              </a:rPr>
              <a:t>ombine the NY and Boston datasets to one dataset</a:t>
            </a:r>
            <a:endParaRPr>
              <a:latin typeface="Georgia"/>
              <a:ea typeface="Georgia"/>
              <a:cs typeface="Georgia"/>
              <a:sym typeface="Georgia"/>
            </a:endParaRPr>
          </a:p>
          <a:p>
            <a:pPr indent="-317500" lvl="0" marL="457200" rtl="0" algn="l">
              <a:spcBef>
                <a:spcPts val="0"/>
              </a:spcBef>
              <a:spcAft>
                <a:spcPts val="0"/>
              </a:spcAft>
              <a:buSzPts val="1400"/>
              <a:buFont typeface="Georgia"/>
              <a:buChar char="●"/>
            </a:pPr>
            <a:r>
              <a:rPr lang="en">
                <a:latin typeface="Georgia"/>
                <a:ea typeface="Georgia"/>
                <a:cs typeface="Georgia"/>
                <a:sym typeface="Georgia"/>
              </a:rPr>
              <a:t>Create 2 bins based on the distribution of q-score</a:t>
            </a:r>
            <a:endParaRPr>
              <a:latin typeface="Georgia"/>
              <a:ea typeface="Georgia"/>
              <a:cs typeface="Georgia"/>
              <a:sym typeface="Georgia"/>
            </a:endParaRPr>
          </a:p>
          <a:p>
            <a:pPr indent="-317500" lvl="0" marL="457200" rtl="0" algn="l">
              <a:spcBef>
                <a:spcPts val="0"/>
              </a:spcBef>
              <a:spcAft>
                <a:spcPts val="0"/>
              </a:spcAft>
              <a:buSzPts val="1400"/>
              <a:buFont typeface="Georgia"/>
              <a:buChar char="●"/>
            </a:pPr>
            <a:r>
              <a:rPr lang="en">
                <a:latin typeface="Georgia"/>
                <a:ea typeface="Georgia"/>
                <a:cs typeface="Georgia"/>
                <a:sym typeface="Georgia"/>
              </a:rPr>
              <a:t>Create binary target variable “safety” based on the 2 bins</a:t>
            </a:r>
            <a:endParaRPr>
              <a:latin typeface="Georgia"/>
              <a:ea typeface="Georgia"/>
              <a:cs typeface="Georgia"/>
              <a:sym typeface="Georgia"/>
            </a:endParaRPr>
          </a:p>
          <a:p>
            <a:pPr indent="-317500" lvl="0" marL="457200" rtl="0" algn="l">
              <a:spcBef>
                <a:spcPts val="0"/>
              </a:spcBef>
              <a:spcAft>
                <a:spcPts val="0"/>
              </a:spcAft>
              <a:buSzPts val="1400"/>
              <a:buFont typeface="Georgia"/>
              <a:buChar char="●"/>
            </a:pPr>
            <a:r>
              <a:rPr lang="en">
                <a:latin typeface="Georgia"/>
                <a:ea typeface="Georgia"/>
                <a:cs typeface="Georgia"/>
                <a:sym typeface="Georgia"/>
              </a:rPr>
              <a:t>Split the NY and Boston datasets.</a:t>
            </a:r>
            <a:endParaRPr>
              <a:latin typeface="Georgia"/>
              <a:ea typeface="Georgia"/>
              <a:cs typeface="Georgia"/>
              <a:sym typeface="Georgia"/>
            </a:endParaRPr>
          </a:p>
          <a:p>
            <a:pPr indent="0" lvl="0" marL="0" rtl="0" algn="l">
              <a:spcBef>
                <a:spcPts val="1600"/>
              </a:spcBef>
              <a:spcAft>
                <a:spcPts val="1600"/>
              </a:spcAft>
              <a:buNone/>
            </a:pPr>
            <a:r>
              <a:t/>
            </a:r>
            <a:endParaRPr>
              <a:latin typeface="Georgia"/>
              <a:ea typeface="Georgia"/>
              <a:cs typeface="Georgia"/>
              <a:sym typeface="Georgia"/>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1" name="Shape 151"/>
        <p:cNvGrpSpPr/>
        <p:nvPr/>
      </p:nvGrpSpPr>
      <p:grpSpPr>
        <a:xfrm>
          <a:off x="0" y="0"/>
          <a:ext cx="0" cy="0"/>
          <a:chOff x="0" y="0"/>
          <a:chExt cx="0" cy="0"/>
        </a:xfrm>
      </p:grpSpPr>
      <p:pic>
        <p:nvPicPr>
          <p:cNvPr id="152" name="Google Shape;152;p27"/>
          <p:cNvPicPr preferRelativeResize="0"/>
          <p:nvPr/>
        </p:nvPicPr>
        <p:blipFill rotWithShape="1">
          <a:blip r:embed="rId3">
            <a:alphaModFix/>
          </a:blip>
          <a:srcRect b="0" l="0" r="0" t="3465"/>
          <a:stretch/>
        </p:blipFill>
        <p:spPr>
          <a:xfrm>
            <a:off x="1867488" y="2479750"/>
            <a:ext cx="5409033" cy="1647399"/>
          </a:xfrm>
          <a:prstGeom prst="rect">
            <a:avLst/>
          </a:prstGeom>
          <a:noFill/>
          <a:ln>
            <a:noFill/>
          </a:ln>
        </p:spPr>
      </p:pic>
      <p:sp>
        <p:nvSpPr>
          <p:cNvPr id="153" name="Google Shape;153;p27"/>
          <p:cNvSpPr txBox="1"/>
          <p:nvPr>
            <p:ph type="title"/>
          </p:nvPr>
        </p:nvSpPr>
        <p:spPr>
          <a:xfrm>
            <a:off x="368325" y="0"/>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000">
                <a:latin typeface="Georgia"/>
                <a:ea typeface="Georgia"/>
                <a:cs typeface="Georgia"/>
                <a:sym typeface="Georgia"/>
              </a:rPr>
              <a:t>3. </a:t>
            </a:r>
            <a:r>
              <a:rPr lang="en" sz="3000">
                <a:latin typeface="Georgia"/>
                <a:ea typeface="Georgia"/>
                <a:cs typeface="Georgia"/>
                <a:sym typeface="Georgia"/>
              </a:rPr>
              <a:t>Boston Zoning Data</a:t>
            </a:r>
            <a:endParaRPr sz="3000">
              <a:latin typeface="Georgia"/>
              <a:ea typeface="Georgia"/>
              <a:cs typeface="Georgia"/>
              <a:sym typeface="Georgia"/>
            </a:endParaRPr>
          </a:p>
        </p:txBody>
      </p:sp>
      <p:sp>
        <p:nvSpPr>
          <p:cNvPr id="154" name="Google Shape;154;p27"/>
          <p:cNvSpPr txBox="1"/>
          <p:nvPr>
            <p:ph idx="1" type="body"/>
          </p:nvPr>
        </p:nvSpPr>
        <p:spPr>
          <a:xfrm>
            <a:off x="562200" y="831300"/>
            <a:ext cx="7396200" cy="1093800"/>
          </a:xfrm>
          <a:prstGeom prst="rect">
            <a:avLst/>
          </a:prstGeom>
        </p:spPr>
        <p:txBody>
          <a:bodyPr anchorCtr="0" anchor="t" bIns="91425" lIns="91425" spcFirstLastPara="1" rIns="91425" wrap="square" tIns="91425">
            <a:noAutofit/>
          </a:bodyPr>
          <a:lstStyle/>
          <a:p>
            <a:pPr indent="-317500" lvl="0" marL="457200" rtl="0" algn="just">
              <a:lnSpc>
                <a:spcPct val="100000"/>
              </a:lnSpc>
              <a:spcBef>
                <a:spcPts val="0"/>
              </a:spcBef>
              <a:spcAft>
                <a:spcPts val="0"/>
              </a:spcAft>
              <a:buSzPts val="1400"/>
              <a:buFont typeface="Georgia"/>
              <a:buChar char="●"/>
            </a:pPr>
            <a:r>
              <a:rPr lang="en">
                <a:latin typeface="Georgia"/>
                <a:ea typeface="Georgia"/>
                <a:cs typeface="Georgia"/>
                <a:sym typeface="Georgia"/>
              </a:rPr>
              <a:t>We obtained a dataset open-sourced by the City of Boston*</a:t>
            </a:r>
            <a:endParaRPr>
              <a:latin typeface="Georgia"/>
              <a:ea typeface="Georgia"/>
              <a:cs typeface="Georgia"/>
              <a:sym typeface="Georgia"/>
            </a:endParaRPr>
          </a:p>
          <a:p>
            <a:pPr indent="-317500" lvl="0" marL="457200" rtl="0" algn="just">
              <a:lnSpc>
                <a:spcPct val="100000"/>
              </a:lnSpc>
              <a:spcBef>
                <a:spcPts val="0"/>
              </a:spcBef>
              <a:spcAft>
                <a:spcPts val="0"/>
              </a:spcAft>
              <a:buSzPts val="1400"/>
              <a:buFont typeface="Georgia"/>
              <a:buChar char="●"/>
            </a:pPr>
            <a:r>
              <a:rPr lang="en">
                <a:latin typeface="Georgia"/>
                <a:ea typeface="Georgia"/>
                <a:cs typeface="Georgia"/>
                <a:sym typeface="Georgia"/>
              </a:rPr>
              <a:t>It contained a ‘geometry’ column which is geometric polygon data, as well as a ‘</a:t>
            </a:r>
            <a:r>
              <a:rPr lang="en">
                <a:latin typeface="Georgia"/>
                <a:ea typeface="Georgia"/>
                <a:cs typeface="Georgia"/>
                <a:sym typeface="Georgia"/>
              </a:rPr>
              <a:t>subdistrict</a:t>
            </a:r>
            <a:r>
              <a:rPr lang="en">
                <a:latin typeface="Georgia"/>
                <a:ea typeface="Georgia"/>
                <a:cs typeface="Georgia"/>
                <a:sym typeface="Georgia"/>
              </a:rPr>
              <a:t>’ column, which was relevant to the zoning class in Table 1.</a:t>
            </a:r>
            <a:endParaRPr>
              <a:latin typeface="Georgia"/>
              <a:ea typeface="Georgia"/>
              <a:cs typeface="Georgia"/>
              <a:sym typeface="Georgia"/>
            </a:endParaRPr>
          </a:p>
        </p:txBody>
      </p:sp>
      <p:sp>
        <p:nvSpPr>
          <p:cNvPr id="155" name="Google Shape;155;p27"/>
          <p:cNvSpPr txBox="1"/>
          <p:nvPr/>
        </p:nvSpPr>
        <p:spPr>
          <a:xfrm>
            <a:off x="2341198" y="2139050"/>
            <a:ext cx="4461600" cy="35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Georgia"/>
                <a:ea typeface="Georgia"/>
                <a:cs typeface="Georgia"/>
                <a:sym typeface="Georgia"/>
              </a:rPr>
              <a:t>Boston Zoning Data Open-Sourced by </a:t>
            </a:r>
            <a:r>
              <a:rPr lang="en">
                <a:solidFill>
                  <a:schemeClr val="dk1"/>
                </a:solidFill>
                <a:latin typeface="Georgia"/>
                <a:ea typeface="Georgia"/>
                <a:cs typeface="Georgia"/>
                <a:sym typeface="Georgia"/>
              </a:rPr>
              <a:t>City of Boston*</a:t>
            </a:r>
            <a:endParaRPr>
              <a:latin typeface="Georgia"/>
              <a:ea typeface="Georgia"/>
              <a:cs typeface="Georgia"/>
              <a:sym typeface="Georgia"/>
            </a:endParaRPr>
          </a:p>
        </p:txBody>
      </p:sp>
      <p:sp>
        <p:nvSpPr>
          <p:cNvPr id="156" name="Google Shape;156;p27"/>
          <p:cNvSpPr txBox="1"/>
          <p:nvPr/>
        </p:nvSpPr>
        <p:spPr>
          <a:xfrm>
            <a:off x="3883725" y="4620300"/>
            <a:ext cx="5005200" cy="275400"/>
          </a:xfrm>
          <a:prstGeom prst="rect">
            <a:avLst/>
          </a:prstGeom>
          <a:noFill/>
          <a:ln>
            <a:noFill/>
          </a:ln>
        </p:spPr>
        <p:txBody>
          <a:bodyPr anchorCtr="0" anchor="t" bIns="91425" lIns="91425" spcFirstLastPara="1" rIns="91425" wrap="square" tIns="91425">
            <a:noAutofit/>
          </a:bodyPr>
          <a:lstStyle/>
          <a:p>
            <a:pPr indent="0" lvl="0" marL="228600" rtl="0" algn="just">
              <a:spcBef>
                <a:spcPts val="0"/>
              </a:spcBef>
              <a:spcAft>
                <a:spcPts val="250"/>
              </a:spcAft>
              <a:buNone/>
            </a:pPr>
            <a:r>
              <a:rPr lang="en" sz="800">
                <a:solidFill>
                  <a:schemeClr val="dk1"/>
                </a:solidFill>
                <a:latin typeface="Times New Roman"/>
                <a:ea typeface="Times New Roman"/>
                <a:cs typeface="Times New Roman"/>
                <a:sym typeface="Times New Roman"/>
              </a:rPr>
              <a:t>*</a:t>
            </a:r>
            <a:r>
              <a:rPr lang="en" sz="800">
                <a:solidFill>
                  <a:schemeClr val="dk1"/>
                </a:solidFill>
                <a:latin typeface="Times New Roman"/>
                <a:ea typeface="Times New Roman"/>
                <a:cs typeface="Times New Roman"/>
                <a:sym typeface="Times New Roman"/>
              </a:rPr>
              <a:t>https://bostonopendata-boston.opendata.arcgis.com/datasets/b601516d0af44d1c9c7695571a7dca80_0</a:t>
            </a:r>
            <a:endParaRPr/>
          </a:p>
        </p:txBody>
      </p:sp>
      <p:sp>
        <p:nvSpPr>
          <p:cNvPr id="157" name="Google Shape;157;p27"/>
          <p:cNvSpPr/>
          <p:nvPr/>
        </p:nvSpPr>
        <p:spPr>
          <a:xfrm>
            <a:off x="3883725" y="2495750"/>
            <a:ext cx="459600" cy="1601100"/>
          </a:xfrm>
          <a:prstGeom prst="rect">
            <a:avLst/>
          </a:prstGeom>
          <a:noFill/>
          <a:ln cap="flat" cmpd="sng" w="9525">
            <a:solidFill>
              <a:srgbClr val="351C7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351C75"/>
              </a:solidFill>
            </a:endParaRPr>
          </a:p>
        </p:txBody>
      </p:sp>
      <p:sp>
        <p:nvSpPr>
          <p:cNvPr id="158" name="Google Shape;158;p27"/>
          <p:cNvSpPr/>
          <p:nvPr/>
        </p:nvSpPr>
        <p:spPr>
          <a:xfrm>
            <a:off x="6449750" y="2510400"/>
            <a:ext cx="826800" cy="1601100"/>
          </a:xfrm>
          <a:prstGeom prst="rect">
            <a:avLst/>
          </a:prstGeom>
          <a:noFill/>
          <a:ln cap="flat" cmpd="sng" w="9525">
            <a:solidFill>
              <a:srgbClr val="351C7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351C75"/>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2" name="Shape 162"/>
        <p:cNvGrpSpPr/>
        <p:nvPr/>
      </p:nvGrpSpPr>
      <p:grpSpPr>
        <a:xfrm>
          <a:off x="0" y="0"/>
          <a:ext cx="0" cy="0"/>
          <a:chOff x="0" y="0"/>
          <a:chExt cx="0" cy="0"/>
        </a:xfrm>
      </p:grpSpPr>
      <p:pic>
        <p:nvPicPr>
          <p:cNvPr id="163" name="Google Shape;163;p28"/>
          <p:cNvPicPr preferRelativeResize="0"/>
          <p:nvPr/>
        </p:nvPicPr>
        <p:blipFill rotWithShape="1">
          <a:blip r:embed="rId3">
            <a:alphaModFix/>
          </a:blip>
          <a:srcRect b="0" l="0" r="0" t="3465"/>
          <a:stretch/>
        </p:blipFill>
        <p:spPr>
          <a:xfrm>
            <a:off x="4023225" y="204291"/>
            <a:ext cx="5120777" cy="1559610"/>
          </a:xfrm>
          <a:prstGeom prst="rect">
            <a:avLst/>
          </a:prstGeom>
          <a:noFill/>
          <a:ln>
            <a:noFill/>
          </a:ln>
        </p:spPr>
      </p:pic>
      <p:sp>
        <p:nvSpPr>
          <p:cNvPr id="164" name="Google Shape;164;p28"/>
          <p:cNvSpPr txBox="1"/>
          <p:nvPr>
            <p:ph type="title"/>
          </p:nvPr>
        </p:nvSpPr>
        <p:spPr>
          <a:xfrm>
            <a:off x="282900" y="0"/>
            <a:ext cx="3601800" cy="1559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000">
                <a:solidFill>
                  <a:srgbClr val="351C75"/>
                </a:solidFill>
                <a:latin typeface="Georgia"/>
                <a:ea typeface="Georgia"/>
                <a:cs typeface="Georgia"/>
                <a:sym typeface="Georgia"/>
              </a:rPr>
              <a:t>Boston Data - </a:t>
            </a:r>
            <a:endParaRPr sz="3000">
              <a:solidFill>
                <a:srgbClr val="351C75"/>
              </a:solidFill>
              <a:latin typeface="Georgia"/>
              <a:ea typeface="Georgia"/>
              <a:cs typeface="Georgia"/>
              <a:sym typeface="Georgia"/>
            </a:endParaRPr>
          </a:p>
          <a:p>
            <a:pPr indent="0" lvl="0" marL="0" rtl="0" algn="l">
              <a:spcBef>
                <a:spcPts val="0"/>
              </a:spcBef>
              <a:spcAft>
                <a:spcPts val="0"/>
              </a:spcAft>
              <a:buNone/>
            </a:pPr>
            <a:r>
              <a:rPr lang="en" sz="3000">
                <a:solidFill>
                  <a:srgbClr val="351C75"/>
                </a:solidFill>
                <a:latin typeface="Georgia"/>
                <a:ea typeface="Georgia"/>
                <a:cs typeface="Georgia"/>
                <a:sym typeface="Georgia"/>
              </a:rPr>
              <a:t>Create a Subdistrict Variable</a:t>
            </a:r>
            <a:endParaRPr sz="3000">
              <a:solidFill>
                <a:srgbClr val="351C75"/>
              </a:solidFill>
              <a:latin typeface="Georgia"/>
              <a:ea typeface="Georgia"/>
              <a:cs typeface="Georgia"/>
              <a:sym typeface="Georgia"/>
            </a:endParaRPr>
          </a:p>
        </p:txBody>
      </p:sp>
      <p:pic>
        <p:nvPicPr>
          <p:cNvPr id="165" name="Google Shape;165;p28"/>
          <p:cNvPicPr preferRelativeResize="0"/>
          <p:nvPr/>
        </p:nvPicPr>
        <p:blipFill>
          <a:blip r:embed="rId4">
            <a:alphaModFix/>
          </a:blip>
          <a:stretch>
            <a:fillRect/>
          </a:stretch>
        </p:blipFill>
        <p:spPr>
          <a:xfrm>
            <a:off x="4023225" y="2325200"/>
            <a:ext cx="5120774" cy="1584483"/>
          </a:xfrm>
          <a:prstGeom prst="rect">
            <a:avLst/>
          </a:prstGeom>
          <a:noFill/>
          <a:ln>
            <a:noFill/>
          </a:ln>
        </p:spPr>
      </p:pic>
      <p:pic>
        <p:nvPicPr>
          <p:cNvPr id="166" name="Google Shape;166;p28"/>
          <p:cNvPicPr preferRelativeResize="0"/>
          <p:nvPr/>
        </p:nvPicPr>
        <p:blipFill>
          <a:blip r:embed="rId5">
            <a:alphaModFix/>
          </a:blip>
          <a:stretch>
            <a:fillRect/>
          </a:stretch>
        </p:blipFill>
        <p:spPr>
          <a:xfrm>
            <a:off x="3824875" y="4402525"/>
            <a:ext cx="5266802" cy="696625"/>
          </a:xfrm>
          <a:prstGeom prst="rect">
            <a:avLst/>
          </a:prstGeom>
          <a:noFill/>
          <a:ln cap="flat" cmpd="sng" w="9525">
            <a:solidFill>
              <a:srgbClr val="CC0000"/>
            </a:solidFill>
            <a:prstDash val="solid"/>
            <a:round/>
            <a:headEnd len="sm" w="sm" type="none"/>
            <a:tailEnd len="sm" w="sm" type="none"/>
          </a:ln>
        </p:spPr>
      </p:pic>
      <p:sp>
        <p:nvSpPr>
          <p:cNvPr id="167" name="Google Shape;167;p28"/>
          <p:cNvSpPr txBox="1"/>
          <p:nvPr/>
        </p:nvSpPr>
        <p:spPr>
          <a:xfrm>
            <a:off x="5463975" y="-76200"/>
            <a:ext cx="1772700" cy="35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Georgia"/>
                <a:ea typeface="Georgia"/>
                <a:cs typeface="Georgia"/>
                <a:sym typeface="Georgia"/>
              </a:rPr>
              <a:t>Boston Zoning Data</a:t>
            </a:r>
            <a:endParaRPr>
              <a:latin typeface="Open Sans"/>
              <a:ea typeface="Open Sans"/>
              <a:cs typeface="Open Sans"/>
              <a:sym typeface="Open Sans"/>
            </a:endParaRPr>
          </a:p>
        </p:txBody>
      </p:sp>
      <p:sp>
        <p:nvSpPr>
          <p:cNvPr id="168" name="Google Shape;168;p28"/>
          <p:cNvSpPr txBox="1"/>
          <p:nvPr/>
        </p:nvSpPr>
        <p:spPr>
          <a:xfrm>
            <a:off x="4549413" y="2052475"/>
            <a:ext cx="3601800" cy="35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Georgia"/>
                <a:ea typeface="Georgia"/>
                <a:cs typeface="Georgia"/>
                <a:sym typeface="Georgia"/>
              </a:rPr>
              <a:t>Boston Data with ‘Safety’ and ‘Coordinates’ </a:t>
            </a:r>
            <a:endParaRPr>
              <a:latin typeface="Open Sans"/>
              <a:ea typeface="Open Sans"/>
              <a:cs typeface="Open Sans"/>
              <a:sym typeface="Open Sans"/>
            </a:endParaRPr>
          </a:p>
        </p:txBody>
      </p:sp>
      <p:sp>
        <p:nvSpPr>
          <p:cNvPr id="169" name="Google Shape;169;p28"/>
          <p:cNvSpPr txBox="1"/>
          <p:nvPr/>
        </p:nvSpPr>
        <p:spPr>
          <a:xfrm>
            <a:off x="4657363" y="4062075"/>
            <a:ext cx="3601800" cy="35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Georgia"/>
                <a:ea typeface="Georgia"/>
                <a:cs typeface="Georgia"/>
                <a:sym typeface="Georgia"/>
              </a:rPr>
              <a:t>Boston Data with ‘Safety’ and ‘Coordinates’ </a:t>
            </a:r>
            <a:endParaRPr>
              <a:latin typeface="Open Sans"/>
              <a:ea typeface="Open Sans"/>
              <a:cs typeface="Open Sans"/>
              <a:sym typeface="Open Sans"/>
            </a:endParaRPr>
          </a:p>
        </p:txBody>
      </p:sp>
      <p:sp>
        <p:nvSpPr>
          <p:cNvPr id="170" name="Google Shape;170;p28"/>
          <p:cNvSpPr txBox="1"/>
          <p:nvPr>
            <p:ph idx="1" type="body"/>
          </p:nvPr>
        </p:nvSpPr>
        <p:spPr>
          <a:xfrm>
            <a:off x="0" y="1483500"/>
            <a:ext cx="3884700" cy="3645600"/>
          </a:xfrm>
          <a:prstGeom prst="rect">
            <a:avLst/>
          </a:prstGeom>
        </p:spPr>
        <p:txBody>
          <a:bodyPr anchorCtr="0" anchor="t" bIns="91425" lIns="91425" spcFirstLastPara="1" rIns="91425" wrap="square" tIns="91425">
            <a:noAutofit/>
          </a:bodyPr>
          <a:lstStyle/>
          <a:p>
            <a:pPr indent="-317500" lvl="0" marL="457200" rtl="0" algn="just">
              <a:lnSpc>
                <a:spcPct val="100000"/>
              </a:lnSpc>
              <a:spcBef>
                <a:spcPts val="0"/>
              </a:spcBef>
              <a:spcAft>
                <a:spcPts val="0"/>
              </a:spcAft>
              <a:buSzPts val="1400"/>
              <a:buFont typeface="Georgia"/>
              <a:buChar char="●"/>
            </a:pPr>
            <a:r>
              <a:rPr lang="en">
                <a:latin typeface="Georgia"/>
                <a:ea typeface="Georgia"/>
                <a:cs typeface="Georgia"/>
                <a:sym typeface="Georgia"/>
              </a:rPr>
              <a:t>The objective is to subsample Boston data which are representative to Toronto Zoning class.</a:t>
            </a:r>
            <a:endParaRPr>
              <a:latin typeface="Georgia"/>
              <a:ea typeface="Georgia"/>
              <a:cs typeface="Georgia"/>
              <a:sym typeface="Georgia"/>
            </a:endParaRPr>
          </a:p>
          <a:p>
            <a:pPr indent="-317500" lvl="0" marL="457200" rtl="0" algn="just">
              <a:lnSpc>
                <a:spcPct val="100000"/>
              </a:lnSpc>
              <a:spcBef>
                <a:spcPts val="0"/>
              </a:spcBef>
              <a:spcAft>
                <a:spcPts val="0"/>
              </a:spcAft>
              <a:buSzPts val="1400"/>
              <a:buFont typeface="Georgia"/>
              <a:buChar char="●"/>
            </a:pPr>
            <a:r>
              <a:rPr lang="en">
                <a:latin typeface="Georgia"/>
                <a:ea typeface="Georgia"/>
                <a:cs typeface="Georgia"/>
                <a:sym typeface="Georgia"/>
              </a:rPr>
              <a:t>Among the 2 cities, only for Boston we have available zone data comparable to the zone classes of Toronto.</a:t>
            </a:r>
            <a:endParaRPr>
              <a:latin typeface="Georgia"/>
              <a:ea typeface="Georgia"/>
              <a:cs typeface="Georgia"/>
              <a:sym typeface="Georgia"/>
            </a:endParaRPr>
          </a:p>
          <a:p>
            <a:pPr indent="-317500" lvl="0" marL="457200" rtl="0" algn="just">
              <a:lnSpc>
                <a:spcPct val="100000"/>
              </a:lnSpc>
              <a:spcBef>
                <a:spcPts val="0"/>
              </a:spcBef>
              <a:spcAft>
                <a:spcPts val="0"/>
              </a:spcAft>
              <a:buSzPts val="1400"/>
              <a:buFont typeface="Georgia"/>
              <a:buChar char="●"/>
            </a:pPr>
            <a:r>
              <a:rPr lang="en">
                <a:latin typeface="Georgia"/>
                <a:ea typeface="Georgia"/>
                <a:cs typeface="Georgia"/>
                <a:sym typeface="Georgia"/>
              </a:rPr>
              <a:t>Percetures:</a:t>
            </a:r>
            <a:endParaRPr>
              <a:latin typeface="Georgia"/>
              <a:ea typeface="Georgia"/>
              <a:cs typeface="Georgia"/>
              <a:sym typeface="Georgia"/>
            </a:endParaRPr>
          </a:p>
          <a:p>
            <a:pPr indent="0" lvl="0" marL="457200" rtl="0" algn="just">
              <a:lnSpc>
                <a:spcPct val="100000"/>
              </a:lnSpc>
              <a:spcBef>
                <a:spcPts val="600"/>
              </a:spcBef>
              <a:spcAft>
                <a:spcPts val="0"/>
              </a:spcAft>
              <a:buNone/>
            </a:pPr>
            <a:r>
              <a:rPr lang="en">
                <a:latin typeface="Georgia"/>
                <a:ea typeface="Georgia"/>
                <a:cs typeface="Georgia"/>
                <a:sym typeface="Georgia"/>
              </a:rPr>
              <a:t>First, create a ‘coordinate’ </a:t>
            </a:r>
            <a:r>
              <a:rPr lang="en">
                <a:latin typeface="Georgia"/>
                <a:ea typeface="Georgia"/>
                <a:cs typeface="Georgia"/>
                <a:sym typeface="Georgia"/>
              </a:rPr>
              <a:t>variable</a:t>
            </a:r>
            <a:r>
              <a:rPr lang="en">
                <a:latin typeface="Georgia"/>
                <a:ea typeface="Georgia"/>
                <a:cs typeface="Georgia"/>
                <a:sym typeface="Georgia"/>
              </a:rPr>
              <a:t> which are geometric points</a:t>
            </a:r>
            <a:endParaRPr>
              <a:latin typeface="Georgia"/>
              <a:ea typeface="Georgia"/>
              <a:cs typeface="Georgia"/>
              <a:sym typeface="Georgia"/>
            </a:endParaRPr>
          </a:p>
          <a:p>
            <a:pPr indent="0" lvl="0" marL="457200" rtl="0" algn="just">
              <a:lnSpc>
                <a:spcPct val="100000"/>
              </a:lnSpc>
              <a:spcBef>
                <a:spcPts val="600"/>
              </a:spcBef>
              <a:spcAft>
                <a:spcPts val="0"/>
              </a:spcAft>
              <a:buNone/>
            </a:pPr>
            <a:r>
              <a:rPr lang="en">
                <a:latin typeface="Georgia"/>
                <a:ea typeface="Georgia"/>
                <a:cs typeface="Georgia"/>
                <a:sym typeface="Georgia"/>
              </a:rPr>
              <a:t>Second, </a:t>
            </a:r>
            <a:r>
              <a:rPr lang="en">
                <a:latin typeface="Georgia"/>
                <a:ea typeface="Georgia"/>
                <a:cs typeface="Georgia"/>
                <a:sym typeface="Georgia"/>
              </a:rPr>
              <a:t>spatial join Boston Data with the Boston Zoning DAta, to create a new column - ‘subdistrict’ for the Boston Data</a:t>
            </a:r>
            <a:endParaRPr>
              <a:latin typeface="Georgia"/>
              <a:ea typeface="Georgia"/>
              <a:cs typeface="Georgia"/>
              <a:sym typeface="Georgia"/>
            </a:endParaRPr>
          </a:p>
          <a:p>
            <a:pPr indent="-317500" lvl="0" marL="457200" rtl="0" algn="just">
              <a:lnSpc>
                <a:spcPct val="100000"/>
              </a:lnSpc>
              <a:spcBef>
                <a:spcPts val="600"/>
              </a:spcBef>
              <a:spcAft>
                <a:spcPts val="0"/>
              </a:spcAft>
              <a:buSzPts val="1400"/>
              <a:buFont typeface="Georgia"/>
              <a:buChar char="●"/>
            </a:pPr>
            <a:r>
              <a:rPr lang="en">
                <a:latin typeface="Georgia"/>
                <a:ea typeface="Georgia"/>
                <a:cs typeface="Georgia"/>
                <a:sym typeface="Georgia"/>
              </a:rPr>
              <a:t>After spatial join, only 23.26% (53,401 out of 229,564) of the original Boston Data were left.</a:t>
            </a:r>
            <a:endParaRPr>
              <a:latin typeface="Georgia"/>
              <a:ea typeface="Georgia"/>
              <a:cs typeface="Georgia"/>
              <a:sym typeface="Georgia"/>
            </a:endParaRPr>
          </a:p>
        </p:txBody>
      </p:sp>
      <p:sp>
        <p:nvSpPr>
          <p:cNvPr id="171" name="Google Shape;171;p28"/>
          <p:cNvSpPr/>
          <p:nvPr/>
        </p:nvSpPr>
        <p:spPr>
          <a:xfrm>
            <a:off x="8389850" y="238575"/>
            <a:ext cx="754200" cy="1525200"/>
          </a:xfrm>
          <a:prstGeom prst="rect">
            <a:avLst/>
          </a:prstGeom>
          <a:noFill/>
          <a:ln cap="flat" cmpd="sng" w="9525">
            <a:solidFill>
              <a:srgbClr val="351C7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28"/>
          <p:cNvSpPr/>
          <p:nvPr/>
        </p:nvSpPr>
        <p:spPr>
          <a:xfrm>
            <a:off x="6952050" y="2409175"/>
            <a:ext cx="2139600" cy="1441200"/>
          </a:xfrm>
          <a:prstGeom prst="rect">
            <a:avLst/>
          </a:prstGeom>
          <a:noFill/>
          <a:ln cap="flat" cmpd="sng" w="9525">
            <a:solidFill>
              <a:srgbClr val="351C7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28"/>
          <p:cNvSpPr/>
          <p:nvPr/>
        </p:nvSpPr>
        <p:spPr>
          <a:xfrm>
            <a:off x="5882300" y="230775"/>
            <a:ext cx="437400" cy="1525200"/>
          </a:xfrm>
          <a:prstGeom prst="rect">
            <a:avLst/>
          </a:prstGeom>
          <a:noFill/>
          <a:ln cap="flat" cmpd="sng" w="9525">
            <a:solidFill>
              <a:srgbClr val="351C7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28"/>
          <p:cNvSpPr/>
          <p:nvPr/>
        </p:nvSpPr>
        <p:spPr>
          <a:xfrm>
            <a:off x="6239575" y="3781575"/>
            <a:ext cx="437400" cy="356700"/>
          </a:xfrm>
          <a:prstGeom prst="downArrow">
            <a:avLst>
              <a:gd fmla="val 50000" name="adj1"/>
              <a:gd fmla="val 50000" name="adj2"/>
            </a:avLst>
          </a:prstGeom>
          <a:solidFill>
            <a:srgbClr val="351C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28"/>
          <p:cNvSpPr/>
          <p:nvPr/>
        </p:nvSpPr>
        <p:spPr>
          <a:xfrm>
            <a:off x="6153025" y="1634275"/>
            <a:ext cx="523800" cy="538500"/>
          </a:xfrm>
          <a:prstGeom prst="mathPlus">
            <a:avLst>
              <a:gd fmla="val 21269" name="adj1"/>
            </a:avLst>
          </a:prstGeom>
          <a:solidFill>
            <a:srgbClr val="351C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9" name="Shape 179"/>
        <p:cNvGrpSpPr/>
        <p:nvPr/>
      </p:nvGrpSpPr>
      <p:grpSpPr>
        <a:xfrm>
          <a:off x="0" y="0"/>
          <a:ext cx="0" cy="0"/>
          <a:chOff x="0" y="0"/>
          <a:chExt cx="0" cy="0"/>
        </a:xfrm>
      </p:grpSpPr>
      <p:sp>
        <p:nvSpPr>
          <p:cNvPr id="180" name="Google Shape;180;p29"/>
          <p:cNvSpPr txBox="1"/>
          <p:nvPr>
            <p:ph type="title"/>
          </p:nvPr>
        </p:nvSpPr>
        <p:spPr>
          <a:xfrm>
            <a:off x="311700" y="0"/>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3000">
                <a:solidFill>
                  <a:srgbClr val="351C75"/>
                </a:solidFill>
                <a:latin typeface="Georgia"/>
                <a:ea typeface="Georgia"/>
                <a:cs typeface="Georgia"/>
                <a:sym typeface="Georgia"/>
              </a:rPr>
              <a:t>Boston Data - Stratified Downsampling</a:t>
            </a:r>
            <a:endParaRPr sz="3000">
              <a:solidFill>
                <a:srgbClr val="351C75"/>
              </a:solidFill>
              <a:latin typeface="Georgia"/>
              <a:ea typeface="Georgia"/>
              <a:cs typeface="Georgia"/>
              <a:sym typeface="Georgia"/>
            </a:endParaRPr>
          </a:p>
        </p:txBody>
      </p:sp>
      <p:sp>
        <p:nvSpPr>
          <p:cNvPr id="181" name="Google Shape;181;p29"/>
          <p:cNvSpPr txBox="1"/>
          <p:nvPr>
            <p:ph idx="1" type="body"/>
          </p:nvPr>
        </p:nvSpPr>
        <p:spPr>
          <a:xfrm>
            <a:off x="0" y="958400"/>
            <a:ext cx="3999900" cy="37491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Font typeface="Georgia"/>
              <a:buChar char="●"/>
            </a:pPr>
            <a:r>
              <a:rPr lang="en">
                <a:latin typeface="Georgia"/>
                <a:ea typeface="Georgia"/>
                <a:cs typeface="Georgia"/>
                <a:sym typeface="Georgia"/>
              </a:rPr>
              <a:t>We performed </a:t>
            </a:r>
            <a:r>
              <a:rPr b="1" lang="en">
                <a:latin typeface="Georgia"/>
                <a:ea typeface="Georgia"/>
                <a:cs typeface="Georgia"/>
                <a:sym typeface="Georgia"/>
              </a:rPr>
              <a:t>stratified sampling based on both </a:t>
            </a:r>
            <a:r>
              <a:rPr lang="en">
                <a:latin typeface="Georgia"/>
                <a:ea typeface="Georgia"/>
                <a:cs typeface="Georgia"/>
                <a:sym typeface="Georgia"/>
              </a:rPr>
              <a:t>‘</a:t>
            </a:r>
            <a:r>
              <a:rPr b="1" lang="en">
                <a:latin typeface="Georgia"/>
                <a:ea typeface="Georgia"/>
                <a:cs typeface="Georgia"/>
                <a:sym typeface="Georgia"/>
              </a:rPr>
              <a:t>safety’ and ‘subdistrict’ columns</a:t>
            </a:r>
            <a:endParaRPr b="1">
              <a:latin typeface="Georgia"/>
              <a:ea typeface="Georgia"/>
              <a:cs typeface="Georgia"/>
              <a:sym typeface="Georgia"/>
            </a:endParaRPr>
          </a:p>
          <a:p>
            <a:pPr indent="-317500" lvl="0" marL="457200" rtl="0" algn="l">
              <a:spcBef>
                <a:spcPts val="0"/>
              </a:spcBef>
              <a:spcAft>
                <a:spcPts val="0"/>
              </a:spcAft>
              <a:buSzPts val="1400"/>
              <a:buFont typeface="Georgia"/>
              <a:buChar char="●"/>
            </a:pPr>
            <a:r>
              <a:rPr lang="en">
                <a:latin typeface="Georgia"/>
                <a:ea typeface="Georgia"/>
                <a:cs typeface="Georgia"/>
                <a:sym typeface="Georgia"/>
              </a:rPr>
              <a:t>Note that Subdistrict classes of Boston Data and the Zone classes of Toronto did not exactly match.</a:t>
            </a:r>
            <a:endParaRPr>
              <a:latin typeface="Georgia"/>
              <a:ea typeface="Georgia"/>
              <a:cs typeface="Georgia"/>
              <a:sym typeface="Georgia"/>
            </a:endParaRPr>
          </a:p>
          <a:p>
            <a:pPr indent="-317500" lvl="0" marL="457200" rtl="0" algn="l">
              <a:spcBef>
                <a:spcPts val="0"/>
              </a:spcBef>
              <a:spcAft>
                <a:spcPts val="0"/>
              </a:spcAft>
              <a:buSzPts val="1400"/>
              <a:buFont typeface="Georgia"/>
              <a:buChar char="●"/>
            </a:pPr>
            <a:r>
              <a:rPr lang="en">
                <a:latin typeface="Georgia"/>
                <a:ea typeface="Georgia"/>
                <a:cs typeface="Georgia"/>
                <a:sym typeface="Georgia"/>
              </a:rPr>
              <a:t>We considered “Miscellaneous” + “Mixed Use” of Boston subdistrict as one class, and when subsampling, we would made it stratified of the proportion of  “unassigned” + “utilities” in Toronto. </a:t>
            </a:r>
            <a:endParaRPr>
              <a:latin typeface="Georgia"/>
              <a:ea typeface="Georgia"/>
              <a:cs typeface="Georgia"/>
              <a:sym typeface="Georgia"/>
            </a:endParaRPr>
          </a:p>
        </p:txBody>
      </p:sp>
      <p:graphicFrame>
        <p:nvGraphicFramePr>
          <p:cNvPr id="182" name="Google Shape;182;p29"/>
          <p:cNvGraphicFramePr/>
          <p:nvPr/>
        </p:nvGraphicFramePr>
        <p:xfrm>
          <a:off x="4368825" y="1524000"/>
          <a:ext cx="3000000" cy="3000000"/>
        </p:xfrm>
        <a:graphic>
          <a:graphicData uri="http://schemas.openxmlformats.org/drawingml/2006/table">
            <a:tbl>
              <a:tblPr bandCol="1" bandRow="1">
                <a:noFill/>
                <a:tableStyleId>{2C1BE9C9-F1E1-47DD-99E2-58438C493474}</a:tableStyleId>
              </a:tblPr>
              <a:tblGrid>
                <a:gridCol w="1190500"/>
                <a:gridCol w="709425"/>
              </a:tblGrid>
              <a:tr h="199575">
                <a:tc rowSpan="2">
                  <a:txBody>
                    <a:bodyPr>
                      <a:noAutofit/>
                    </a:bodyPr>
                    <a:lstStyle/>
                    <a:p>
                      <a:pPr indent="0" lvl="0" marL="0" rtl="0" algn="ctr">
                        <a:spcBef>
                          <a:spcPts val="0"/>
                        </a:spcBef>
                        <a:spcAft>
                          <a:spcPts val="0"/>
                        </a:spcAft>
                        <a:buNone/>
                      </a:pPr>
                      <a:r>
                        <a:rPr b="1" lang="en" sz="1000">
                          <a:latin typeface="Times New Roman"/>
                          <a:ea typeface="Times New Roman"/>
                          <a:cs typeface="Times New Roman"/>
                          <a:sym typeface="Times New Roman"/>
                        </a:rPr>
                        <a:t>Zone Class</a:t>
                      </a:r>
                      <a:endParaRPr b="1" sz="1000">
                        <a:latin typeface="Times New Roman"/>
                        <a:ea typeface="Times New Roman"/>
                        <a:cs typeface="Times New Roman"/>
                        <a:sym typeface="Times New Roman"/>
                      </a:endParaRPr>
                    </a:p>
                  </a:txBody>
                  <a:tcPr marT="0" marB="0" marR="68575" marL="68575" anchor="ctr">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rowSpan="2">
                  <a:txBody>
                    <a:bodyPr>
                      <a:noAutofit/>
                    </a:bodyPr>
                    <a:lstStyle/>
                    <a:p>
                      <a:pPr indent="0" lvl="0" marL="0" rtl="0" algn="ctr">
                        <a:spcBef>
                          <a:spcPts val="0"/>
                        </a:spcBef>
                        <a:spcAft>
                          <a:spcPts val="0"/>
                        </a:spcAft>
                        <a:buNone/>
                      </a:pPr>
                      <a:r>
                        <a:rPr b="1" lang="en" sz="1000">
                          <a:latin typeface="Times New Roman"/>
                          <a:ea typeface="Times New Roman"/>
                          <a:cs typeface="Times New Roman"/>
                          <a:sym typeface="Times New Roman"/>
                        </a:rPr>
                        <a:t>Percent (%)</a:t>
                      </a:r>
                      <a:endParaRPr b="1" sz="1000">
                        <a:latin typeface="Times New Roman"/>
                        <a:ea typeface="Times New Roman"/>
                        <a:cs typeface="Times New Roman"/>
                        <a:sym typeface="Times New Roman"/>
                      </a:endParaRPr>
                    </a:p>
                  </a:txBody>
                  <a:tcPr marT="0" marB="0" marR="68575" marL="68575" anchor="ctr">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r>
              <a:tr h="199575">
                <a:tc vMerge="1"/>
                <a:tc vMerge="1"/>
              </a:tr>
              <a:tr h="266100">
                <a:tc>
                  <a:txBody>
                    <a:bodyPr>
                      <a:noAutofit/>
                    </a:bodyPr>
                    <a:lstStyle/>
                    <a:p>
                      <a:pPr indent="0" lvl="0" marL="0" rtl="0" algn="ctr">
                        <a:spcBef>
                          <a:spcPts val="0"/>
                        </a:spcBef>
                        <a:spcAft>
                          <a:spcPts val="0"/>
                        </a:spcAft>
                        <a:buNone/>
                      </a:pPr>
                      <a:r>
                        <a:rPr lang="en" sz="1000">
                          <a:latin typeface="Times New Roman"/>
                          <a:ea typeface="Times New Roman"/>
                          <a:cs typeface="Times New Roman"/>
                          <a:sym typeface="Times New Roman"/>
                        </a:rPr>
                        <a:t>residential</a:t>
                      </a:r>
                      <a:endParaRPr sz="1000">
                        <a:latin typeface="Times New Roman"/>
                        <a:ea typeface="Times New Roman"/>
                        <a:cs typeface="Times New Roman"/>
                        <a:sym typeface="Times New Roman"/>
                      </a:endParaRPr>
                    </a:p>
                  </a:txBody>
                  <a:tcPr marT="0" marB="0" marR="68575" marL="68575" anchor="ctr">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a:txBody>
                    <a:bodyPr>
                      <a:noAutofit/>
                    </a:bodyPr>
                    <a:lstStyle/>
                    <a:p>
                      <a:pPr indent="0" lvl="0" marL="0" rtl="0" algn="r">
                        <a:spcBef>
                          <a:spcPts val="0"/>
                        </a:spcBef>
                        <a:spcAft>
                          <a:spcPts val="0"/>
                        </a:spcAft>
                        <a:buNone/>
                      </a:pPr>
                      <a:r>
                        <a:rPr lang="en" sz="1000">
                          <a:latin typeface="Times New Roman"/>
                          <a:ea typeface="Times New Roman"/>
                          <a:cs typeface="Times New Roman"/>
                          <a:sym typeface="Times New Roman"/>
                        </a:rPr>
                        <a:t>49.89</a:t>
                      </a:r>
                      <a:endParaRPr sz="1000">
                        <a:latin typeface="Times New Roman"/>
                        <a:ea typeface="Times New Roman"/>
                        <a:cs typeface="Times New Roman"/>
                        <a:sym typeface="Times New Roman"/>
                      </a:endParaRPr>
                    </a:p>
                  </a:txBody>
                  <a:tcPr marT="0" marB="0" marR="68575" marL="68575" anchor="ctr">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r>
              <a:tr h="266100">
                <a:tc>
                  <a:txBody>
                    <a:bodyPr>
                      <a:noAutofit/>
                    </a:bodyPr>
                    <a:lstStyle/>
                    <a:p>
                      <a:pPr indent="0" lvl="0" marL="0" rtl="0" algn="ctr">
                        <a:spcBef>
                          <a:spcPts val="0"/>
                        </a:spcBef>
                        <a:spcAft>
                          <a:spcPts val="0"/>
                        </a:spcAft>
                        <a:buNone/>
                      </a:pPr>
                      <a:r>
                        <a:rPr lang="en" sz="1000">
                          <a:latin typeface="Times New Roman"/>
                          <a:ea typeface="Times New Roman"/>
                          <a:cs typeface="Times New Roman"/>
                          <a:sym typeface="Times New Roman"/>
                        </a:rPr>
                        <a:t>open space</a:t>
                      </a:r>
                      <a:endParaRPr sz="1000">
                        <a:latin typeface="Times New Roman"/>
                        <a:ea typeface="Times New Roman"/>
                        <a:cs typeface="Times New Roman"/>
                        <a:sym typeface="Times New Roman"/>
                      </a:endParaRPr>
                    </a:p>
                  </a:txBody>
                  <a:tcPr marT="0" marB="0" marR="68575" marL="68575" anchor="ctr">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a:txBody>
                    <a:bodyPr>
                      <a:noAutofit/>
                    </a:bodyPr>
                    <a:lstStyle/>
                    <a:p>
                      <a:pPr indent="0" lvl="0" marL="0" rtl="0" algn="r">
                        <a:spcBef>
                          <a:spcPts val="0"/>
                        </a:spcBef>
                        <a:spcAft>
                          <a:spcPts val="0"/>
                        </a:spcAft>
                        <a:buNone/>
                      </a:pPr>
                      <a:r>
                        <a:rPr lang="en" sz="1000">
                          <a:latin typeface="Times New Roman"/>
                          <a:ea typeface="Times New Roman"/>
                          <a:cs typeface="Times New Roman"/>
                          <a:sym typeface="Times New Roman"/>
                        </a:rPr>
                        <a:t>17.86</a:t>
                      </a:r>
                      <a:endParaRPr sz="1000">
                        <a:latin typeface="Times New Roman"/>
                        <a:ea typeface="Times New Roman"/>
                        <a:cs typeface="Times New Roman"/>
                        <a:sym typeface="Times New Roman"/>
                      </a:endParaRPr>
                    </a:p>
                  </a:txBody>
                  <a:tcPr marT="0" marB="0" marR="68575" marL="68575" anchor="ctr">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r>
              <a:tr h="324325">
                <a:tc>
                  <a:txBody>
                    <a:bodyPr>
                      <a:noAutofit/>
                    </a:bodyPr>
                    <a:lstStyle/>
                    <a:p>
                      <a:pPr indent="0" lvl="0" marL="0" rtl="0" algn="ctr">
                        <a:spcBef>
                          <a:spcPts val="0"/>
                        </a:spcBef>
                        <a:spcAft>
                          <a:spcPts val="0"/>
                        </a:spcAft>
                        <a:buNone/>
                      </a:pPr>
                      <a:r>
                        <a:rPr lang="en" sz="1000">
                          <a:latin typeface="Times New Roman"/>
                          <a:ea typeface="Times New Roman"/>
                          <a:cs typeface="Times New Roman"/>
                          <a:sym typeface="Times New Roman"/>
                        </a:rPr>
                        <a:t>employment industrial</a:t>
                      </a:r>
                      <a:endParaRPr sz="1000">
                        <a:latin typeface="Times New Roman"/>
                        <a:ea typeface="Times New Roman"/>
                        <a:cs typeface="Times New Roman"/>
                        <a:sym typeface="Times New Roman"/>
                      </a:endParaRPr>
                    </a:p>
                  </a:txBody>
                  <a:tcPr marT="0" marB="0" marR="68575" marL="68575" anchor="ctr">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a:txBody>
                    <a:bodyPr>
                      <a:noAutofit/>
                    </a:bodyPr>
                    <a:lstStyle/>
                    <a:p>
                      <a:pPr indent="0" lvl="0" marL="0" rtl="0" algn="r">
                        <a:spcBef>
                          <a:spcPts val="0"/>
                        </a:spcBef>
                        <a:spcAft>
                          <a:spcPts val="0"/>
                        </a:spcAft>
                        <a:buNone/>
                      </a:pPr>
                      <a:r>
                        <a:rPr lang="en" sz="1000">
                          <a:latin typeface="Times New Roman"/>
                          <a:ea typeface="Times New Roman"/>
                          <a:cs typeface="Times New Roman"/>
                          <a:sym typeface="Times New Roman"/>
                        </a:rPr>
                        <a:t>13.9</a:t>
                      </a:r>
                      <a:endParaRPr sz="1000">
                        <a:latin typeface="Times New Roman"/>
                        <a:ea typeface="Times New Roman"/>
                        <a:cs typeface="Times New Roman"/>
                        <a:sym typeface="Times New Roman"/>
                      </a:endParaRPr>
                    </a:p>
                  </a:txBody>
                  <a:tcPr marT="0" marB="0" marR="68575" marL="68575" anchor="ctr">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r>
              <a:tr h="266100">
                <a:tc>
                  <a:txBody>
                    <a:bodyPr>
                      <a:noAutofit/>
                    </a:bodyPr>
                    <a:lstStyle/>
                    <a:p>
                      <a:pPr indent="0" lvl="0" marL="0" rtl="0" algn="ctr">
                        <a:spcBef>
                          <a:spcPts val="0"/>
                        </a:spcBef>
                        <a:spcAft>
                          <a:spcPts val="0"/>
                        </a:spcAft>
                        <a:buNone/>
                      </a:pPr>
                      <a:r>
                        <a:rPr lang="en" sz="1000">
                          <a:solidFill>
                            <a:srgbClr val="CC0000"/>
                          </a:solidFill>
                          <a:latin typeface="Times New Roman"/>
                          <a:ea typeface="Times New Roman"/>
                          <a:cs typeface="Times New Roman"/>
                          <a:sym typeface="Times New Roman"/>
                        </a:rPr>
                        <a:t>unassigned</a:t>
                      </a:r>
                      <a:endParaRPr sz="1000">
                        <a:solidFill>
                          <a:srgbClr val="CC0000"/>
                        </a:solidFill>
                        <a:latin typeface="Times New Roman"/>
                        <a:ea typeface="Times New Roman"/>
                        <a:cs typeface="Times New Roman"/>
                        <a:sym typeface="Times New Roman"/>
                      </a:endParaRPr>
                    </a:p>
                  </a:txBody>
                  <a:tcPr marT="0" marB="0" marR="68575" marL="68575" anchor="ctr">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a:txBody>
                    <a:bodyPr>
                      <a:noAutofit/>
                    </a:bodyPr>
                    <a:lstStyle/>
                    <a:p>
                      <a:pPr indent="0" lvl="0" marL="0" rtl="0" algn="r">
                        <a:spcBef>
                          <a:spcPts val="0"/>
                        </a:spcBef>
                        <a:spcAft>
                          <a:spcPts val="0"/>
                        </a:spcAft>
                        <a:buNone/>
                      </a:pPr>
                      <a:r>
                        <a:rPr lang="en" sz="1000">
                          <a:solidFill>
                            <a:srgbClr val="CC0000"/>
                          </a:solidFill>
                          <a:latin typeface="Times New Roman"/>
                          <a:ea typeface="Times New Roman"/>
                          <a:cs typeface="Times New Roman"/>
                          <a:sym typeface="Times New Roman"/>
                        </a:rPr>
                        <a:t>5.83</a:t>
                      </a:r>
                      <a:endParaRPr sz="1000">
                        <a:solidFill>
                          <a:srgbClr val="CC0000"/>
                        </a:solidFill>
                        <a:latin typeface="Times New Roman"/>
                        <a:ea typeface="Times New Roman"/>
                        <a:cs typeface="Times New Roman"/>
                        <a:sym typeface="Times New Roman"/>
                      </a:endParaRPr>
                    </a:p>
                  </a:txBody>
                  <a:tcPr marT="0" marB="0" marR="68575" marL="68575" anchor="ctr">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r>
              <a:tr h="266100">
                <a:tc>
                  <a:txBody>
                    <a:bodyPr>
                      <a:noAutofit/>
                    </a:bodyPr>
                    <a:lstStyle/>
                    <a:p>
                      <a:pPr indent="0" lvl="0" marL="0" rtl="0" algn="ctr">
                        <a:spcBef>
                          <a:spcPts val="0"/>
                        </a:spcBef>
                        <a:spcAft>
                          <a:spcPts val="0"/>
                        </a:spcAft>
                        <a:buNone/>
                      </a:pPr>
                      <a:r>
                        <a:rPr lang="en" sz="1000">
                          <a:latin typeface="Times New Roman"/>
                          <a:ea typeface="Times New Roman"/>
                          <a:cs typeface="Times New Roman"/>
                          <a:sym typeface="Times New Roman"/>
                        </a:rPr>
                        <a:t>commercial</a:t>
                      </a:r>
                      <a:endParaRPr sz="1000">
                        <a:latin typeface="Times New Roman"/>
                        <a:ea typeface="Times New Roman"/>
                        <a:cs typeface="Times New Roman"/>
                        <a:sym typeface="Times New Roman"/>
                      </a:endParaRPr>
                    </a:p>
                  </a:txBody>
                  <a:tcPr marT="0" marB="0" marR="68575" marL="68575" anchor="ctr">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a:txBody>
                    <a:bodyPr>
                      <a:noAutofit/>
                    </a:bodyPr>
                    <a:lstStyle/>
                    <a:p>
                      <a:pPr indent="0" lvl="0" marL="0" rtl="0" algn="r">
                        <a:spcBef>
                          <a:spcPts val="0"/>
                        </a:spcBef>
                        <a:spcAft>
                          <a:spcPts val="0"/>
                        </a:spcAft>
                        <a:buNone/>
                      </a:pPr>
                      <a:r>
                        <a:rPr lang="en" sz="1000">
                          <a:latin typeface="Times New Roman"/>
                          <a:ea typeface="Times New Roman"/>
                          <a:cs typeface="Times New Roman"/>
                          <a:sym typeface="Times New Roman"/>
                        </a:rPr>
                        <a:t>5.34</a:t>
                      </a:r>
                      <a:endParaRPr sz="1000">
                        <a:latin typeface="Times New Roman"/>
                        <a:ea typeface="Times New Roman"/>
                        <a:cs typeface="Times New Roman"/>
                        <a:sym typeface="Times New Roman"/>
                      </a:endParaRPr>
                    </a:p>
                  </a:txBody>
                  <a:tcPr marT="0" marB="0" marR="68575" marL="68575" anchor="ctr">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r>
              <a:tr h="266100">
                <a:tc>
                  <a:txBody>
                    <a:bodyPr>
                      <a:noAutofit/>
                    </a:bodyPr>
                    <a:lstStyle/>
                    <a:p>
                      <a:pPr indent="0" lvl="0" marL="0" rtl="0" algn="ctr">
                        <a:spcBef>
                          <a:spcPts val="0"/>
                        </a:spcBef>
                        <a:spcAft>
                          <a:spcPts val="0"/>
                        </a:spcAft>
                        <a:buNone/>
                      </a:pPr>
                      <a:r>
                        <a:rPr lang="en" sz="1000">
                          <a:solidFill>
                            <a:srgbClr val="CC0000"/>
                          </a:solidFill>
                          <a:latin typeface="Times New Roman"/>
                          <a:ea typeface="Times New Roman"/>
                          <a:cs typeface="Times New Roman"/>
                          <a:sym typeface="Times New Roman"/>
                        </a:rPr>
                        <a:t>utilities</a:t>
                      </a:r>
                      <a:endParaRPr sz="1000">
                        <a:solidFill>
                          <a:srgbClr val="CC0000"/>
                        </a:solidFill>
                        <a:latin typeface="Times New Roman"/>
                        <a:ea typeface="Times New Roman"/>
                        <a:cs typeface="Times New Roman"/>
                        <a:sym typeface="Times New Roman"/>
                      </a:endParaRPr>
                    </a:p>
                  </a:txBody>
                  <a:tcPr marT="0" marB="0" marR="68575" marL="68575" anchor="ctr">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a:txBody>
                    <a:bodyPr>
                      <a:noAutofit/>
                    </a:bodyPr>
                    <a:lstStyle/>
                    <a:p>
                      <a:pPr indent="0" lvl="0" marL="0" rtl="0" algn="r">
                        <a:spcBef>
                          <a:spcPts val="0"/>
                        </a:spcBef>
                        <a:spcAft>
                          <a:spcPts val="0"/>
                        </a:spcAft>
                        <a:buNone/>
                      </a:pPr>
                      <a:r>
                        <a:rPr lang="en" sz="1000">
                          <a:solidFill>
                            <a:srgbClr val="CC0000"/>
                          </a:solidFill>
                          <a:latin typeface="Times New Roman"/>
                          <a:ea typeface="Times New Roman"/>
                          <a:cs typeface="Times New Roman"/>
                          <a:sym typeface="Times New Roman"/>
                        </a:rPr>
                        <a:t>5.08</a:t>
                      </a:r>
                      <a:endParaRPr sz="1000">
                        <a:solidFill>
                          <a:srgbClr val="CC0000"/>
                        </a:solidFill>
                        <a:latin typeface="Times New Roman"/>
                        <a:ea typeface="Times New Roman"/>
                        <a:cs typeface="Times New Roman"/>
                        <a:sym typeface="Times New Roman"/>
                      </a:endParaRPr>
                    </a:p>
                  </a:txBody>
                  <a:tcPr marT="0" marB="0" marR="68575" marL="68575" anchor="ctr">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r>
              <a:tr h="266100">
                <a:tc>
                  <a:txBody>
                    <a:bodyPr>
                      <a:noAutofit/>
                    </a:bodyPr>
                    <a:lstStyle/>
                    <a:p>
                      <a:pPr indent="0" lvl="0" marL="0" rtl="0" algn="ctr">
                        <a:spcBef>
                          <a:spcPts val="0"/>
                        </a:spcBef>
                        <a:spcAft>
                          <a:spcPts val="0"/>
                        </a:spcAft>
                        <a:buNone/>
                      </a:pPr>
                      <a:r>
                        <a:rPr lang="en" sz="1000">
                          <a:latin typeface="Times New Roman"/>
                          <a:ea typeface="Times New Roman"/>
                          <a:cs typeface="Times New Roman"/>
                          <a:sym typeface="Times New Roman"/>
                        </a:rPr>
                        <a:t>institutional</a:t>
                      </a:r>
                      <a:endParaRPr sz="1000">
                        <a:latin typeface="Times New Roman"/>
                        <a:ea typeface="Times New Roman"/>
                        <a:cs typeface="Times New Roman"/>
                        <a:sym typeface="Times New Roman"/>
                      </a:endParaRPr>
                    </a:p>
                  </a:txBody>
                  <a:tcPr marT="0" marB="0" marR="68575" marL="68575" anchor="ctr">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a:txBody>
                    <a:bodyPr>
                      <a:noAutofit/>
                    </a:bodyPr>
                    <a:lstStyle/>
                    <a:p>
                      <a:pPr indent="0" lvl="0" marL="0" rtl="0" algn="r">
                        <a:spcBef>
                          <a:spcPts val="0"/>
                        </a:spcBef>
                        <a:spcAft>
                          <a:spcPts val="0"/>
                        </a:spcAft>
                        <a:buNone/>
                      </a:pPr>
                      <a:r>
                        <a:rPr lang="en" sz="1000">
                          <a:latin typeface="Times New Roman"/>
                          <a:ea typeface="Times New Roman"/>
                          <a:cs typeface="Times New Roman"/>
                          <a:sym typeface="Times New Roman"/>
                        </a:rPr>
                        <a:t>2.1</a:t>
                      </a:r>
                      <a:endParaRPr sz="1000">
                        <a:latin typeface="Times New Roman"/>
                        <a:ea typeface="Times New Roman"/>
                        <a:cs typeface="Times New Roman"/>
                        <a:sym typeface="Times New Roman"/>
                      </a:endParaRPr>
                    </a:p>
                  </a:txBody>
                  <a:tcPr marT="0" marB="0" marR="68575" marL="68575" anchor="ctr">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r>
            </a:tbl>
          </a:graphicData>
        </a:graphic>
      </p:graphicFrame>
      <p:graphicFrame>
        <p:nvGraphicFramePr>
          <p:cNvPr id="183" name="Google Shape;183;p29"/>
          <p:cNvGraphicFramePr/>
          <p:nvPr/>
        </p:nvGraphicFramePr>
        <p:xfrm>
          <a:off x="6548300" y="1524000"/>
          <a:ext cx="3000000" cy="3000000"/>
        </p:xfrm>
        <a:graphic>
          <a:graphicData uri="http://schemas.openxmlformats.org/drawingml/2006/table">
            <a:tbl>
              <a:tblPr bandCol="1" bandRow="1">
                <a:noFill/>
                <a:tableStyleId>{2C1BE9C9-F1E1-47DD-99E2-58438C493474}</a:tableStyleId>
              </a:tblPr>
              <a:tblGrid>
                <a:gridCol w="904875"/>
                <a:gridCol w="638075"/>
                <a:gridCol w="646550"/>
              </a:tblGrid>
              <a:tr h="152400">
                <a:tc rowSpan="2">
                  <a:txBody>
                    <a:bodyPr>
                      <a:noAutofit/>
                    </a:bodyPr>
                    <a:lstStyle/>
                    <a:p>
                      <a:pPr indent="0" lvl="0" marL="0" rtl="0" algn="ctr">
                        <a:spcBef>
                          <a:spcPts val="0"/>
                        </a:spcBef>
                        <a:spcAft>
                          <a:spcPts val="0"/>
                        </a:spcAft>
                        <a:buNone/>
                      </a:pPr>
                      <a:r>
                        <a:rPr b="1" lang="en" sz="800">
                          <a:latin typeface="Times New Roman"/>
                          <a:ea typeface="Times New Roman"/>
                          <a:cs typeface="Times New Roman"/>
                          <a:sym typeface="Times New Roman"/>
                        </a:rPr>
                        <a:t>Subdistrict</a:t>
                      </a:r>
                      <a:endParaRPr b="1" sz="800">
                        <a:latin typeface="Times New Roman"/>
                        <a:ea typeface="Times New Roman"/>
                        <a:cs typeface="Times New Roman"/>
                        <a:sym typeface="Times New Roman"/>
                      </a:endParaRPr>
                    </a:p>
                  </a:txBody>
                  <a:tcPr marT="0" marB="0" marR="68575" marL="68575" anchor="ctr">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rowSpan="2">
                  <a:txBody>
                    <a:bodyPr>
                      <a:noAutofit/>
                    </a:bodyPr>
                    <a:lstStyle/>
                    <a:p>
                      <a:pPr indent="0" lvl="0" marL="0" rtl="0" algn="ctr">
                        <a:spcBef>
                          <a:spcPts val="0"/>
                        </a:spcBef>
                        <a:spcAft>
                          <a:spcPts val="0"/>
                        </a:spcAft>
                        <a:buNone/>
                      </a:pPr>
                      <a:r>
                        <a:rPr b="1" lang="en" sz="800">
                          <a:latin typeface="Times New Roman"/>
                          <a:ea typeface="Times New Roman"/>
                          <a:cs typeface="Times New Roman"/>
                          <a:sym typeface="Times New Roman"/>
                        </a:rPr>
                        <a:t>Count</a:t>
                      </a:r>
                      <a:endParaRPr b="1" sz="800">
                        <a:latin typeface="Times New Roman"/>
                        <a:ea typeface="Times New Roman"/>
                        <a:cs typeface="Times New Roman"/>
                        <a:sym typeface="Times New Roman"/>
                      </a:endParaRPr>
                    </a:p>
                  </a:txBody>
                  <a:tcPr marT="0" marB="0" marR="68575" marL="68575" anchor="ctr">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rowSpan="2">
                  <a:txBody>
                    <a:bodyPr>
                      <a:noAutofit/>
                    </a:bodyPr>
                    <a:lstStyle/>
                    <a:p>
                      <a:pPr indent="0" lvl="0" marL="0" rtl="0" algn="ctr">
                        <a:spcBef>
                          <a:spcPts val="0"/>
                        </a:spcBef>
                        <a:spcAft>
                          <a:spcPts val="0"/>
                        </a:spcAft>
                        <a:buNone/>
                      </a:pPr>
                      <a:r>
                        <a:rPr b="1" lang="en" sz="800">
                          <a:latin typeface="Times New Roman"/>
                          <a:ea typeface="Times New Roman"/>
                          <a:cs typeface="Times New Roman"/>
                          <a:sym typeface="Times New Roman"/>
                        </a:rPr>
                        <a:t>Percent (%)</a:t>
                      </a:r>
                      <a:endParaRPr b="1" sz="800">
                        <a:latin typeface="Times New Roman"/>
                        <a:ea typeface="Times New Roman"/>
                        <a:cs typeface="Times New Roman"/>
                        <a:sym typeface="Times New Roman"/>
                      </a:endParaRPr>
                    </a:p>
                  </a:txBody>
                  <a:tcPr marT="0" marB="0" marR="68575" marL="68575" anchor="ctr">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r>
              <a:tr h="152400">
                <a:tc vMerge="1"/>
                <a:tc vMerge="1"/>
                <a:tc vMerge="1"/>
              </a:tr>
              <a:tr h="203200">
                <a:tc>
                  <a:txBody>
                    <a:bodyPr>
                      <a:noAutofit/>
                    </a:bodyPr>
                    <a:lstStyle/>
                    <a:p>
                      <a:pPr indent="0" lvl="0" marL="0" rtl="0" algn="ctr">
                        <a:spcBef>
                          <a:spcPts val="0"/>
                        </a:spcBef>
                        <a:spcAft>
                          <a:spcPts val="0"/>
                        </a:spcAft>
                        <a:buNone/>
                      </a:pPr>
                      <a:r>
                        <a:rPr lang="en" sz="800">
                          <a:latin typeface="Times New Roman"/>
                          <a:ea typeface="Times New Roman"/>
                          <a:cs typeface="Times New Roman"/>
                          <a:sym typeface="Times New Roman"/>
                        </a:rPr>
                        <a:t>Residential</a:t>
                      </a:r>
                      <a:endParaRPr sz="800">
                        <a:latin typeface="Times New Roman"/>
                        <a:ea typeface="Times New Roman"/>
                        <a:cs typeface="Times New Roman"/>
                        <a:sym typeface="Times New Roman"/>
                      </a:endParaRPr>
                    </a:p>
                  </a:txBody>
                  <a:tcPr marT="0" marB="0" marR="68575" marL="68575" anchor="ctr">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a:txBody>
                    <a:bodyPr>
                      <a:noAutofit/>
                    </a:bodyPr>
                    <a:lstStyle/>
                    <a:p>
                      <a:pPr indent="0" lvl="0" marL="0" rtl="0" algn="r">
                        <a:spcBef>
                          <a:spcPts val="0"/>
                        </a:spcBef>
                        <a:spcAft>
                          <a:spcPts val="0"/>
                        </a:spcAft>
                        <a:buNone/>
                      </a:pPr>
                      <a:r>
                        <a:rPr lang="en" sz="800">
                          <a:latin typeface="Times New Roman"/>
                          <a:ea typeface="Times New Roman"/>
                          <a:cs typeface="Times New Roman"/>
                          <a:sym typeface="Times New Roman"/>
                        </a:rPr>
                        <a:t>33749</a:t>
                      </a:r>
                      <a:endParaRPr sz="800">
                        <a:latin typeface="Times New Roman"/>
                        <a:ea typeface="Times New Roman"/>
                        <a:cs typeface="Times New Roman"/>
                        <a:sym typeface="Times New Roman"/>
                      </a:endParaRPr>
                    </a:p>
                  </a:txBody>
                  <a:tcPr marT="0" marB="0" marR="68575" marL="68575" anchor="ctr">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a:txBody>
                    <a:bodyPr>
                      <a:noAutofit/>
                    </a:bodyPr>
                    <a:lstStyle/>
                    <a:p>
                      <a:pPr indent="0" lvl="0" marL="0" rtl="0" algn="r">
                        <a:spcBef>
                          <a:spcPts val="0"/>
                        </a:spcBef>
                        <a:spcAft>
                          <a:spcPts val="0"/>
                        </a:spcAft>
                        <a:buNone/>
                      </a:pPr>
                      <a:r>
                        <a:rPr lang="en" sz="800">
                          <a:latin typeface="Times New Roman"/>
                          <a:ea typeface="Times New Roman"/>
                          <a:cs typeface="Times New Roman"/>
                          <a:sym typeface="Times New Roman"/>
                        </a:rPr>
                        <a:t>63.2</a:t>
                      </a:r>
                      <a:endParaRPr sz="800">
                        <a:latin typeface="Times New Roman"/>
                        <a:ea typeface="Times New Roman"/>
                        <a:cs typeface="Times New Roman"/>
                        <a:sym typeface="Times New Roman"/>
                      </a:endParaRPr>
                    </a:p>
                  </a:txBody>
                  <a:tcPr marT="0" marB="0" marR="68575" marL="68575" anchor="ctr">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r>
              <a:tr h="203200">
                <a:tc>
                  <a:txBody>
                    <a:bodyPr>
                      <a:noAutofit/>
                    </a:bodyPr>
                    <a:lstStyle/>
                    <a:p>
                      <a:pPr indent="0" lvl="0" marL="0" rtl="0" algn="ctr">
                        <a:spcBef>
                          <a:spcPts val="0"/>
                        </a:spcBef>
                        <a:spcAft>
                          <a:spcPts val="0"/>
                        </a:spcAft>
                        <a:buNone/>
                      </a:pPr>
                      <a:r>
                        <a:rPr lang="en" sz="800">
                          <a:latin typeface="Times New Roman"/>
                          <a:ea typeface="Times New Roman"/>
                          <a:cs typeface="Times New Roman"/>
                          <a:sym typeface="Times New Roman"/>
                        </a:rPr>
                        <a:t>Open space</a:t>
                      </a:r>
                      <a:endParaRPr sz="800">
                        <a:latin typeface="Times New Roman"/>
                        <a:ea typeface="Times New Roman"/>
                        <a:cs typeface="Times New Roman"/>
                        <a:sym typeface="Times New Roman"/>
                      </a:endParaRPr>
                    </a:p>
                  </a:txBody>
                  <a:tcPr marT="0" marB="0" marR="68575" marL="68575" anchor="ctr">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a:txBody>
                    <a:bodyPr>
                      <a:noAutofit/>
                    </a:bodyPr>
                    <a:lstStyle/>
                    <a:p>
                      <a:pPr indent="0" lvl="0" marL="0" rtl="0" algn="r">
                        <a:spcBef>
                          <a:spcPts val="0"/>
                        </a:spcBef>
                        <a:spcAft>
                          <a:spcPts val="0"/>
                        </a:spcAft>
                        <a:buNone/>
                      </a:pPr>
                      <a:r>
                        <a:rPr lang="en" sz="800">
                          <a:latin typeface="Times New Roman"/>
                          <a:ea typeface="Times New Roman"/>
                          <a:cs typeface="Times New Roman"/>
                          <a:sym typeface="Times New Roman"/>
                        </a:rPr>
                        <a:t>5273</a:t>
                      </a:r>
                      <a:endParaRPr sz="800">
                        <a:latin typeface="Times New Roman"/>
                        <a:ea typeface="Times New Roman"/>
                        <a:cs typeface="Times New Roman"/>
                        <a:sym typeface="Times New Roman"/>
                      </a:endParaRPr>
                    </a:p>
                  </a:txBody>
                  <a:tcPr marT="0" marB="0" marR="68575" marL="68575" anchor="ctr">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a:txBody>
                    <a:bodyPr>
                      <a:noAutofit/>
                    </a:bodyPr>
                    <a:lstStyle/>
                    <a:p>
                      <a:pPr indent="0" lvl="0" marL="0" rtl="0" algn="r">
                        <a:spcBef>
                          <a:spcPts val="0"/>
                        </a:spcBef>
                        <a:spcAft>
                          <a:spcPts val="0"/>
                        </a:spcAft>
                        <a:buNone/>
                      </a:pPr>
                      <a:r>
                        <a:rPr lang="en" sz="800">
                          <a:latin typeface="Times New Roman"/>
                          <a:ea typeface="Times New Roman"/>
                          <a:cs typeface="Times New Roman"/>
                          <a:sym typeface="Times New Roman"/>
                        </a:rPr>
                        <a:t>9.87</a:t>
                      </a:r>
                      <a:endParaRPr sz="800">
                        <a:latin typeface="Times New Roman"/>
                        <a:ea typeface="Times New Roman"/>
                        <a:cs typeface="Times New Roman"/>
                        <a:sym typeface="Times New Roman"/>
                      </a:endParaRPr>
                    </a:p>
                  </a:txBody>
                  <a:tcPr marT="0" marB="0" marR="68575" marL="68575" anchor="ctr">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r>
              <a:tr h="203200">
                <a:tc>
                  <a:txBody>
                    <a:bodyPr>
                      <a:noAutofit/>
                    </a:bodyPr>
                    <a:lstStyle/>
                    <a:p>
                      <a:pPr indent="0" lvl="0" marL="0" rtl="0" algn="ctr">
                        <a:spcBef>
                          <a:spcPts val="0"/>
                        </a:spcBef>
                        <a:spcAft>
                          <a:spcPts val="0"/>
                        </a:spcAft>
                        <a:buNone/>
                      </a:pPr>
                      <a:r>
                        <a:rPr lang="en" sz="800">
                          <a:latin typeface="Times New Roman"/>
                          <a:ea typeface="Times New Roman"/>
                          <a:cs typeface="Times New Roman"/>
                          <a:sym typeface="Times New Roman"/>
                        </a:rPr>
                        <a:t>Business</a:t>
                      </a:r>
                      <a:endParaRPr sz="800">
                        <a:latin typeface="Times New Roman"/>
                        <a:ea typeface="Times New Roman"/>
                        <a:cs typeface="Times New Roman"/>
                        <a:sym typeface="Times New Roman"/>
                      </a:endParaRPr>
                    </a:p>
                  </a:txBody>
                  <a:tcPr marT="0" marB="0" marR="68575" marL="68575" anchor="ctr">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a:txBody>
                    <a:bodyPr>
                      <a:noAutofit/>
                    </a:bodyPr>
                    <a:lstStyle/>
                    <a:p>
                      <a:pPr indent="0" lvl="0" marL="0" rtl="0" algn="r">
                        <a:spcBef>
                          <a:spcPts val="0"/>
                        </a:spcBef>
                        <a:spcAft>
                          <a:spcPts val="0"/>
                        </a:spcAft>
                        <a:buNone/>
                      </a:pPr>
                      <a:r>
                        <a:rPr lang="en" sz="800">
                          <a:latin typeface="Times New Roman"/>
                          <a:ea typeface="Times New Roman"/>
                          <a:cs typeface="Times New Roman"/>
                          <a:sym typeface="Times New Roman"/>
                        </a:rPr>
                        <a:t>4650</a:t>
                      </a:r>
                      <a:endParaRPr sz="800">
                        <a:latin typeface="Times New Roman"/>
                        <a:ea typeface="Times New Roman"/>
                        <a:cs typeface="Times New Roman"/>
                        <a:sym typeface="Times New Roman"/>
                      </a:endParaRPr>
                    </a:p>
                  </a:txBody>
                  <a:tcPr marT="0" marB="0" marR="68575" marL="68575" anchor="ctr">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a:txBody>
                    <a:bodyPr>
                      <a:noAutofit/>
                    </a:bodyPr>
                    <a:lstStyle/>
                    <a:p>
                      <a:pPr indent="0" lvl="0" marL="0" rtl="0" algn="r">
                        <a:spcBef>
                          <a:spcPts val="0"/>
                        </a:spcBef>
                        <a:spcAft>
                          <a:spcPts val="0"/>
                        </a:spcAft>
                        <a:buNone/>
                      </a:pPr>
                      <a:r>
                        <a:rPr lang="en" sz="800">
                          <a:latin typeface="Times New Roman"/>
                          <a:ea typeface="Times New Roman"/>
                          <a:cs typeface="Times New Roman"/>
                          <a:sym typeface="Times New Roman"/>
                        </a:rPr>
                        <a:t>8.71</a:t>
                      </a:r>
                      <a:endParaRPr sz="800">
                        <a:latin typeface="Times New Roman"/>
                        <a:ea typeface="Times New Roman"/>
                        <a:cs typeface="Times New Roman"/>
                        <a:sym typeface="Times New Roman"/>
                      </a:endParaRPr>
                    </a:p>
                  </a:txBody>
                  <a:tcPr marT="0" marB="0" marR="68575" marL="68575" anchor="ctr">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r>
              <a:tr h="203200">
                <a:tc>
                  <a:txBody>
                    <a:bodyPr>
                      <a:noAutofit/>
                    </a:bodyPr>
                    <a:lstStyle/>
                    <a:p>
                      <a:pPr indent="0" lvl="0" marL="0" rtl="0" algn="ctr">
                        <a:spcBef>
                          <a:spcPts val="0"/>
                        </a:spcBef>
                        <a:spcAft>
                          <a:spcPts val="0"/>
                        </a:spcAft>
                        <a:buNone/>
                      </a:pPr>
                      <a:r>
                        <a:rPr lang="en" sz="800">
                          <a:latin typeface="Times New Roman"/>
                          <a:ea typeface="Times New Roman"/>
                          <a:cs typeface="Times New Roman"/>
                          <a:sym typeface="Times New Roman"/>
                        </a:rPr>
                        <a:t>Industrial</a:t>
                      </a:r>
                      <a:endParaRPr sz="800">
                        <a:latin typeface="Times New Roman"/>
                        <a:ea typeface="Times New Roman"/>
                        <a:cs typeface="Times New Roman"/>
                        <a:sym typeface="Times New Roman"/>
                      </a:endParaRPr>
                    </a:p>
                  </a:txBody>
                  <a:tcPr marT="0" marB="0" marR="68575" marL="68575" anchor="ctr">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a:txBody>
                    <a:bodyPr>
                      <a:noAutofit/>
                    </a:bodyPr>
                    <a:lstStyle/>
                    <a:p>
                      <a:pPr indent="0" lvl="0" marL="0" rtl="0" algn="r">
                        <a:spcBef>
                          <a:spcPts val="0"/>
                        </a:spcBef>
                        <a:spcAft>
                          <a:spcPts val="0"/>
                        </a:spcAft>
                        <a:buNone/>
                      </a:pPr>
                      <a:r>
                        <a:rPr lang="en" sz="800">
                          <a:latin typeface="Times New Roman"/>
                          <a:ea typeface="Times New Roman"/>
                          <a:cs typeface="Times New Roman"/>
                          <a:sym typeface="Times New Roman"/>
                        </a:rPr>
                        <a:t>3452</a:t>
                      </a:r>
                      <a:endParaRPr sz="800">
                        <a:latin typeface="Times New Roman"/>
                        <a:ea typeface="Times New Roman"/>
                        <a:cs typeface="Times New Roman"/>
                        <a:sym typeface="Times New Roman"/>
                      </a:endParaRPr>
                    </a:p>
                  </a:txBody>
                  <a:tcPr marT="0" marB="0" marR="68575" marL="68575" anchor="ctr">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a:txBody>
                    <a:bodyPr>
                      <a:noAutofit/>
                    </a:bodyPr>
                    <a:lstStyle/>
                    <a:p>
                      <a:pPr indent="0" lvl="0" marL="0" rtl="0" algn="r">
                        <a:spcBef>
                          <a:spcPts val="0"/>
                        </a:spcBef>
                        <a:spcAft>
                          <a:spcPts val="0"/>
                        </a:spcAft>
                        <a:buNone/>
                      </a:pPr>
                      <a:r>
                        <a:rPr lang="en" sz="800">
                          <a:latin typeface="Times New Roman"/>
                          <a:ea typeface="Times New Roman"/>
                          <a:cs typeface="Times New Roman"/>
                          <a:sym typeface="Times New Roman"/>
                        </a:rPr>
                        <a:t>6.46</a:t>
                      </a:r>
                      <a:endParaRPr sz="800">
                        <a:latin typeface="Times New Roman"/>
                        <a:ea typeface="Times New Roman"/>
                        <a:cs typeface="Times New Roman"/>
                        <a:sym typeface="Times New Roman"/>
                      </a:endParaRPr>
                    </a:p>
                  </a:txBody>
                  <a:tcPr marT="0" marB="0" marR="68575" marL="68575" anchor="ctr">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r>
              <a:tr h="203200">
                <a:tc>
                  <a:txBody>
                    <a:bodyPr>
                      <a:noAutofit/>
                    </a:bodyPr>
                    <a:lstStyle/>
                    <a:p>
                      <a:pPr indent="0" lvl="0" marL="0" rtl="0" algn="ctr">
                        <a:spcBef>
                          <a:spcPts val="0"/>
                        </a:spcBef>
                        <a:spcAft>
                          <a:spcPts val="0"/>
                        </a:spcAft>
                        <a:buNone/>
                      </a:pPr>
                      <a:r>
                        <a:rPr lang="en" sz="800">
                          <a:solidFill>
                            <a:srgbClr val="CC0000"/>
                          </a:solidFill>
                          <a:latin typeface="Times New Roman"/>
                          <a:ea typeface="Times New Roman"/>
                          <a:cs typeface="Times New Roman"/>
                          <a:sym typeface="Times New Roman"/>
                        </a:rPr>
                        <a:t>Mixed Use</a:t>
                      </a:r>
                      <a:endParaRPr sz="800">
                        <a:solidFill>
                          <a:srgbClr val="CC0000"/>
                        </a:solidFill>
                        <a:latin typeface="Times New Roman"/>
                        <a:ea typeface="Times New Roman"/>
                        <a:cs typeface="Times New Roman"/>
                        <a:sym typeface="Times New Roman"/>
                      </a:endParaRPr>
                    </a:p>
                  </a:txBody>
                  <a:tcPr marT="0" marB="0" marR="68575" marL="68575" anchor="ctr">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a:txBody>
                    <a:bodyPr>
                      <a:noAutofit/>
                    </a:bodyPr>
                    <a:lstStyle/>
                    <a:p>
                      <a:pPr indent="0" lvl="0" marL="0" rtl="0" algn="r">
                        <a:spcBef>
                          <a:spcPts val="0"/>
                        </a:spcBef>
                        <a:spcAft>
                          <a:spcPts val="0"/>
                        </a:spcAft>
                        <a:buNone/>
                      </a:pPr>
                      <a:r>
                        <a:rPr lang="en" sz="800">
                          <a:solidFill>
                            <a:srgbClr val="CC0000"/>
                          </a:solidFill>
                          <a:latin typeface="Times New Roman"/>
                          <a:ea typeface="Times New Roman"/>
                          <a:cs typeface="Times New Roman"/>
                          <a:sym typeface="Times New Roman"/>
                        </a:rPr>
                        <a:t>2973</a:t>
                      </a:r>
                      <a:endParaRPr sz="800">
                        <a:solidFill>
                          <a:srgbClr val="CC0000"/>
                        </a:solidFill>
                        <a:latin typeface="Times New Roman"/>
                        <a:ea typeface="Times New Roman"/>
                        <a:cs typeface="Times New Roman"/>
                        <a:sym typeface="Times New Roman"/>
                      </a:endParaRPr>
                    </a:p>
                  </a:txBody>
                  <a:tcPr marT="0" marB="0" marR="68575" marL="68575" anchor="ctr">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a:txBody>
                    <a:bodyPr>
                      <a:noAutofit/>
                    </a:bodyPr>
                    <a:lstStyle/>
                    <a:p>
                      <a:pPr indent="0" lvl="0" marL="0" rtl="0" algn="r">
                        <a:spcBef>
                          <a:spcPts val="0"/>
                        </a:spcBef>
                        <a:spcAft>
                          <a:spcPts val="0"/>
                        </a:spcAft>
                        <a:buNone/>
                      </a:pPr>
                      <a:r>
                        <a:rPr lang="en" sz="800">
                          <a:solidFill>
                            <a:srgbClr val="CC0000"/>
                          </a:solidFill>
                          <a:latin typeface="Times New Roman"/>
                          <a:ea typeface="Times New Roman"/>
                          <a:cs typeface="Times New Roman"/>
                          <a:sym typeface="Times New Roman"/>
                        </a:rPr>
                        <a:t>5.57</a:t>
                      </a:r>
                      <a:endParaRPr sz="800">
                        <a:solidFill>
                          <a:srgbClr val="CC0000"/>
                        </a:solidFill>
                        <a:latin typeface="Times New Roman"/>
                        <a:ea typeface="Times New Roman"/>
                        <a:cs typeface="Times New Roman"/>
                        <a:sym typeface="Times New Roman"/>
                      </a:endParaRPr>
                    </a:p>
                  </a:txBody>
                  <a:tcPr marT="0" marB="0" marR="68575" marL="68575" anchor="ctr">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r>
              <a:tr h="203200">
                <a:tc>
                  <a:txBody>
                    <a:bodyPr>
                      <a:noAutofit/>
                    </a:bodyPr>
                    <a:lstStyle/>
                    <a:p>
                      <a:pPr indent="0" lvl="0" marL="0" rtl="0" algn="ctr">
                        <a:spcBef>
                          <a:spcPts val="0"/>
                        </a:spcBef>
                        <a:spcAft>
                          <a:spcPts val="0"/>
                        </a:spcAft>
                        <a:buNone/>
                      </a:pPr>
                      <a:r>
                        <a:rPr lang="en" sz="800">
                          <a:solidFill>
                            <a:srgbClr val="CC0000"/>
                          </a:solidFill>
                          <a:latin typeface="Times New Roman"/>
                          <a:ea typeface="Times New Roman"/>
                          <a:cs typeface="Times New Roman"/>
                          <a:sym typeface="Times New Roman"/>
                        </a:rPr>
                        <a:t>Miscellaneous</a:t>
                      </a:r>
                      <a:endParaRPr sz="800">
                        <a:solidFill>
                          <a:srgbClr val="CC0000"/>
                        </a:solidFill>
                        <a:latin typeface="Times New Roman"/>
                        <a:ea typeface="Times New Roman"/>
                        <a:cs typeface="Times New Roman"/>
                        <a:sym typeface="Times New Roman"/>
                      </a:endParaRPr>
                    </a:p>
                  </a:txBody>
                  <a:tcPr marT="0" marB="0" marR="68575" marL="68575" anchor="ctr">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a:txBody>
                    <a:bodyPr>
                      <a:noAutofit/>
                    </a:bodyPr>
                    <a:lstStyle/>
                    <a:p>
                      <a:pPr indent="0" lvl="0" marL="0" rtl="0" algn="r">
                        <a:spcBef>
                          <a:spcPts val="0"/>
                        </a:spcBef>
                        <a:spcAft>
                          <a:spcPts val="0"/>
                        </a:spcAft>
                        <a:buNone/>
                      </a:pPr>
                      <a:r>
                        <a:rPr lang="en" sz="800">
                          <a:solidFill>
                            <a:srgbClr val="CC0000"/>
                          </a:solidFill>
                          <a:latin typeface="Times New Roman"/>
                          <a:ea typeface="Times New Roman"/>
                          <a:cs typeface="Times New Roman"/>
                          <a:sym typeface="Times New Roman"/>
                        </a:rPr>
                        <a:t>1890</a:t>
                      </a:r>
                      <a:endParaRPr sz="800">
                        <a:solidFill>
                          <a:srgbClr val="CC0000"/>
                        </a:solidFill>
                        <a:latin typeface="Times New Roman"/>
                        <a:ea typeface="Times New Roman"/>
                        <a:cs typeface="Times New Roman"/>
                        <a:sym typeface="Times New Roman"/>
                      </a:endParaRPr>
                    </a:p>
                  </a:txBody>
                  <a:tcPr marT="0" marB="0" marR="68575" marL="68575" anchor="ctr">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a:txBody>
                    <a:bodyPr>
                      <a:noAutofit/>
                    </a:bodyPr>
                    <a:lstStyle/>
                    <a:p>
                      <a:pPr indent="0" lvl="0" marL="0" rtl="0" algn="r">
                        <a:spcBef>
                          <a:spcPts val="0"/>
                        </a:spcBef>
                        <a:spcAft>
                          <a:spcPts val="0"/>
                        </a:spcAft>
                        <a:buNone/>
                      </a:pPr>
                      <a:r>
                        <a:rPr lang="en" sz="800">
                          <a:solidFill>
                            <a:srgbClr val="CC0000"/>
                          </a:solidFill>
                          <a:latin typeface="Times New Roman"/>
                          <a:ea typeface="Times New Roman"/>
                          <a:cs typeface="Times New Roman"/>
                          <a:sym typeface="Times New Roman"/>
                        </a:rPr>
                        <a:t>3.54</a:t>
                      </a:r>
                      <a:endParaRPr sz="800">
                        <a:solidFill>
                          <a:srgbClr val="CC0000"/>
                        </a:solidFill>
                        <a:latin typeface="Times New Roman"/>
                        <a:ea typeface="Times New Roman"/>
                        <a:cs typeface="Times New Roman"/>
                        <a:sym typeface="Times New Roman"/>
                      </a:endParaRPr>
                    </a:p>
                  </a:txBody>
                  <a:tcPr marT="0" marB="0" marR="68575" marL="68575" anchor="ctr">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r>
              <a:tr h="203200">
                <a:tc>
                  <a:txBody>
                    <a:bodyPr>
                      <a:noAutofit/>
                    </a:bodyPr>
                    <a:lstStyle/>
                    <a:p>
                      <a:pPr indent="0" lvl="0" marL="0" rtl="0" algn="ctr">
                        <a:spcBef>
                          <a:spcPts val="0"/>
                        </a:spcBef>
                        <a:spcAft>
                          <a:spcPts val="0"/>
                        </a:spcAft>
                        <a:buNone/>
                      </a:pPr>
                      <a:r>
                        <a:rPr lang="en" sz="800">
                          <a:latin typeface="Times New Roman"/>
                          <a:ea typeface="Times New Roman"/>
                          <a:cs typeface="Times New Roman"/>
                          <a:sym typeface="Times New Roman"/>
                        </a:rPr>
                        <a:t>Comm/Instit</a:t>
                      </a:r>
                      <a:endParaRPr sz="800">
                        <a:latin typeface="Times New Roman"/>
                        <a:ea typeface="Times New Roman"/>
                        <a:cs typeface="Times New Roman"/>
                        <a:sym typeface="Times New Roman"/>
                      </a:endParaRPr>
                    </a:p>
                  </a:txBody>
                  <a:tcPr marT="0" marB="0" marR="68575" marL="68575" anchor="ctr">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a:txBody>
                    <a:bodyPr>
                      <a:noAutofit/>
                    </a:bodyPr>
                    <a:lstStyle/>
                    <a:p>
                      <a:pPr indent="0" lvl="0" marL="0" rtl="0" algn="r">
                        <a:spcBef>
                          <a:spcPts val="0"/>
                        </a:spcBef>
                        <a:spcAft>
                          <a:spcPts val="0"/>
                        </a:spcAft>
                        <a:buNone/>
                      </a:pPr>
                      <a:r>
                        <a:rPr lang="en" sz="800">
                          <a:latin typeface="Times New Roman"/>
                          <a:ea typeface="Times New Roman"/>
                          <a:cs typeface="Times New Roman"/>
                          <a:sym typeface="Times New Roman"/>
                        </a:rPr>
                        <a:t>1414</a:t>
                      </a:r>
                      <a:endParaRPr sz="800">
                        <a:latin typeface="Times New Roman"/>
                        <a:ea typeface="Times New Roman"/>
                        <a:cs typeface="Times New Roman"/>
                        <a:sym typeface="Times New Roman"/>
                      </a:endParaRPr>
                    </a:p>
                  </a:txBody>
                  <a:tcPr marT="0" marB="0" marR="68575" marL="68575" anchor="ctr">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a:txBody>
                    <a:bodyPr>
                      <a:noAutofit/>
                    </a:bodyPr>
                    <a:lstStyle/>
                    <a:p>
                      <a:pPr indent="0" lvl="0" marL="0" rtl="0" algn="r">
                        <a:spcBef>
                          <a:spcPts val="0"/>
                        </a:spcBef>
                        <a:spcAft>
                          <a:spcPts val="0"/>
                        </a:spcAft>
                        <a:buNone/>
                      </a:pPr>
                      <a:r>
                        <a:rPr lang="en" sz="800">
                          <a:latin typeface="Times New Roman"/>
                          <a:ea typeface="Times New Roman"/>
                          <a:cs typeface="Times New Roman"/>
                          <a:sym typeface="Times New Roman"/>
                        </a:rPr>
                        <a:t>2.65</a:t>
                      </a:r>
                      <a:endParaRPr sz="800">
                        <a:latin typeface="Times New Roman"/>
                        <a:ea typeface="Times New Roman"/>
                        <a:cs typeface="Times New Roman"/>
                        <a:sym typeface="Times New Roman"/>
                      </a:endParaRPr>
                    </a:p>
                  </a:txBody>
                  <a:tcPr marT="0" marB="0" marR="68575" marL="68575" anchor="ctr">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r>
            </a:tbl>
          </a:graphicData>
        </a:graphic>
      </p:graphicFrame>
      <p:sp>
        <p:nvSpPr>
          <p:cNvPr id="184" name="Google Shape;184;p29"/>
          <p:cNvSpPr txBox="1"/>
          <p:nvPr/>
        </p:nvSpPr>
        <p:spPr>
          <a:xfrm>
            <a:off x="6548300" y="1088250"/>
            <a:ext cx="2316000" cy="35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Georgia"/>
                <a:ea typeface="Georgia"/>
                <a:cs typeface="Georgia"/>
                <a:sym typeface="Georgia"/>
              </a:rPr>
              <a:t>Count and  Proportion of 53,401 Sample’s </a:t>
            </a:r>
            <a:r>
              <a:rPr b="1" lang="en" sz="1000">
                <a:solidFill>
                  <a:schemeClr val="dk1"/>
                </a:solidFill>
                <a:latin typeface="Georgia"/>
                <a:ea typeface="Georgia"/>
                <a:cs typeface="Georgia"/>
                <a:sym typeface="Georgia"/>
              </a:rPr>
              <a:t>Boston</a:t>
            </a:r>
            <a:r>
              <a:rPr lang="en" sz="1000">
                <a:solidFill>
                  <a:schemeClr val="dk1"/>
                </a:solidFill>
                <a:latin typeface="Georgia"/>
                <a:ea typeface="Georgia"/>
                <a:cs typeface="Georgia"/>
                <a:sym typeface="Georgia"/>
              </a:rPr>
              <a:t> Subdistrict Class</a:t>
            </a:r>
            <a:r>
              <a:rPr lang="en" sz="1000">
                <a:solidFill>
                  <a:schemeClr val="dk1"/>
                </a:solidFill>
                <a:latin typeface="Georgia"/>
                <a:ea typeface="Georgia"/>
                <a:cs typeface="Georgia"/>
                <a:sym typeface="Georgia"/>
              </a:rPr>
              <a:t> </a:t>
            </a:r>
            <a:endParaRPr sz="1000">
              <a:solidFill>
                <a:schemeClr val="dk1"/>
              </a:solidFill>
              <a:latin typeface="Georgia"/>
              <a:ea typeface="Georgia"/>
              <a:cs typeface="Georgia"/>
              <a:sym typeface="Georgia"/>
            </a:endParaRPr>
          </a:p>
        </p:txBody>
      </p:sp>
      <p:sp>
        <p:nvSpPr>
          <p:cNvPr id="185" name="Google Shape;185;p29"/>
          <p:cNvSpPr txBox="1"/>
          <p:nvPr/>
        </p:nvSpPr>
        <p:spPr>
          <a:xfrm>
            <a:off x="4232300" y="1088250"/>
            <a:ext cx="2316000" cy="35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Georgia"/>
                <a:ea typeface="Georgia"/>
                <a:cs typeface="Georgia"/>
                <a:sym typeface="Georgia"/>
              </a:rPr>
              <a:t> Proportion of </a:t>
            </a:r>
            <a:r>
              <a:rPr b="1" lang="en" sz="1000">
                <a:solidFill>
                  <a:schemeClr val="dk1"/>
                </a:solidFill>
                <a:latin typeface="Georgia"/>
                <a:ea typeface="Georgia"/>
                <a:cs typeface="Georgia"/>
                <a:sym typeface="Georgia"/>
              </a:rPr>
              <a:t>Toronto</a:t>
            </a:r>
            <a:r>
              <a:rPr lang="en" sz="1000">
                <a:solidFill>
                  <a:schemeClr val="dk1"/>
                </a:solidFill>
                <a:latin typeface="Georgia"/>
                <a:ea typeface="Georgia"/>
                <a:cs typeface="Georgia"/>
                <a:sym typeface="Georgia"/>
              </a:rPr>
              <a:t> Zoning Class</a:t>
            </a:r>
            <a:endParaRPr sz="1000">
              <a:solidFill>
                <a:schemeClr val="dk1"/>
              </a:solidFill>
              <a:latin typeface="Georgia"/>
              <a:ea typeface="Georgia"/>
              <a:cs typeface="Georgia"/>
              <a:sym typeface="Georgia"/>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9" name="Shape 189"/>
        <p:cNvGrpSpPr/>
        <p:nvPr/>
      </p:nvGrpSpPr>
      <p:grpSpPr>
        <a:xfrm>
          <a:off x="0" y="0"/>
          <a:ext cx="0" cy="0"/>
          <a:chOff x="0" y="0"/>
          <a:chExt cx="0" cy="0"/>
        </a:xfrm>
      </p:grpSpPr>
      <p:sp>
        <p:nvSpPr>
          <p:cNvPr id="190" name="Google Shape;190;p30"/>
          <p:cNvSpPr txBox="1"/>
          <p:nvPr>
            <p:ph type="title"/>
          </p:nvPr>
        </p:nvSpPr>
        <p:spPr>
          <a:xfrm>
            <a:off x="311700" y="0"/>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3000">
                <a:solidFill>
                  <a:srgbClr val="351C75"/>
                </a:solidFill>
                <a:latin typeface="Georgia"/>
                <a:ea typeface="Georgia"/>
                <a:cs typeface="Georgia"/>
                <a:sym typeface="Georgia"/>
              </a:rPr>
              <a:t>Boston Data - Stratified Downsampling</a:t>
            </a:r>
            <a:endParaRPr sz="3000">
              <a:solidFill>
                <a:srgbClr val="351C75"/>
              </a:solidFill>
              <a:latin typeface="Georgia"/>
              <a:ea typeface="Georgia"/>
              <a:cs typeface="Georgia"/>
              <a:sym typeface="Georgia"/>
            </a:endParaRPr>
          </a:p>
        </p:txBody>
      </p:sp>
      <p:sp>
        <p:nvSpPr>
          <p:cNvPr id="191" name="Google Shape;191;p30"/>
          <p:cNvSpPr txBox="1"/>
          <p:nvPr>
            <p:ph idx="1" type="body"/>
          </p:nvPr>
        </p:nvSpPr>
        <p:spPr>
          <a:xfrm>
            <a:off x="0" y="1072825"/>
            <a:ext cx="3999900" cy="37491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Font typeface="Georgia"/>
              <a:buChar char="●"/>
            </a:pPr>
            <a:r>
              <a:rPr lang="en">
                <a:latin typeface="Georgia"/>
                <a:ea typeface="Georgia"/>
                <a:cs typeface="Georgia"/>
                <a:sym typeface="Georgia"/>
              </a:rPr>
              <a:t>Our aim is to subsample 20,000 Boston data out of the 53,401.</a:t>
            </a:r>
            <a:endParaRPr>
              <a:latin typeface="Georgia"/>
              <a:ea typeface="Georgia"/>
              <a:cs typeface="Georgia"/>
              <a:sym typeface="Georgia"/>
            </a:endParaRPr>
          </a:p>
          <a:p>
            <a:pPr indent="-317500" lvl="0" marL="457200" rtl="0" algn="l">
              <a:spcBef>
                <a:spcPts val="0"/>
              </a:spcBef>
              <a:spcAft>
                <a:spcPts val="0"/>
              </a:spcAft>
              <a:buSzPts val="1400"/>
              <a:buFont typeface="Georgia"/>
              <a:buChar char="●"/>
            </a:pPr>
            <a:r>
              <a:rPr lang="en">
                <a:latin typeface="Georgia"/>
                <a:ea typeface="Georgia"/>
                <a:cs typeface="Georgia"/>
                <a:sym typeface="Georgia"/>
              </a:rPr>
              <a:t>So we calculated for each subdistrict in Boston, how many samples we should select based on the proportion of Toronto </a:t>
            </a:r>
            <a:r>
              <a:rPr lang="en">
                <a:latin typeface="Georgia"/>
                <a:ea typeface="Georgia"/>
                <a:cs typeface="Georgia"/>
                <a:sym typeface="Georgia"/>
              </a:rPr>
              <a:t>Zoning</a:t>
            </a:r>
            <a:r>
              <a:rPr lang="en">
                <a:latin typeface="Georgia"/>
                <a:ea typeface="Georgia"/>
                <a:cs typeface="Georgia"/>
                <a:sym typeface="Georgia"/>
              </a:rPr>
              <a:t> class.</a:t>
            </a:r>
            <a:endParaRPr>
              <a:latin typeface="Georgia"/>
              <a:ea typeface="Georgia"/>
              <a:cs typeface="Georgia"/>
              <a:sym typeface="Georgia"/>
            </a:endParaRPr>
          </a:p>
        </p:txBody>
      </p:sp>
      <p:graphicFrame>
        <p:nvGraphicFramePr>
          <p:cNvPr id="192" name="Google Shape;192;p30"/>
          <p:cNvGraphicFramePr/>
          <p:nvPr/>
        </p:nvGraphicFramePr>
        <p:xfrm>
          <a:off x="4368825" y="1524000"/>
          <a:ext cx="3000000" cy="3000000"/>
        </p:xfrm>
        <a:graphic>
          <a:graphicData uri="http://schemas.openxmlformats.org/drawingml/2006/table">
            <a:tbl>
              <a:tblPr bandCol="1" bandRow="1">
                <a:noFill/>
                <a:tableStyleId>{2C1BE9C9-F1E1-47DD-99E2-58438C493474}</a:tableStyleId>
              </a:tblPr>
              <a:tblGrid>
                <a:gridCol w="1190500"/>
                <a:gridCol w="709425"/>
              </a:tblGrid>
              <a:tr h="199575">
                <a:tc rowSpan="2">
                  <a:txBody>
                    <a:bodyPr>
                      <a:noAutofit/>
                    </a:bodyPr>
                    <a:lstStyle/>
                    <a:p>
                      <a:pPr indent="0" lvl="0" marL="0" rtl="0" algn="ctr">
                        <a:spcBef>
                          <a:spcPts val="0"/>
                        </a:spcBef>
                        <a:spcAft>
                          <a:spcPts val="0"/>
                        </a:spcAft>
                        <a:buNone/>
                      </a:pPr>
                      <a:r>
                        <a:rPr b="1" lang="en" sz="1000">
                          <a:latin typeface="Times New Roman"/>
                          <a:ea typeface="Times New Roman"/>
                          <a:cs typeface="Times New Roman"/>
                          <a:sym typeface="Times New Roman"/>
                        </a:rPr>
                        <a:t>Zone Class</a:t>
                      </a:r>
                      <a:endParaRPr b="1" sz="1000">
                        <a:latin typeface="Times New Roman"/>
                        <a:ea typeface="Times New Roman"/>
                        <a:cs typeface="Times New Roman"/>
                        <a:sym typeface="Times New Roman"/>
                      </a:endParaRPr>
                    </a:p>
                  </a:txBody>
                  <a:tcPr marT="0" marB="0" marR="68575" marL="68575" anchor="ctr">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rowSpan="2">
                  <a:txBody>
                    <a:bodyPr>
                      <a:noAutofit/>
                    </a:bodyPr>
                    <a:lstStyle/>
                    <a:p>
                      <a:pPr indent="0" lvl="0" marL="0" rtl="0" algn="ctr">
                        <a:spcBef>
                          <a:spcPts val="0"/>
                        </a:spcBef>
                        <a:spcAft>
                          <a:spcPts val="0"/>
                        </a:spcAft>
                        <a:buNone/>
                      </a:pPr>
                      <a:r>
                        <a:rPr b="1" lang="en" sz="1000">
                          <a:latin typeface="Times New Roman"/>
                          <a:ea typeface="Times New Roman"/>
                          <a:cs typeface="Times New Roman"/>
                          <a:sym typeface="Times New Roman"/>
                        </a:rPr>
                        <a:t>Percent (%)</a:t>
                      </a:r>
                      <a:endParaRPr b="1" sz="1000">
                        <a:latin typeface="Times New Roman"/>
                        <a:ea typeface="Times New Roman"/>
                        <a:cs typeface="Times New Roman"/>
                        <a:sym typeface="Times New Roman"/>
                      </a:endParaRPr>
                    </a:p>
                  </a:txBody>
                  <a:tcPr marT="0" marB="0" marR="68575" marL="68575" anchor="ctr">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r>
              <a:tr h="199575">
                <a:tc vMerge="1"/>
                <a:tc vMerge="1"/>
              </a:tr>
              <a:tr h="266100">
                <a:tc>
                  <a:txBody>
                    <a:bodyPr>
                      <a:noAutofit/>
                    </a:bodyPr>
                    <a:lstStyle/>
                    <a:p>
                      <a:pPr indent="0" lvl="0" marL="0" rtl="0" algn="ctr">
                        <a:spcBef>
                          <a:spcPts val="0"/>
                        </a:spcBef>
                        <a:spcAft>
                          <a:spcPts val="0"/>
                        </a:spcAft>
                        <a:buNone/>
                      </a:pPr>
                      <a:r>
                        <a:rPr lang="en" sz="1000">
                          <a:latin typeface="Times New Roman"/>
                          <a:ea typeface="Times New Roman"/>
                          <a:cs typeface="Times New Roman"/>
                          <a:sym typeface="Times New Roman"/>
                        </a:rPr>
                        <a:t>residential</a:t>
                      </a:r>
                      <a:endParaRPr sz="1000">
                        <a:latin typeface="Times New Roman"/>
                        <a:ea typeface="Times New Roman"/>
                        <a:cs typeface="Times New Roman"/>
                        <a:sym typeface="Times New Roman"/>
                      </a:endParaRPr>
                    </a:p>
                  </a:txBody>
                  <a:tcPr marT="0" marB="0" marR="68575" marL="68575" anchor="ctr">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a:txBody>
                    <a:bodyPr>
                      <a:noAutofit/>
                    </a:bodyPr>
                    <a:lstStyle/>
                    <a:p>
                      <a:pPr indent="0" lvl="0" marL="0" rtl="0" algn="r">
                        <a:spcBef>
                          <a:spcPts val="0"/>
                        </a:spcBef>
                        <a:spcAft>
                          <a:spcPts val="0"/>
                        </a:spcAft>
                        <a:buNone/>
                      </a:pPr>
                      <a:r>
                        <a:rPr lang="en" sz="1000">
                          <a:latin typeface="Times New Roman"/>
                          <a:ea typeface="Times New Roman"/>
                          <a:cs typeface="Times New Roman"/>
                          <a:sym typeface="Times New Roman"/>
                        </a:rPr>
                        <a:t>49.89</a:t>
                      </a:r>
                      <a:endParaRPr sz="1000">
                        <a:latin typeface="Times New Roman"/>
                        <a:ea typeface="Times New Roman"/>
                        <a:cs typeface="Times New Roman"/>
                        <a:sym typeface="Times New Roman"/>
                      </a:endParaRPr>
                    </a:p>
                  </a:txBody>
                  <a:tcPr marT="0" marB="0" marR="68575" marL="68575" anchor="ctr">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r>
              <a:tr h="266100">
                <a:tc>
                  <a:txBody>
                    <a:bodyPr>
                      <a:noAutofit/>
                    </a:bodyPr>
                    <a:lstStyle/>
                    <a:p>
                      <a:pPr indent="0" lvl="0" marL="0" rtl="0" algn="ctr">
                        <a:spcBef>
                          <a:spcPts val="0"/>
                        </a:spcBef>
                        <a:spcAft>
                          <a:spcPts val="0"/>
                        </a:spcAft>
                        <a:buNone/>
                      </a:pPr>
                      <a:r>
                        <a:rPr lang="en" sz="1000">
                          <a:latin typeface="Times New Roman"/>
                          <a:ea typeface="Times New Roman"/>
                          <a:cs typeface="Times New Roman"/>
                          <a:sym typeface="Times New Roman"/>
                        </a:rPr>
                        <a:t>open space</a:t>
                      </a:r>
                      <a:endParaRPr sz="1000">
                        <a:latin typeface="Times New Roman"/>
                        <a:ea typeface="Times New Roman"/>
                        <a:cs typeface="Times New Roman"/>
                        <a:sym typeface="Times New Roman"/>
                      </a:endParaRPr>
                    </a:p>
                  </a:txBody>
                  <a:tcPr marT="0" marB="0" marR="68575" marL="68575" anchor="ctr">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a:txBody>
                    <a:bodyPr>
                      <a:noAutofit/>
                    </a:bodyPr>
                    <a:lstStyle/>
                    <a:p>
                      <a:pPr indent="0" lvl="0" marL="0" rtl="0" algn="r">
                        <a:spcBef>
                          <a:spcPts val="0"/>
                        </a:spcBef>
                        <a:spcAft>
                          <a:spcPts val="0"/>
                        </a:spcAft>
                        <a:buNone/>
                      </a:pPr>
                      <a:r>
                        <a:rPr lang="en" sz="1000">
                          <a:latin typeface="Times New Roman"/>
                          <a:ea typeface="Times New Roman"/>
                          <a:cs typeface="Times New Roman"/>
                          <a:sym typeface="Times New Roman"/>
                        </a:rPr>
                        <a:t>17.86</a:t>
                      </a:r>
                      <a:endParaRPr sz="1000">
                        <a:latin typeface="Times New Roman"/>
                        <a:ea typeface="Times New Roman"/>
                        <a:cs typeface="Times New Roman"/>
                        <a:sym typeface="Times New Roman"/>
                      </a:endParaRPr>
                    </a:p>
                  </a:txBody>
                  <a:tcPr marT="0" marB="0" marR="68575" marL="68575" anchor="ctr">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r>
              <a:tr h="324325">
                <a:tc>
                  <a:txBody>
                    <a:bodyPr>
                      <a:noAutofit/>
                    </a:bodyPr>
                    <a:lstStyle/>
                    <a:p>
                      <a:pPr indent="0" lvl="0" marL="0" rtl="0" algn="ctr">
                        <a:spcBef>
                          <a:spcPts val="0"/>
                        </a:spcBef>
                        <a:spcAft>
                          <a:spcPts val="0"/>
                        </a:spcAft>
                        <a:buNone/>
                      </a:pPr>
                      <a:r>
                        <a:rPr lang="en" sz="1000">
                          <a:latin typeface="Times New Roman"/>
                          <a:ea typeface="Times New Roman"/>
                          <a:cs typeface="Times New Roman"/>
                          <a:sym typeface="Times New Roman"/>
                        </a:rPr>
                        <a:t>employment industrial</a:t>
                      </a:r>
                      <a:endParaRPr sz="1000">
                        <a:latin typeface="Times New Roman"/>
                        <a:ea typeface="Times New Roman"/>
                        <a:cs typeface="Times New Roman"/>
                        <a:sym typeface="Times New Roman"/>
                      </a:endParaRPr>
                    </a:p>
                  </a:txBody>
                  <a:tcPr marT="0" marB="0" marR="68575" marL="68575" anchor="ctr">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a:txBody>
                    <a:bodyPr>
                      <a:noAutofit/>
                    </a:bodyPr>
                    <a:lstStyle/>
                    <a:p>
                      <a:pPr indent="0" lvl="0" marL="0" rtl="0" algn="r">
                        <a:spcBef>
                          <a:spcPts val="0"/>
                        </a:spcBef>
                        <a:spcAft>
                          <a:spcPts val="0"/>
                        </a:spcAft>
                        <a:buNone/>
                      </a:pPr>
                      <a:r>
                        <a:rPr lang="en" sz="1000">
                          <a:latin typeface="Times New Roman"/>
                          <a:ea typeface="Times New Roman"/>
                          <a:cs typeface="Times New Roman"/>
                          <a:sym typeface="Times New Roman"/>
                        </a:rPr>
                        <a:t>13.9</a:t>
                      </a:r>
                      <a:endParaRPr sz="1000">
                        <a:latin typeface="Times New Roman"/>
                        <a:ea typeface="Times New Roman"/>
                        <a:cs typeface="Times New Roman"/>
                        <a:sym typeface="Times New Roman"/>
                      </a:endParaRPr>
                    </a:p>
                  </a:txBody>
                  <a:tcPr marT="0" marB="0" marR="68575" marL="68575" anchor="ctr">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r>
              <a:tr h="266100">
                <a:tc>
                  <a:txBody>
                    <a:bodyPr>
                      <a:noAutofit/>
                    </a:bodyPr>
                    <a:lstStyle/>
                    <a:p>
                      <a:pPr indent="0" lvl="0" marL="0" rtl="0" algn="ctr">
                        <a:spcBef>
                          <a:spcPts val="0"/>
                        </a:spcBef>
                        <a:spcAft>
                          <a:spcPts val="0"/>
                        </a:spcAft>
                        <a:buNone/>
                      </a:pPr>
                      <a:r>
                        <a:rPr lang="en" sz="1000">
                          <a:solidFill>
                            <a:srgbClr val="CC0000"/>
                          </a:solidFill>
                          <a:latin typeface="Times New Roman"/>
                          <a:ea typeface="Times New Roman"/>
                          <a:cs typeface="Times New Roman"/>
                          <a:sym typeface="Times New Roman"/>
                        </a:rPr>
                        <a:t>unassigned</a:t>
                      </a:r>
                      <a:endParaRPr sz="1000">
                        <a:solidFill>
                          <a:srgbClr val="CC0000"/>
                        </a:solidFill>
                        <a:latin typeface="Times New Roman"/>
                        <a:ea typeface="Times New Roman"/>
                        <a:cs typeface="Times New Roman"/>
                        <a:sym typeface="Times New Roman"/>
                      </a:endParaRPr>
                    </a:p>
                  </a:txBody>
                  <a:tcPr marT="0" marB="0" marR="68575" marL="68575" anchor="ctr">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a:txBody>
                    <a:bodyPr>
                      <a:noAutofit/>
                    </a:bodyPr>
                    <a:lstStyle/>
                    <a:p>
                      <a:pPr indent="0" lvl="0" marL="0" rtl="0" algn="r">
                        <a:spcBef>
                          <a:spcPts val="0"/>
                        </a:spcBef>
                        <a:spcAft>
                          <a:spcPts val="0"/>
                        </a:spcAft>
                        <a:buNone/>
                      </a:pPr>
                      <a:r>
                        <a:rPr lang="en" sz="1000">
                          <a:solidFill>
                            <a:srgbClr val="CC0000"/>
                          </a:solidFill>
                          <a:latin typeface="Times New Roman"/>
                          <a:ea typeface="Times New Roman"/>
                          <a:cs typeface="Times New Roman"/>
                          <a:sym typeface="Times New Roman"/>
                        </a:rPr>
                        <a:t>5.83</a:t>
                      </a:r>
                      <a:endParaRPr sz="1000">
                        <a:solidFill>
                          <a:srgbClr val="CC0000"/>
                        </a:solidFill>
                        <a:latin typeface="Times New Roman"/>
                        <a:ea typeface="Times New Roman"/>
                        <a:cs typeface="Times New Roman"/>
                        <a:sym typeface="Times New Roman"/>
                      </a:endParaRPr>
                    </a:p>
                  </a:txBody>
                  <a:tcPr marT="0" marB="0" marR="68575" marL="68575" anchor="ctr">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r>
              <a:tr h="266100">
                <a:tc>
                  <a:txBody>
                    <a:bodyPr>
                      <a:noAutofit/>
                    </a:bodyPr>
                    <a:lstStyle/>
                    <a:p>
                      <a:pPr indent="0" lvl="0" marL="0" rtl="0" algn="ctr">
                        <a:spcBef>
                          <a:spcPts val="0"/>
                        </a:spcBef>
                        <a:spcAft>
                          <a:spcPts val="0"/>
                        </a:spcAft>
                        <a:buNone/>
                      </a:pPr>
                      <a:r>
                        <a:rPr lang="en" sz="1000">
                          <a:latin typeface="Times New Roman"/>
                          <a:ea typeface="Times New Roman"/>
                          <a:cs typeface="Times New Roman"/>
                          <a:sym typeface="Times New Roman"/>
                        </a:rPr>
                        <a:t>commercial</a:t>
                      </a:r>
                      <a:endParaRPr sz="1000">
                        <a:latin typeface="Times New Roman"/>
                        <a:ea typeface="Times New Roman"/>
                        <a:cs typeface="Times New Roman"/>
                        <a:sym typeface="Times New Roman"/>
                      </a:endParaRPr>
                    </a:p>
                  </a:txBody>
                  <a:tcPr marT="0" marB="0" marR="68575" marL="68575" anchor="ctr">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a:txBody>
                    <a:bodyPr>
                      <a:noAutofit/>
                    </a:bodyPr>
                    <a:lstStyle/>
                    <a:p>
                      <a:pPr indent="0" lvl="0" marL="0" rtl="0" algn="r">
                        <a:spcBef>
                          <a:spcPts val="0"/>
                        </a:spcBef>
                        <a:spcAft>
                          <a:spcPts val="0"/>
                        </a:spcAft>
                        <a:buNone/>
                      </a:pPr>
                      <a:r>
                        <a:rPr lang="en" sz="1000">
                          <a:latin typeface="Times New Roman"/>
                          <a:ea typeface="Times New Roman"/>
                          <a:cs typeface="Times New Roman"/>
                          <a:sym typeface="Times New Roman"/>
                        </a:rPr>
                        <a:t>5.34</a:t>
                      </a:r>
                      <a:endParaRPr sz="1000">
                        <a:latin typeface="Times New Roman"/>
                        <a:ea typeface="Times New Roman"/>
                        <a:cs typeface="Times New Roman"/>
                        <a:sym typeface="Times New Roman"/>
                      </a:endParaRPr>
                    </a:p>
                  </a:txBody>
                  <a:tcPr marT="0" marB="0" marR="68575" marL="68575" anchor="ctr">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r>
              <a:tr h="266100">
                <a:tc>
                  <a:txBody>
                    <a:bodyPr>
                      <a:noAutofit/>
                    </a:bodyPr>
                    <a:lstStyle/>
                    <a:p>
                      <a:pPr indent="0" lvl="0" marL="0" rtl="0" algn="ctr">
                        <a:spcBef>
                          <a:spcPts val="0"/>
                        </a:spcBef>
                        <a:spcAft>
                          <a:spcPts val="0"/>
                        </a:spcAft>
                        <a:buNone/>
                      </a:pPr>
                      <a:r>
                        <a:rPr lang="en" sz="1000">
                          <a:solidFill>
                            <a:srgbClr val="CC0000"/>
                          </a:solidFill>
                          <a:latin typeface="Times New Roman"/>
                          <a:ea typeface="Times New Roman"/>
                          <a:cs typeface="Times New Roman"/>
                          <a:sym typeface="Times New Roman"/>
                        </a:rPr>
                        <a:t>utilities</a:t>
                      </a:r>
                      <a:endParaRPr sz="1000">
                        <a:solidFill>
                          <a:srgbClr val="CC0000"/>
                        </a:solidFill>
                        <a:latin typeface="Times New Roman"/>
                        <a:ea typeface="Times New Roman"/>
                        <a:cs typeface="Times New Roman"/>
                        <a:sym typeface="Times New Roman"/>
                      </a:endParaRPr>
                    </a:p>
                  </a:txBody>
                  <a:tcPr marT="0" marB="0" marR="68575" marL="68575" anchor="ctr">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a:txBody>
                    <a:bodyPr>
                      <a:noAutofit/>
                    </a:bodyPr>
                    <a:lstStyle/>
                    <a:p>
                      <a:pPr indent="0" lvl="0" marL="0" rtl="0" algn="r">
                        <a:spcBef>
                          <a:spcPts val="0"/>
                        </a:spcBef>
                        <a:spcAft>
                          <a:spcPts val="0"/>
                        </a:spcAft>
                        <a:buNone/>
                      </a:pPr>
                      <a:r>
                        <a:rPr lang="en" sz="1000">
                          <a:solidFill>
                            <a:srgbClr val="CC0000"/>
                          </a:solidFill>
                          <a:latin typeface="Times New Roman"/>
                          <a:ea typeface="Times New Roman"/>
                          <a:cs typeface="Times New Roman"/>
                          <a:sym typeface="Times New Roman"/>
                        </a:rPr>
                        <a:t>5.08</a:t>
                      </a:r>
                      <a:endParaRPr sz="1000">
                        <a:solidFill>
                          <a:srgbClr val="CC0000"/>
                        </a:solidFill>
                        <a:latin typeface="Times New Roman"/>
                        <a:ea typeface="Times New Roman"/>
                        <a:cs typeface="Times New Roman"/>
                        <a:sym typeface="Times New Roman"/>
                      </a:endParaRPr>
                    </a:p>
                  </a:txBody>
                  <a:tcPr marT="0" marB="0" marR="68575" marL="68575" anchor="ctr">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r>
              <a:tr h="266100">
                <a:tc>
                  <a:txBody>
                    <a:bodyPr>
                      <a:noAutofit/>
                    </a:bodyPr>
                    <a:lstStyle/>
                    <a:p>
                      <a:pPr indent="0" lvl="0" marL="0" rtl="0" algn="ctr">
                        <a:spcBef>
                          <a:spcPts val="0"/>
                        </a:spcBef>
                        <a:spcAft>
                          <a:spcPts val="0"/>
                        </a:spcAft>
                        <a:buNone/>
                      </a:pPr>
                      <a:r>
                        <a:rPr lang="en" sz="1000">
                          <a:latin typeface="Times New Roman"/>
                          <a:ea typeface="Times New Roman"/>
                          <a:cs typeface="Times New Roman"/>
                          <a:sym typeface="Times New Roman"/>
                        </a:rPr>
                        <a:t>institutional</a:t>
                      </a:r>
                      <a:endParaRPr sz="1000">
                        <a:latin typeface="Times New Roman"/>
                        <a:ea typeface="Times New Roman"/>
                        <a:cs typeface="Times New Roman"/>
                        <a:sym typeface="Times New Roman"/>
                      </a:endParaRPr>
                    </a:p>
                  </a:txBody>
                  <a:tcPr marT="0" marB="0" marR="68575" marL="68575" anchor="ctr">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a:txBody>
                    <a:bodyPr>
                      <a:noAutofit/>
                    </a:bodyPr>
                    <a:lstStyle/>
                    <a:p>
                      <a:pPr indent="0" lvl="0" marL="0" rtl="0" algn="r">
                        <a:spcBef>
                          <a:spcPts val="0"/>
                        </a:spcBef>
                        <a:spcAft>
                          <a:spcPts val="0"/>
                        </a:spcAft>
                        <a:buNone/>
                      </a:pPr>
                      <a:r>
                        <a:rPr lang="en" sz="1000">
                          <a:latin typeface="Times New Roman"/>
                          <a:ea typeface="Times New Roman"/>
                          <a:cs typeface="Times New Roman"/>
                          <a:sym typeface="Times New Roman"/>
                        </a:rPr>
                        <a:t>2.1</a:t>
                      </a:r>
                      <a:endParaRPr sz="1000">
                        <a:latin typeface="Times New Roman"/>
                        <a:ea typeface="Times New Roman"/>
                        <a:cs typeface="Times New Roman"/>
                        <a:sym typeface="Times New Roman"/>
                      </a:endParaRPr>
                    </a:p>
                  </a:txBody>
                  <a:tcPr marT="0" marB="0" marR="68575" marL="68575" anchor="ctr">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r>
            </a:tbl>
          </a:graphicData>
        </a:graphic>
      </p:graphicFrame>
      <p:sp>
        <p:nvSpPr>
          <p:cNvPr id="193" name="Google Shape;193;p30"/>
          <p:cNvSpPr txBox="1"/>
          <p:nvPr/>
        </p:nvSpPr>
        <p:spPr>
          <a:xfrm>
            <a:off x="4232300" y="1088250"/>
            <a:ext cx="2316000" cy="35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Georgia"/>
                <a:ea typeface="Georgia"/>
                <a:cs typeface="Georgia"/>
                <a:sym typeface="Georgia"/>
              </a:rPr>
              <a:t> Proportion of </a:t>
            </a:r>
            <a:r>
              <a:rPr b="1" lang="en" sz="1000">
                <a:solidFill>
                  <a:schemeClr val="dk1"/>
                </a:solidFill>
                <a:latin typeface="Georgia"/>
                <a:ea typeface="Georgia"/>
                <a:cs typeface="Georgia"/>
                <a:sym typeface="Georgia"/>
              </a:rPr>
              <a:t>Toronto</a:t>
            </a:r>
            <a:r>
              <a:rPr lang="en" sz="1000">
                <a:solidFill>
                  <a:schemeClr val="dk1"/>
                </a:solidFill>
                <a:latin typeface="Georgia"/>
                <a:ea typeface="Georgia"/>
                <a:cs typeface="Georgia"/>
                <a:sym typeface="Georgia"/>
              </a:rPr>
              <a:t> Zoning Class</a:t>
            </a:r>
            <a:endParaRPr sz="1000">
              <a:solidFill>
                <a:schemeClr val="dk1"/>
              </a:solidFill>
              <a:latin typeface="Georgia"/>
              <a:ea typeface="Georgia"/>
              <a:cs typeface="Georgia"/>
              <a:sym typeface="Georgia"/>
            </a:endParaRPr>
          </a:p>
        </p:txBody>
      </p:sp>
      <p:graphicFrame>
        <p:nvGraphicFramePr>
          <p:cNvPr id="194" name="Google Shape;194;p30"/>
          <p:cNvGraphicFramePr/>
          <p:nvPr/>
        </p:nvGraphicFramePr>
        <p:xfrm>
          <a:off x="6820550" y="1828800"/>
          <a:ext cx="3000000" cy="3000000"/>
        </p:xfrm>
        <a:graphic>
          <a:graphicData uri="http://schemas.openxmlformats.org/drawingml/2006/table">
            <a:tbl>
              <a:tblPr bandCol="1" bandRow="1">
                <a:noFill/>
                <a:tableStyleId>{2C1BE9C9-F1E1-47DD-99E2-58438C493474}</a:tableStyleId>
              </a:tblPr>
              <a:tblGrid>
                <a:gridCol w="904875"/>
                <a:gridCol w="904875"/>
              </a:tblGrid>
              <a:tr h="152400">
                <a:tc rowSpan="2">
                  <a:txBody>
                    <a:bodyPr>
                      <a:noAutofit/>
                    </a:bodyPr>
                    <a:lstStyle/>
                    <a:p>
                      <a:pPr indent="0" lvl="0" marL="0" rtl="0" algn="ctr">
                        <a:spcBef>
                          <a:spcPts val="0"/>
                        </a:spcBef>
                        <a:spcAft>
                          <a:spcPts val="0"/>
                        </a:spcAft>
                        <a:buNone/>
                      </a:pPr>
                      <a:r>
                        <a:rPr b="1" lang="en" sz="1000">
                          <a:latin typeface="Times New Roman"/>
                          <a:ea typeface="Times New Roman"/>
                          <a:cs typeface="Times New Roman"/>
                          <a:sym typeface="Times New Roman"/>
                        </a:rPr>
                        <a:t>Subdistrict</a:t>
                      </a:r>
                      <a:endParaRPr b="1" sz="1000">
                        <a:latin typeface="Times New Roman"/>
                        <a:ea typeface="Times New Roman"/>
                        <a:cs typeface="Times New Roman"/>
                        <a:sym typeface="Times New Roman"/>
                      </a:endParaRPr>
                    </a:p>
                  </a:txBody>
                  <a:tcPr marT="0" marB="0" marR="68575" marL="68575" anchor="ctr">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rowSpan="2">
                  <a:txBody>
                    <a:bodyPr>
                      <a:noAutofit/>
                    </a:bodyPr>
                    <a:lstStyle/>
                    <a:p>
                      <a:pPr indent="0" lvl="0" marL="0" rtl="0" algn="ctr">
                        <a:spcBef>
                          <a:spcPts val="0"/>
                        </a:spcBef>
                        <a:spcAft>
                          <a:spcPts val="0"/>
                        </a:spcAft>
                        <a:buNone/>
                      </a:pPr>
                      <a:r>
                        <a:rPr b="1" lang="en" sz="1000">
                          <a:latin typeface="Times New Roman"/>
                          <a:ea typeface="Times New Roman"/>
                          <a:cs typeface="Times New Roman"/>
                          <a:sym typeface="Times New Roman"/>
                        </a:rPr>
                        <a:t>Samples should select</a:t>
                      </a:r>
                      <a:endParaRPr b="1" sz="1000">
                        <a:latin typeface="Times New Roman"/>
                        <a:ea typeface="Times New Roman"/>
                        <a:cs typeface="Times New Roman"/>
                        <a:sym typeface="Times New Roman"/>
                      </a:endParaRPr>
                    </a:p>
                  </a:txBody>
                  <a:tcPr marT="0" marB="0" marR="68575" marL="68575" anchor="ctr">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r>
              <a:tr h="152400">
                <a:tc vMerge="1"/>
                <a:tc vMerge="1"/>
              </a:tr>
              <a:tr h="203200">
                <a:tc>
                  <a:txBody>
                    <a:bodyPr>
                      <a:noAutofit/>
                    </a:bodyPr>
                    <a:lstStyle/>
                    <a:p>
                      <a:pPr indent="0" lvl="0" marL="0" rtl="0" algn="ctr">
                        <a:spcBef>
                          <a:spcPts val="0"/>
                        </a:spcBef>
                        <a:spcAft>
                          <a:spcPts val="0"/>
                        </a:spcAft>
                        <a:buNone/>
                      </a:pPr>
                      <a:r>
                        <a:rPr lang="en" sz="1000">
                          <a:latin typeface="Times New Roman"/>
                          <a:ea typeface="Times New Roman"/>
                          <a:cs typeface="Times New Roman"/>
                          <a:sym typeface="Times New Roman"/>
                        </a:rPr>
                        <a:t>Residential</a:t>
                      </a:r>
                      <a:endParaRPr sz="1000">
                        <a:latin typeface="Times New Roman"/>
                        <a:ea typeface="Times New Roman"/>
                        <a:cs typeface="Times New Roman"/>
                        <a:sym typeface="Times New Roman"/>
                      </a:endParaRPr>
                    </a:p>
                  </a:txBody>
                  <a:tcPr marT="0" marB="0" marR="68575" marL="68575" anchor="ctr">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a:txBody>
                    <a:bodyPr>
                      <a:noAutofit/>
                    </a:bodyPr>
                    <a:lstStyle/>
                    <a:p>
                      <a:pPr indent="0" lvl="0" marL="0" rtl="0" algn="r">
                        <a:spcBef>
                          <a:spcPts val="0"/>
                        </a:spcBef>
                        <a:spcAft>
                          <a:spcPts val="0"/>
                        </a:spcAft>
                        <a:buNone/>
                      </a:pPr>
                      <a:r>
                        <a:rPr lang="en" sz="1000">
                          <a:latin typeface="Times New Roman"/>
                          <a:ea typeface="Times New Roman"/>
                          <a:cs typeface="Times New Roman"/>
                          <a:sym typeface="Times New Roman"/>
                        </a:rPr>
                        <a:t>          9978	</a:t>
                      </a:r>
                      <a:endParaRPr sz="1000">
                        <a:latin typeface="Times New Roman"/>
                        <a:ea typeface="Times New Roman"/>
                        <a:cs typeface="Times New Roman"/>
                        <a:sym typeface="Times New Roman"/>
                      </a:endParaRPr>
                    </a:p>
                  </a:txBody>
                  <a:tcPr marT="0" marB="0" marR="68575" marL="68575" anchor="ctr">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r>
              <a:tr h="203200">
                <a:tc>
                  <a:txBody>
                    <a:bodyPr>
                      <a:noAutofit/>
                    </a:bodyPr>
                    <a:lstStyle/>
                    <a:p>
                      <a:pPr indent="0" lvl="0" marL="0" rtl="0" algn="ctr">
                        <a:spcBef>
                          <a:spcPts val="0"/>
                        </a:spcBef>
                        <a:spcAft>
                          <a:spcPts val="0"/>
                        </a:spcAft>
                        <a:buNone/>
                      </a:pPr>
                      <a:r>
                        <a:rPr lang="en" sz="1000">
                          <a:latin typeface="Times New Roman"/>
                          <a:ea typeface="Times New Roman"/>
                          <a:cs typeface="Times New Roman"/>
                          <a:sym typeface="Times New Roman"/>
                        </a:rPr>
                        <a:t>Open space</a:t>
                      </a:r>
                      <a:endParaRPr sz="1000">
                        <a:latin typeface="Times New Roman"/>
                        <a:ea typeface="Times New Roman"/>
                        <a:cs typeface="Times New Roman"/>
                        <a:sym typeface="Times New Roman"/>
                      </a:endParaRPr>
                    </a:p>
                  </a:txBody>
                  <a:tcPr marT="0" marB="0" marR="68575" marL="68575" anchor="ctr">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a:txBody>
                    <a:bodyPr>
                      <a:noAutofit/>
                    </a:bodyPr>
                    <a:lstStyle/>
                    <a:p>
                      <a:pPr indent="0" lvl="0" marL="0" rtl="0" algn="r">
                        <a:spcBef>
                          <a:spcPts val="0"/>
                        </a:spcBef>
                        <a:spcAft>
                          <a:spcPts val="0"/>
                        </a:spcAft>
                        <a:buNone/>
                      </a:pPr>
                      <a:r>
                        <a:rPr lang="en" sz="1000">
                          <a:latin typeface="Times New Roman"/>
                          <a:ea typeface="Times New Roman"/>
                          <a:cs typeface="Times New Roman"/>
                          <a:sym typeface="Times New Roman"/>
                        </a:rPr>
                        <a:t>3571</a:t>
                      </a:r>
                      <a:endParaRPr sz="1000">
                        <a:latin typeface="Times New Roman"/>
                        <a:ea typeface="Times New Roman"/>
                        <a:cs typeface="Times New Roman"/>
                        <a:sym typeface="Times New Roman"/>
                      </a:endParaRPr>
                    </a:p>
                  </a:txBody>
                  <a:tcPr marT="0" marB="0" marR="68575" marL="68575" anchor="ctr">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r>
              <a:tr h="203200">
                <a:tc>
                  <a:txBody>
                    <a:bodyPr>
                      <a:noAutofit/>
                    </a:bodyPr>
                    <a:lstStyle/>
                    <a:p>
                      <a:pPr indent="0" lvl="0" marL="0" rtl="0" algn="ctr">
                        <a:spcBef>
                          <a:spcPts val="0"/>
                        </a:spcBef>
                        <a:spcAft>
                          <a:spcPts val="0"/>
                        </a:spcAft>
                        <a:buNone/>
                      </a:pPr>
                      <a:r>
                        <a:rPr lang="en" sz="1000">
                          <a:latin typeface="Times New Roman"/>
                          <a:ea typeface="Times New Roman"/>
                          <a:cs typeface="Times New Roman"/>
                          <a:sym typeface="Times New Roman"/>
                        </a:rPr>
                        <a:t>Industrial</a:t>
                      </a:r>
                      <a:endParaRPr sz="1000">
                        <a:latin typeface="Times New Roman"/>
                        <a:ea typeface="Times New Roman"/>
                        <a:cs typeface="Times New Roman"/>
                        <a:sym typeface="Times New Roman"/>
                      </a:endParaRPr>
                    </a:p>
                  </a:txBody>
                  <a:tcPr marT="0" marB="0" marR="68575" marL="68575" anchor="ctr">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a:txBody>
                    <a:bodyPr>
                      <a:noAutofit/>
                    </a:bodyPr>
                    <a:lstStyle/>
                    <a:p>
                      <a:pPr indent="0" lvl="0" marL="0" rtl="0" algn="r">
                        <a:spcBef>
                          <a:spcPts val="0"/>
                        </a:spcBef>
                        <a:spcAft>
                          <a:spcPts val="0"/>
                        </a:spcAft>
                        <a:buNone/>
                      </a:pPr>
                      <a:r>
                        <a:rPr lang="en" sz="1000">
                          <a:latin typeface="Times New Roman"/>
                          <a:ea typeface="Times New Roman"/>
                          <a:cs typeface="Times New Roman"/>
                          <a:sym typeface="Times New Roman"/>
                        </a:rPr>
                        <a:t>2780</a:t>
                      </a:r>
                      <a:endParaRPr sz="1000">
                        <a:latin typeface="Times New Roman"/>
                        <a:ea typeface="Times New Roman"/>
                        <a:cs typeface="Times New Roman"/>
                        <a:sym typeface="Times New Roman"/>
                      </a:endParaRPr>
                    </a:p>
                  </a:txBody>
                  <a:tcPr marT="0" marB="0" marR="68575" marL="68575" anchor="ctr">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r>
              <a:tr h="203200">
                <a:tc>
                  <a:txBody>
                    <a:bodyPr>
                      <a:noAutofit/>
                    </a:bodyPr>
                    <a:lstStyle/>
                    <a:p>
                      <a:pPr indent="0" lvl="0" marL="0" rtl="0" algn="ctr">
                        <a:spcBef>
                          <a:spcPts val="0"/>
                        </a:spcBef>
                        <a:spcAft>
                          <a:spcPts val="0"/>
                        </a:spcAft>
                        <a:buNone/>
                      </a:pPr>
                      <a:r>
                        <a:rPr lang="en" sz="1000">
                          <a:latin typeface="Times New Roman"/>
                          <a:ea typeface="Times New Roman"/>
                          <a:cs typeface="Times New Roman"/>
                          <a:sym typeface="Times New Roman"/>
                        </a:rPr>
                        <a:t>Mixed Use and Miscellaneous </a:t>
                      </a:r>
                      <a:endParaRPr sz="1000">
                        <a:latin typeface="Times New Roman"/>
                        <a:ea typeface="Times New Roman"/>
                        <a:cs typeface="Times New Roman"/>
                        <a:sym typeface="Times New Roman"/>
                      </a:endParaRPr>
                    </a:p>
                  </a:txBody>
                  <a:tcPr marT="0" marB="0" marR="68575" marL="68575" anchor="ctr">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a:txBody>
                    <a:bodyPr>
                      <a:noAutofit/>
                    </a:bodyPr>
                    <a:lstStyle/>
                    <a:p>
                      <a:pPr indent="0" lvl="0" marL="0" rtl="0" algn="r">
                        <a:spcBef>
                          <a:spcPts val="0"/>
                        </a:spcBef>
                        <a:spcAft>
                          <a:spcPts val="0"/>
                        </a:spcAft>
                        <a:buNone/>
                      </a:pPr>
                      <a:r>
                        <a:rPr lang="en" sz="1000">
                          <a:latin typeface="Times New Roman"/>
                          <a:ea typeface="Times New Roman"/>
                          <a:cs typeface="Times New Roman"/>
                          <a:sym typeface="Times New Roman"/>
                        </a:rPr>
                        <a:t>2182</a:t>
                      </a:r>
                      <a:endParaRPr sz="1000">
                        <a:latin typeface="Times New Roman"/>
                        <a:ea typeface="Times New Roman"/>
                        <a:cs typeface="Times New Roman"/>
                        <a:sym typeface="Times New Roman"/>
                      </a:endParaRPr>
                    </a:p>
                  </a:txBody>
                  <a:tcPr marT="0" marB="0" marR="68575" marL="68575" anchor="ctr">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r>
              <a:tr h="203200">
                <a:tc>
                  <a:txBody>
                    <a:bodyPr>
                      <a:noAutofit/>
                    </a:bodyPr>
                    <a:lstStyle/>
                    <a:p>
                      <a:pPr indent="0" lvl="0" marL="0" rtl="0" algn="ctr">
                        <a:spcBef>
                          <a:spcPts val="0"/>
                        </a:spcBef>
                        <a:spcAft>
                          <a:spcPts val="0"/>
                        </a:spcAft>
                        <a:buNone/>
                      </a:pPr>
                      <a:r>
                        <a:rPr lang="en" sz="1000">
                          <a:latin typeface="Times New Roman"/>
                          <a:ea typeface="Times New Roman"/>
                          <a:cs typeface="Times New Roman"/>
                          <a:sym typeface="Times New Roman"/>
                        </a:rPr>
                        <a:t>Business</a:t>
                      </a:r>
                      <a:endParaRPr sz="1000">
                        <a:latin typeface="Times New Roman"/>
                        <a:ea typeface="Times New Roman"/>
                        <a:cs typeface="Times New Roman"/>
                        <a:sym typeface="Times New Roman"/>
                      </a:endParaRPr>
                    </a:p>
                  </a:txBody>
                  <a:tcPr marT="0" marB="0" marR="68575" marL="68575" anchor="ctr">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a:txBody>
                    <a:bodyPr>
                      <a:noAutofit/>
                    </a:bodyPr>
                    <a:lstStyle/>
                    <a:p>
                      <a:pPr indent="0" lvl="0" marL="0" rtl="0" algn="r">
                        <a:spcBef>
                          <a:spcPts val="0"/>
                        </a:spcBef>
                        <a:spcAft>
                          <a:spcPts val="0"/>
                        </a:spcAft>
                        <a:buNone/>
                      </a:pPr>
                      <a:r>
                        <a:rPr lang="en" sz="1000">
                          <a:latin typeface="Times New Roman"/>
                          <a:ea typeface="Times New Roman"/>
                          <a:cs typeface="Times New Roman"/>
                          <a:sym typeface="Times New Roman"/>
                        </a:rPr>
                        <a:t>1068</a:t>
                      </a:r>
                      <a:endParaRPr sz="1000">
                        <a:latin typeface="Times New Roman"/>
                        <a:ea typeface="Times New Roman"/>
                        <a:cs typeface="Times New Roman"/>
                        <a:sym typeface="Times New Roman"/>
                      </a:endParaRPr>
                    </a:p>
                  </a:txBody>
                  <a:tcPr marT="0" marB="0" marR="68575" marL="68575" anchor="ctr">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r>
              <a:tr h="203200">
                <a:tc>
                  <a:txBody>
                    <a:bodyPr>
                      <a:noAutofit/>
                    </a:bodyPr>
                    <a:lstStyle/>
                    <a:p>
                      <a:pPr indent="0" lvl="0" marL="0" rtl="0" algn="ctr">
                        <a:spcBef>
                          <a:spcPts val="0"/>
                        </a:spcBef>
                        <a:spcAft>
                          <a:spcPts val="0"/>
                        </a:spcAft>
                        <a:buNone/>
                      </a:pPr>
                      <a:r>
                        <a:rPr lang="en" sz="1000">
                          <a:latin typeface="Times New Roman"/>
                          <a:ea typeface="Times New Roman"/>
                          <a:cs typeface="Times New Roman"/>
                          <a:sym typeface="Times New Roman"/>
                        </a:rPr>
                        <a:t>Comm/Instit</a:t>
                      </a:r>
                      <a:endParaRPr sz="1000">
                        <a:latin typeface="Times New Roman"/>
                        <a:ea typeface="Times New Roman"/>
                        <a:cs typeface="Times New Roman"/>
                        <a:sym typeface="Times New Roman"/>
                      </a:endParaRPr>
                    </a:p>
                  </a:txBody>
                  <a:tcPr marT="0" marB="0" marR="68575" marL="68575" anchor="ctr">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a:txBody>
                    <a:bodyPr>
                      <a:noAutofit/>
                    </a:bodyPr>
                    <a:lstStyle/>
                    <a:p>
                      <a:pPr indent="0" lvl="0" marL="0" rtl="0" algn="r">
                        <a:spcBef>
                          <a:spcPts val="0"/>
                        </a:spcBef>
                        <a:spcAft>
                          <a:spcPts val="0"/>
                        </a:spcAft>
                        <a:buNone/>
                      </a:pPr>
                      <a:r>
                        <a:rPr lang="en" sz="1000">
                          <a:latin typeface="Times New Roman"/>
                          <a:ea typeface="Times New Roman"/>
                          <a:cs typeface="Times New Roman"/>
                          <a:sym typeface="Times New Roman"/>
                        </a:rPr>
                        <a:t>420</a:t>
                      </a:r>
                      <a:endParaRPr sz="1000">
                        <a:latin typeface="Times New Roman"/>
                        <a:ea typeface="Times New Roman"/>
                        <a:cs typeface="Times New Roman"/>
                        <a:sym typeface="Times New Roman"/>
                      </a:endParaRPr>
                    </a:p>
                  </a:txBody>
                  <a:tcPr marT="0" marB="0" marR="68575" marL="68575" anchor="ctr">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r>
            </a:tbl>
          </a:graphicData>
        </a:graphic>
      </p:graphicFrame>
      <p:sp>
        <p:nvSpPr>
          <p:cNvPr id="195" name="Google Shape;195;p30"/>
          <p:cNvSpPr txBox="1"/>
          <p:nvPr/>
        </p:nvSpPr>
        <p:spPr>
          <a:xfrm>
            <a:off x="6711875" y="1072825"/>
            <a:ext cx="2316000" cy="35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Georgia"/>
                <a:ea typeface="Georgia"/>
                <a:cs typeface="Georgia"/>
                <a:sym typeface="Georgia"/>
              </a:rPr>
              <a:t> The </a:t>
            </a:r>
            <a:r>
              <a:rPr b="1" lang="en" sz="1000">
                <a:solidFill>
                  <a:schemeClr val="dk1"/>
                </a:solidFill>
                <a:latin typeface="Georgia"/>
                <a:ea typeface="Georgia"/>
                <a:cs typeface="Georgia"/>
                <a:sym typeface="Georgia"/>
              </a:rPr>
              <a:t>20,000 Boston Samples </a:t>
            </a:r>
            <a:r>
              <a:rPr lang="en" sz="1000">
                <a:solidFill>
                  <a:schemeClr val="dk1"/>
                </a:solidFill>
                <a:latin typeface="Georgia"/>
                <a:ea typeface="Georgia"/>
                <a:cs typeface="Georgia"/>
                <a:sym typeface="Georgia"/>
              </a:rPr>
              <a:t>Aimed to Select - Count by Subdistrict</a:t>
            </a:r>
            <a:endParaRPr sz="1000">
              <a:solidFill>
                <a:schemeClr val="dk1"/>
              </a:solidFill>
              <a:latin typeface="Georgia"/>
              <a:ea typeface="Georgia"/>
              <a:cs typeface="Georgia"/>
              <a:sym typeface="Georgia"/>
            </a:endParaRPr>
          </a:p>
        </p:txBody>
      </p:sp>
      <p:sp>
        <p:nvSpPr>
          <p:cNvPr id="196" name="Google Shape;196;p30"/>
          <p:cNvSpPr/>
          <p:nvPr/>
        </p:nvSpPr>
        <p:spPr>
          <a:xfrm>
            <a:off x="6388775" y="2473425"/>
            <a:ext cx="400200" cy="340800"/>
          </a:xfrm>
          <a:prstGeom prst="rightArrow">
            <a:avLst>
              <a:gd fmla="val 50000" name="adj1"/>
              <a:gd fmla="val 50000" name="adj2"/>
            </a:avLst>
          </a:prstGeom>
          <a:solidFill>
            <a:srgbClr val="351C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0" name="Shape 200"/>
        <p:cNvGrpSpPr/>
        <p:nvPr/>
      </p:nvGrpSpPr>
      <p:grpSpPr>
        <a:xfrm>
          <a:off x="0" y="0"/>
          <a:ext cx="0" cy="0"/>
          <a:chOff x="0" y="0"/>
          <a:chExt cx="0" cy="0"/>
        </a:xfrm>
      </p:grpSpPr>
      <p:sp>
        <p:nvSpPr>
          <p:cNvPr id="201" name="Google Shape;201;p31"/>
          <p:cNvSpPr txBox="1"/>
          <p:nvPr>
            <p:ph type="title"/>
          </p:nvPr>
        </p:nvSpPr>
        <p:spPr>
          <a:xfrm>
            <a:off x="0" y="0"/>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000">
                <a:solidFill>
                  <a:srgbClr val="351C75"/>
                </a:solidFill>
                <a:latin typeface="Georgia"/>
                <a:ea typeface="Georgia"/>
                <a:cs typeface="Georgia"/>
                <a:sym typeface="Georgia"/>
              </a:rPr>
              <a:t>Boston Data -</a:t>
            </a:r>
            <a:r>
              <a:rPr lang="en" sz="3000">
                <a:solidFill>
                  <a:srgbClr val="351C75"/>
                </a:solidFill>
                <a:latin typeface="Georgia"/>
                <a:ea typeface="Georgia"/>
                <a:cs typeface="Georgia"/>
                <a:sym typeface="Georgia"/>
              </a:rPr>
              <a:t> </a:t>
            </a:r>
            <a:r>
              <a:rPr lang="en" sz="3000">
                <a:solidFill>
                  <a:srgbClr val="351C75"/>
                </a:solidFill>
                <a:latin typeface="Georgia"/>
                <a:ea typeface="Georgia"/>
                <a:cs typeface="Georgia"/>
                <a:sym typeface="Georgia"/>
              </a:rPr>
              <a:t>Stratified Downsampling</a:t>
            </a:r>
            <a:endParaRPr sz="3000">
              <a:solidFill>
                <a:srgbClr val="351C75"/>
              </a:solidFill>
              <a:latin typeface="Georgia"/>
              <a:ea typeface="Georgia"/>
              <a:cs typeface="Georgia"/>
              <a:sym typeface="Georgia"/>
            </a:endParaRPr>
          </a:p>
        </p:txBody>
      </p:sp>
      <p:sp>
        <p:nvSpPr>
          <p:cNvPr id="202" name="Google Shape;202;p31"/>
          <p:cNvSpPr txBox="1"/>
          <p:nvPr>
            <p:ph idx="1" type="body"/>
          </p:nvPr>
        </p:nvSpPr>
        <p:spPr>
          <a:xfrm>
            <a:off x="0" y="991650"/>
            <a:ext cx="3999900" cy="40707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Font typeface="Georgia"/>
              <a:buChar char="●"/>
            </a:pPr>
            <a:r>
              <a:rPr lang="en">
                <a:latin typeface="Georgia"/>
                <a:ea typeface="Georgia"/>
                <a:cs typeface="Georgia"/>
                <a:sym typeface="Georgia"/>
              </a:rPr>
              <a:t>While we subsample Boston data based on Table III, we also made sure that for each subdistrict in Boston, the proportion of ‘safety = 0’ in the target column is equal to that of ‘safety = 1’ as much as possible. </a:t>
            </a:r>
            <a:endParaRPr>
              <a:latin typeface="Georgia"/>
              <a:ea typeface="Georgia"/>
              <a:cs typeface="Georgia"/>
              <a:sym typeface="Georgia"/>
            </a:endParaRPr>
          </a:p>
          <a:p>
            <a:pPr indent="0" lvl="0" marL="457200" rtl="0" algn="l">
              <a:spcBef>
                <a:spcPts val="1600"/>
              </a:spcBef>
              <a:spcAft>
                <a:spcPts val="0"/>
              </a:spcAft>
              <a:buNone/>
            </a:pPr>
            <a:r>
              <a:t/>
            </a:r>
            <a:endParaRPr>
              <a:latin typeface="Georgia"/>
              <a:ea typeface="Georgia"/>
              <a:cs typeface="Georgia"/>
              <a:sym typeface="Georgia"/>
            </a:endParaRPr>
          </a:p>
          <a:p>
            <a:pPr indent="-317500" lvl="0" marL="457200" rtl="0" algn="l">
              <a:spcBef>
                <a:spcPts val="1600"/>
              </a:spcBef>
              <a:spcAft>
                <a:spcPts val="0"/>
              </a:spcAft>
              <a:buSzPts val="1400"/>
              <a:buFont typeface="Georgia"/>
              <a:buChar char="●"/>
            </a:pPr>
            <a:r>
              <a:rPr lang="en">
                <a:latin typeface="Georgia"/>
                <a:ea typeface="Georgia"/>
                <a:cs typeface="Georgia"/>
                <a:sym typeface="Georgia"/>
              </a:rPr>
              <a:t>Note that not all subdistrict classes meet the desired quantity requirement. In subdistrict “Industrial”, there were only 505 samples which have “safety = 1”, less than the ideal 1390 “safety = 1” samples that we would like to sample. So for ‘Industrial’, more samples with safety = 0 were selected. </a:t>
            </a:r>
            <a:endParaRPr>
              <a:latin typeface="Georgia"/>
              <a:ea typeface="Georgia"/>
              <a:cs typeface="Georgia"/>
              <a:sym typeface="Georgia"/>
            </a:endParaRPr>
          </a:p>
        </p:txBody>
      </p:sp>
      <p:sp>
        <p:nvSpPr>
          <p:cNvPr id="203" name="Google Shape;203;p31"/>
          <p:cNvSpPr txBox="1"/>
          <p:nvPr/>
        </p:nvSpPr>
        <p:spPr>
          <a:xfrm>
            <a:off x="6420275" y="991638"/>
            <a:ext cx="2316000" cy="35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Georgia"/>
                <a:ea typeface="Georgia"/>
                <a:cs typeface="Georgia"/>
                <a:sym typeface="Georgia"/>
              </a:rPr>
              <a:t>Subsampled 20,000 Boston Data Selected -  Count by Subdistrict and Safety</a:t>
            </a:r>
            <a:endParaRPr sz="1000">
              <a:solidFill>
                <a:schemeClr val="dk1"/>
              </a:solidFill>
              <a:latin typeface="Georgia"/>
              <a:ea typeface="Georgia"/>
              <a:cs typeface="Georgia"/>
              <a:sym typeface="Georgia"/>
            </a:endParaRPr>
          </a:p>
        </p:txBody>
      </p:sp>
      <p:graphicFrame>
        <p:nvGraphicFramePr>
          <p:cNvPr id="204" name="Google Shape;204;p31"/>
          <p:cNvGraphicFramePr/>
          <p:nvPr/>
        </p:nvGraphicFramePr>
        <p:xfrm>
          <a:off x="6381625" y="1508675"/>
          <a:ext cx="3000000" cy="3000000"/>
        </p:xfrm>
        <a:graphic>
          <a:graphicData uri="http://schemas.openxmlformats.org/drawingml/2006/table">
            <a:tbl>
              <a:tblPr bandCol="1" bandRow="1">
                <a:noFill/>
                <a:tableStyleId>{2C1BE9C9-F1E1-47DD-99E2-58438C493474}</a:tableStyleId>
              </a:tblPr>
              <a:tblGrid>
                <a:gridCol w="904875"/>
                <a:gridCol w="904875"/>
                <a:gridCol w="809625"/>
              </a:tblGrid>
              <a:tr h="200400">
                <a:tc rowSpan="2">
                  <a:txBody>
                    <a:bodyPr>
                      <a:noAutofit/>
                    </a:bodyPr>
                    <a:lstStyle/>
                    <a:p>
                      <a:pPr indent="0" lvl="0" marL="0" rtl="0" algn="ctr">
                        <a:spcBef>
                          <a:spcPts val="0"/>
                        </a:spcBef>
                        <a:spcAft>
                          <a:spcPts val="0"/>
                        </a:spcAft>
                        <a:buNone/>
                      </a:pPr>
                      <a:r>
                        <a:t/>
                      </a:r>
                      <a:endParaRPr b="1" sz="1000">
                        <a:latin typeface="Times New Roman"/>
                        <a:ea typeface="Times New Roman"/>
                        <a:cs typeface="Times New Roman"/>
                        <a:sym typeface="Times New Roman"/>
                      </a:endParaRPr>
                    </a:p>
                    <a:p>
                      <a:pPr indent="0" lvl="0" marL="0" rtl="0" algn="ctr">
                        <a:spcBef>
                          <a:spcPts val="0"/>
                        </a:spcBef>
                        <a:spcAft>
                          <a:spcPts val="0"/>
                        </a:spcAft>
                        <a:buNone/>
                      </a:pPr>
                      <a:r>
                        <a:rPr b="1" lang="en" sz="1000">
                          <a:latin typeface="Times New Roman"/>
                          <a:ea typeface="Times New Roman"/>
                          <a:cs typeface="Times New Roman"/>
                          <a:sym typeface="Times New Roman"/>
                        </a:rPr>
                        <a:t>Subdistrict</a:t>
                      </a:r>
                      <a:endParaRPr b="1" sz="1000">
                        <a:latin typeface="Times New Roman"/>
                        <a:ea typeface="Times New Roman"/>
                        <a:cs typeface="Times New Roman"/>
                        <a:sym typeface="Times New Roman"/>
                      </a:endParaRPr>
                    </a:p>
                    <a:p>
                      <a:pPr indent="0" lvl="0" marL="0" rtl="0" algn="ctr">
                        <a:spcBef>
                          <a:spcPts val="0"/>
                        </a:spcBef>
                        <a:spcAft>
                          <a:spcPts val="0"/>
                        </a:spcAft>
                        <a:buNone/>
                      </a:pPr>
                      <a:r>
                        <a:t/>
                      </a:r>
                      <a:endParaRPr b="1" sz="1000">
                        <a:latin typeface="Times New Roman"/>
                        <a:ea typeface="Times New Roman"/>
                        <a:cs typeface="Times New Roman"/>
                        <a:sym typeface="Times New Roman"/>
                      </a:endParaRPr>
                    </a:p>
                  </a:txBody>
                  <a:tcPr marT="0" marB="0" marR="68575" marL="68575" anchor="ctr">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rowSpan="2">
                  <a:txBody>
                    <a:bodyPr>
                      <a:noAutofit/>
                    </a:bodyPr>
                    <a:lstStyle/>
                    <a:p>
                      <a:pPr indent="0" lvl="0" marL="0" rtl="0" algn="ctr">
                        <a:spcBef>
                          <a:spcPts val="0"/>
                        </a:spcBef>
                        <a:spcAft>
                          <a:spcPts val="0"/>
                        </a:spcAft>
                        <a:buNone/>
                      </a:pPr>
                      <a:r>
                        <a:t/>
                      </a:r>
                      <a:endParaRPr b="1" sz="1000">
                        <a:latin typeface="Times New Roman"/>
                        <a:ea typeface="Times New Roman"/>
                        <a:cs typeface="Times New Roman"/>
                        <a:sym typeface="Times New Roman"/>
                      </a:endParaRPr>
                    </a:p>
                    <a:p>
                      <a:pPr indent="0" lvl="0" marL="0" rtl="0" algn="ctr">
                        <a:spcBef>
                          <a:spcPts val="0"/>
                        </a:spcBef>
                        <a:spcAft>
                          <a:spcPts val="0"/>
                        </a:spcAft>
                        <a:buNone/>
                      </a:pPr>
                      <a:r>
                        <a:rPr b="1" lang="en" sz="1000">
                          <a:latin typeface="Times New Roman"/>
                          <a:ea typeface="Times New Roman"/>
                          <a:cs typeface="Times New Roman"/>
                          <a:sym typeface="Times New Roman"/>
                        </a:rPr>
                        <a:t>Safety</a:t>
                      </a:r>
                      <a:endParaRPr b="1" sz="1000">
                        <a:latin typeface="Times New Roman"/>
                        <a:ea typeface="Times New Roman"/>
                        <a:cs typeface="Times New Roman"/>
                        <a:sym typeface="Times New Roman"/>
                      </a:endParaRPr>
                    </a:p>
                    <a:p>
                      <a:pPr indent="0" lvl="0" marL="0" rtl="0" algn="ctr">
                        <a:spcBef>
                          <a:spcPts val="0"/>
                        </a:spcBef>
                        <a:spcAft>
                          <a:spcPts val="0"/>
                        </a:spcAft>
                        <a:buNone/>
                      </a:pPr>
                      <a:r>
                        <a:t/>
                      </a:r>
                      <a:endParaRPr b="1" sz="1000">
                        <a:latin typeface="Times New Roman"/>
                        <a:ea typeface="Times New Roman"/>
                        <a:cs typeface="Times New Roman"/>
                        <a:sym typeface="Times New Roman"/>
                      </a:endParaRPr>
                    </a:p>
                  </a:txBody>
                  <a:tcPr marT="0" marB="0" marR="68575" marL="68575" anchor="ctr">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rowSpan="2">
                  <a:txBody>
                    <a:bodyPr>
                      <a:noAutofit/>
                    </a:bodyPr>
                    <a:lstStyle/>
                    <a:p>
                      <a:pPr indent="0" lvl="0" marL="0" rtl="0" algn="ctr">
                        <a:spcBef>
                          <a:spcPts val="0"/>
                        </a:spcBef>
                        <a:spcAft>
                          <a:spcPts val="0"/>
                        </a:spcAft>
                        <a:buNone/>
                      </a:pPr>
                      <a:r>
                        <a:rPr b="1" lang="en" sz="1000">
                          <a:latin typeface="Times New Roman"/>
                          <a:ea typeface="Times New Roman"/>
                          <a:cs typeface="Times New Roman"/>
                          <a:sym typeface="Times New Roman"/>
                        </a:rPr>
                        <a:t>Number of Samples</a:t>
                      </a:r>
                      <a:endParaRPr b="1" sz="1000">
                        <a:latin typeface="Times New Roman"/>
                        <a:ea typeface="Times New Roman"/>
                        <a:cs typeface="Times New Roman"/>
                        <a:sym typeface="Times New Roman"/>
                      </a:endParaRPr>
                    </a:p>
                  </a:txBody>
                  <a:tcPr marT="0" marB="0" marR="68575" marL="68575" anchor="ctr">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r>
              <a:tr h="280575">
                <a:tc vMerge="1"/>
                <a:tc vMerge="1"/>
                <a:tc vMerge="1"/>
              </a:tr>
              <a:tr h="200400">
                <a:tc>
                  <a:txBody>
                    <a:bodyPr>
                      <a:noAutofit/>
                    </a:bodyPr>
                    <a:lstStyle/>
                    <a:p>
                      <a:pPr indent="0" lvl="0" marL="0" rtl="0" algn="ctr">
                        <a:spcBef>
                          <a:spcPts val="0"/>
                        </a:spcBef>
                        <a:spcAft>
                          <a:spcPts val="0"/>
                        </a:spcAft>
                        <a:buNone/>
                      </a:pPr>
                      <a:r>
                        <a:rPr lang="en" sz="1000">
                          <a:latin typeface="Times New Roman"/>
                          <a:ea typeface="Times New Roman"/>
                          <a:cs typeface="Times New Roman"/>
                          <a:sym typeface="Times New Roman"/>
                        </a:rPr>
                        <a:t>residential</a:t>
                      </a:r>
                      <a:endParaRPr sz="1000">
                        <a:latin typeface="Times New Roman"/>
                        <a:ea typeface="Times New Roman"/>
                        <a:cs typeface="Times New Roman"/>
                        <a:sym typeface="Times New Roman"/>
                      </a:endParaRPr>
                    </a:p>
                  </a:txBody>
                  <a:tcPr marT="0" marB="0" marR="68575" marL="68575" anchor="ctr">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a:txBody>
                    <a:bodyPr>
                      <a:noAutofit/>
                    </a:bodyPr>
                    <a:lstStyle/>
                    <a:p>
                      <a:pPr indent="0" lvl="0" marL="0" rtl="0" algn="r">
                        <a:spcBef>
                          <a:spcPts val="0"/>
                        </a:spcBef>
                        <a:spcAft>
                          <a:spcPts val="0"/>
                        </a:spcAft>
                        <a:buNone/>
                      </a:pPr>
                      <a:r>
                        <a:rPr lang="en" sz="1000">
                          <a:latin typeface="Times New Roman"/>
                          <a:ea typeface="Times New Roman"/>
                          <a:cs typeface="Times New Roman"/>
                          <a:sym typeface="Times New Roman"/>
                        </a:rPr>
                        <a:t>0</a:t>
                      </a:r>
                      <a:endParaRPr sz="1000">
                        <a:latin typeface="Times New Roman"/>
                        <a:ea typeface="Times New Roman"/>
                        <a:cs typeface="Times New Roman"/>
                        <a:sym typeface="Times New Roman"/>
                      </a:endParaRPr>
                    </a:p>
                  </a:txBody>
                  <a:tcPr marT="0" marB="0" marR="68575" marL="68575" anchor="ctr">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a:txBody>
                    <a:bodyPr>
                      <a:noAutofit/>
                    </a:bodyPr>
                    <a:lstStyle/>
                    <a:p>
                      <a:pPr indent="0" lvl="0" marL="0" rtl="0" algn="r">
                        <a:spcBef>
                          <a:spcPts val="0"/>
                        </a:spcBef>
                        <a:spcAft>
                          <a:spcPts val="0"/>
                        </a:spcAft>
                        <a:buNone/>
                      </a:pPr>
                      <a:r>
                        <a:rPr lang="en" sz="1000">
                          <a:latin typeface="Times New Roman"/>
                          <a:ea typeface="Times New Roman"/>
                          <a:cs typeface="Times New Roman"/>
                          <a:sym typeface="Times New Roman"/>
                        </a:rPr>
                        <a:t>4989</a:t>
                      </a:r>
                      <a:endParaRPr sz="1000">
                        <a:latin typeface="Times New Roman"/>
                        <a:ea typeface="Times New Roman"/>
                        <a:cs typeface="Times New Roman"/>
                        <a:sym typeface="Times New Roman"/>
                      </a:endParaRPr>
                    </a:p>
                  </a:txBody>
                  <a:tcPr marT="0" marB="0" marR="68575" marL="68575" anchor="ctr">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r>
              <a:tr h="200400">
                <a:tc>
                  <a:txBody>
                    <a:bodyPr>
                      <a:noAutofit/>
                    </a:bodyPr>
                    <a:lstStyle/>
                    <a:p>
                      <a:pPr indent="0" lvl="0" marL="0" rtl="0" algn="ctr">
                        <a:spcBef>
                          <a:spcPts val="0"/>
                        </a:spcBef>
                        <a:spcAft>
                          <a:spcPts val="0"/>
                        </a:spcAft>
                        <a:buNone/>
                      </a:pPr>
                      <a:r>
                        <a:rPr lang="en" sz="1000">
                          <a:latin typeface="Times New Roman"/>
                          <a:ea typeface="Times New Roman"/>
                          <a:cs typeface="Times New Roman"/>
                          <a:sym typeface="Times New Roman"/>
                        </a:rPr>
                        <a:t>residential</a:t>
                      </a:r>
                      <a:endParaRPr sz="1000">
                        <a:latin typeface="Times New Roman"/>
                        <a:ea typeface="Times New Roman"/>
                        <a:cs typeface="Times New Roman"/>
                        <a:sym typeface="Times New Roman"/>
                      </a:endParaRPr>
                    </a:p>
                  </a:txBody>
                  <a:tcPr marT="0" marB="0" marR="68575" marL="68575" anchor="ctr">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a:txBody>
                    <a:bodyPr>
                      <a:noAutofit/>
                    </a:bodyPr>
                    <a:lstStyle/>
                    <a:p>
                      <a:pPr indent="0" lvl="0" marL="0" rtl="0" algn="r">
                        <a:spcBef>
                          <a:spcPts val="0"/>
                        </a:spcBef>
                        <a:spcAft>
                          <a:spcPts val="0"/>
                        </a:spcAft>
                        <a:buNone/>
                      </a:pPr>
                      <a:r>
                        <a:rPr lang="en" sz="1000">
                          <a:latin typeface="Times New Roman"/>
                          <a:ea typeface="Times New Roman"/>
                          <a:cs typeface="Times New Roman"/>
                          <a:sym typeface="Times New Roman"/>
                        </a:rPr>
                        <a:t>1</a:t>
                      </a:r>
                      <a:endParaRPr sz="1000">
                        <a:latin typeface="Times New Roman"/>
                        <a:ea typeface="Times New Roman"/>
                        <a:cs typeface="Times New Roman"/>
                        <a:sym typeface="Times New Roman"/>
                      </a:endParaRPr>
                    </a:p>
                  </a:txBody>
                  <a:tcPr marT="0" marB="0" marR="68575" marL="68575" anchor="ctr">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a:txBody>
                    <a:bodyPr>
                      <a:noAutofit/>
                    </a:bodyPr>
                    <a:lstStyle/>
                    <a:p>
                      <a:pPr indent="0" lvl="0" marL="0" rtl="0" algn="r">
                        <a:spcBef>
                          <a:spcPts val="0"/>
                        </a:spcBef>
                        <a:spcAft>
                          <a:spcPts val="0"/>
                        </a:spcAft>
                        <a:buNone/>
                      </a:pPr>
                      <a:r>
                        <a:rPr lang="en" sz="1000">
                          <a:latin typeface="Times New Roman"/>
                          <a:ea typeface="Times New Roman"/>
                          <a:cs typeface="Times New Roman"/>
                          <a:sym typeface="Times New Roman"/>
                        </a:rPr>
                        <a:t>4989</a:t>
                      </a:r>
                      <a:endParaRPr sz="1000">
                        <a:latin typeface="Times New Roman"/>
                        <a:ea typeface="Times New Roman"/>
                        <a:cs typeface="Times New Roman"/>
                        <a:sym typeface="Times New Roman"/>
                      </a:endParaRPr>
                    </a:p>
                  </a:txBody>
                  <a:tcPr marT="0" marB="0" marR="68575" marL="68575" anchor="ctr">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r>
              <a:tr h="200400">
                <a:tc>
                  <a:txBody>
                    <a:bodyPr>
                      <a:noAutofit/>
                    </a:bodyPr>
                    <a:lstStyle/>
                    <a:p>
                      <a:pPr indent="0" lvl="0" marL="0" rtl="0" algn="ctr">
                        <a:spcBef>
                          <a:spcPts val="0"/>
                        </a:spcBef>
                        <a:spcAft>
                          <a:spcPts val="0"/>
                        </a:spcAft>
                        <a:buNone/>
                      </a:pPr>
                      <a:r>
                        <a:rPr lang="en" sz="1000">
                          <a:latin typeface="Times New Roman"/>
                          <a:ea typeface="Times New Roman"/>
                          <a:cs typeface="Times New Roman"/>
                          <a:sym typeface="Times New Roman"/>
                        </a:rPr>
                        <a:t>open space</a:t>
                      </a:r>
                      <a:endParaRPr sz="1000">
                        <a:latin typeface="Times New Roman"/>
                        <a:ea typeface="Times New Roman"/>
                        <a:cs typeface="Times New Roman"/>
                        <a:sym typeface="Times New Roman"/>
                      </a:endParaRPr>
                    </a:p>
                  </a:txBody>
                  <a:tcPr marT="0" marB="0" marR="68575" marL="68575" anchor="ctr">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a:txBody>
                    <a:bodyPr>
                      <a:noAutofit/>
                    </a:bodyPr>
                    <a:lstStyle/>
                    <a:p>
                      <a:pPr indent="0" lvl="0" marL="0" rtl="0" algn="r">
                        <a:spcBef>
                          <a:spcPts val="0"/>
                        </a:spcBef>
                        <a:spcAft>
                          <a:spcPts val="0"/>
                        </a:spcAft>
                        <a:buNone/>
                      </a:pPr>
                      <a:r>
                        <a:rPr lang="en" sz="1000">
                          <a:latin typeface="Times New Roman"/>
                          <a:ea typeface="Times New Roman"/>
                          <a:cs typeface="Times New Roman"/>
                          <a:sym typeface="Times New Roman"/>
                        </a:rPr>
                        <a:t>0</a:t>
                      </a:r>
                      <a:endParaRPr sz="1000">
                        <a:latin typeface="Times New Roman"/>
                        <a:ea typeface="Times New Roman"/>
                        <a:cs typeface="Times New Roman"/>
                        <a:sym typeface="Times New Roman"/>
                      </a:endParaRPr>
                    </a:p>
                  </a:txBody>
                  <a:tcPr marT="0" marB="0" marR="68575" marL="68575" anchor="ctr">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a:txBody>
                    <a:bodyPr>
                      <a:noAutofit/>
                    </a:bodyPr>
                    <a:lstStyle/>
                    <a:p>
                      <a:pPr indent="0" lvl="0" marL="0" rtl="0" algn="r">
                        <a:spcBef>
                          <a:spcPts val="0"/>
                        </a:spcBef>
                        <a:spcAft>
                          <a:spcPts val="0"/>
                        </a:spcAft>
                        <a:buNone/>
                      </a:pPr>
                      <a:r>
                        <a:rPr lang="en" sz="1000">
                          <a:latin typeface="Times New Roman"/>
                          <a:ea typeface="Times New Roman"/>
                          <a:cs typeface="Times New Roman"/>
                          <a:sym typeface="Times New Roman"/>
                        </a:rPr>
                        <a:t>1786</a:t>
                      </a:r>
                      <a:endParaRPr sz="1000">
                        <a:latin typeface="Times New Roman"/>
                        <a:ea typeface="Times New Roman"/>
                        <a:cs typeface="Times New Roman"/>
                        <a:sym typeface="Times New Roman"/>
                      </a:endParaRPr>
                    </a:p>
                  </a:txBody>
                  <a:tcPr marT="0" marB="0" marR="68575" marL="68575" anchor="ctr">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r>
              <a:tr h="200400">
                <a:tc>
                  <a:txBody>
                    <a:bodyPr>
                      <a:noAutofit/>
                    </a:bodyPr>
                    <a:lstStyle/>
                    <a:p>
                      <a:pPr indent="0" lvl="0" marL="0" rtl="0" algn="ctr">
                        <a:spcBef>
                          <a:spcPts val="0"/>
                        </a:spcBef>
                        <a:spcAft>
                          <a:spcPts val="0"/>
                        </a:spcAft>
                        <a:buNone/>
                      </a:pPr>
                      <a:r>
                        <a:rPr lang="en" sz="1000">
                          <a:latin typeface="Times New Roman"/>
                          <a:ea typeface="Times New Roman"/>
                          <a:cs typeface="Times New Roman"/>
                          <a:sym typeface="Times New Roman"/>
                        </a:rPr>
                        <a:t>open space</a:t>
                      </a:r>
                      <a:endParaRPr sz="1000">
                        <a:latin typeface="Times New Roman"/>
                        <a:ea typeface="Times New Roman"/>
                        <a:cs typeface="Times New Roman"/>
                        <a:sym typeface="Times New Roman"/>
                      </a:endParaRPr>
                    </a:p>
                  </a:txBody>
                  <a:tcPr marT="0" marB="0" marR="68575" marL="68575" anchor="ctr">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a:txBody>
                    <a:bodyPr>
                      <a:noAutofit/>
                    </a:bodyPr>
                    <a:lstStyle/>
                    <a:p>
                      <a:pPr indent="0" lvl="0" marL="0" rtl="0" algn="r">
                        <a:spcBef>
                          <a:spcPts val="0"/>
                        </a:spcBef>
                        <a:spcAft>
                          <a:spcPts val="0"/>
                        </a:spcAft>
                        <a:buNone/>
                      </a:pPr>
                      <a:r>
                        <a:rPr lang="en" sz="1000">
                          <a:latin typeface="Times New Roman"/>
                          <a:ea typeface="Times New Roman"/>
                          <a:cs typeface="Times New Roman"/>
                          <a:sym typeface="Times New Roman"/>
                        </a:rPr>
                        <a:t>1</a:t>
                      </a:r>
                      <a:endParaRPr sz="1000">
                        <a:latin typeface="Times New Roman"/>
                        <a:ea typeface="Times New Roman"/>
                        <a:cs typeface="Times New Roman"/>
                        <a:sym typeface="Times New Roman"/>
                      </a:endParaRPr>
                    </a:p>
                  </a:txBody>
                  <a:tcPr marT="0" marB="0" marR="68575" marL="68575" anchor="ctr">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a:txBody>
                    <a:bodyPr>
                      <a:noAutofit/>
                    </a:bodyPr>
                    <a:lstStyle/>
                    <a:p>
                      <a:pPr indent="0" lvl="0" marL="0" rtl="0" algn="r">
                        <a:spcBef>
                          <a:spcPts val="0"/>
                        </a:spcBef>
                        <a:spcAft>
                          <a:spcPts val="0"/>
                        </a:spcAft>
                        <a:buNone/>
                      </a:pPr>
                      <a:r>
                        <a:rPr lang="en" sz="1000">
                          <a:latin typeface="Times New Roman"/>
                          <a:ea typeface="Times New Roman"/>
                          <a:cs typeface="Times New Roman"/>
                          <a:sym typeface="Times New Roman"/>
                        </a:rPr>
                        <a:t>1786</a:t>
                      </a:r>
                      <a:endParaRPr sz="1000">
                        <a:latin typeface="Times New Roman"/>
                        <a:ea typeface="Times New Roman"/>
                        <a:cs typeface="Times New Roman"/>
                        <a:sym typeface="Times New Roman"/>
                      </a:endParaRPr>
                    </a:p>
                  </a:txBody>
                  <a:tcPr marT="0" marB="0" marR="68575" marL="68575" anchor="ctr">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r>
              <a:tr h="200400">
                <a:tc>
                  <a:txBody>
                    <a:bodyPr>
                      <a:noAutofit/>
                    </a:bodyPr>
                    <a:lstStyle/>
                    <a:p>
                      <a:pPr indent="0" lvl="0" marL="0" rtl="0" algn="ctr">
                        <a:spcBef>
                          <a:spcPts val="0"/>
                        </a:spcBef>
                        <a:spcAft>
                          <a:spcPts val="0"/>
                        </a:spcAft>
                        <a:buNone/>
                      </a:pPr>
                      <a:r>
                        <a:rPr lang="en" sz="1000">
                          <a:latin typeface="Times New Roman"/>
                          <a:ea typeface="Times New Roman"/>
                          <a:cs typeface="Times New Roman"/>
                          <a:sym typeface="Times New Roman"/>
                        </a:rPr>
                        <a:t>business</a:t>
                      </a:r>
                      <a:endParaRPr sz="1000">
                        <a:latin typeface="Times New Roman"/>
                        <a:ea typeface="Times New Roman"/>
                        <a:cs typeface="Times New Roman"/>
                        <a:sym typeface="Times New Roman"/>
                      </a:endParaRPr>
                    </a:p>
                  </a:txBody>
                  <a:tcPr marT="0" marB="0" marR="68575" marL="68575" anchor="ctr">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a:txBody>
                    <a:bodyPr>
                      <a:noAutofit/>
                    </a:bodyPr>
                    <a:lstStyle/>
                    <a:p>
                      <a:pPr indent="0" lvl="0" marL="0" rtl="0" algn="r">
                        <a:spcBef>
                          <a:spcPts val="0"/>
                        </a:spcBef>
                        <a:spcAft>
                          <a:spcPts val="0"/>
                        </a:spcAft>
                        <a:buNone/>
                      </a:pPr>
                      <a:r>
                        <a:rPr lang="en" sz="1000">
                          <a:latin typeface="Times New Roman"/>
                          <a:ea typeface="Times New Roman"/>
                          <a:cs typeface="Times New Roman"/>
                          <a:sym typeface="Times New Roman"/>
                        </a:rPr>
                        <a:t>0</a:t>
                      </a:r>
                      <a:endParaRPr sz="1000">
                        <a:latin typeface="Times New Roman"/>
                        <a:ea typeface="Times New Roman"/>
                        <a:cs typeface="Times New Roman"/>
                        <a:sym typeface="Times New Roman"/>
                      </a:endParaRPr>
                    </a:p>
                  </a:txBody>
                  <a:tcPr marT="0" marB="0" marR="68575" marL="68575" anchor="ctr">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a:txBody>
                    <a:bodyPr>
                      <a:noAutofit/>
                    </a:bodyPr>
                    <a:lstStyle/>
                    <a:p>
                      <a:pPr indent="0" lvl="0" marL="0" rtl="0" algn="r">
                        <a:spcBef>
                          <a:spcPts val="0"/>
                        </a:spcBef>
                        <a:spcAft>
                          <a:spcPts val="0"/>
                        </a:spcAft>
                        <a:buNone/>
                      </a:pPr>
                      <a:r>
                        <a:rPr lang="en" sz="1000">
                          <a:latin typeface="Times New Roman"/>
                          <a:ea typeface="Times New Roman"/>
                          <a:cs typeface="Times New Roman"/>
                          <a:sym typeface="Times New Roman"/>
                        </a:rPr>
                        <a:t>534</a:t>
                      </a:r>
                      <a:endParaRPr sz="1000">
                        <a:latin typeface="Times New Roman"/>
                        <a:ea typeface="Times New Roman"/>
                        <a:cs typeface="Times New Roman"/>
                        <a:sym typeface="Times New Roman"/>
                      </a:endParaRPr>
                    </a:p>
                  </a:txBody>
                  <a:tcPr marT="0" marB="0" marR="68575" marL="68575" anchor="ctr">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r>
              <a:tr h="200400">
                <a:tc>
                  <a:txBody>
                    <a:bodyPr>
                      <a:noAutofit/>
                    </a:bodyPr>
                    <a:lstStyle/>
                    <a:p>
                      <a:pPr indent="0" lvl="0" marL="0" rtl="0" algn="ctr">
                        <a:spcBef>
                          <a:spcPts val="0"/>
                        </a:spcBef>
                        <a:spcAft>
                          <a:spcPts val="0"/>
                        </a:spcAft>
                        <a:buNone/>
                      </a:pPr>
                      <a:r>
                        <a:rPr lang="en" sz="1000">
                          <a:latin typeface="Times New Roman"/>
                          <a:ea typeface="Times New Roman"/>
                          <a:cs typeface="Times New Roman"/>
                          <a:sym typeface="Times New Roman"/>
                        </a:rPr>
                        <a:t>business</a:t>
                      </a:r>
                      <a:endParaRPr sz="1000">
                        <a:latin typeface="Times New Roman"/>
                        <a:ea typeface="Times New Roman"/>
                        <a:cs typeface="Times New Roman"/>
                        <a:sym typeface="Times New Roman"/>
                      </a:endParaRPr>
                    </a:p>
                  </a:txBody>
                  <a:tcPr marT="0" marB="0" marR="68575" marL="68575" anchor="ctr">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a:txBody>
                    <a:bodyPr>
                      <a:noAutofit/>
                    </a:bodyPr>
                    <a:lstStyle/>
                    <a:p>
                      <a:pPr indent="0" lvl="0" marL="0" rtl="0" algn="r">
                        <a:spcBef>
                          <a:spcPts val="0"/>
                        </a:spcBef>
                        <a:spcAft>
                          <a:spcPts val="0"/>
                        </a:spcAft>
                        <a:buNone/>
                      </a:pPr>
                      <a:r>
                        <a:rPr lang="en" sz="1000">
                          <a:latin typeface="Times New Roman"/>
                          <a:ea typeface="Times New Roman"/>
                          <a:cs typeface="Times New Roman"/>
                          <a:sym typeface="Times New Roman"/>
                        </a:rPr>
                        <a:t>1</a:t>
                      </a:r>
                      <a:endParaRPr sz="1000">
                        <a:latin typeface="Times New Roman"/>
                        <a:ea typeface="Times New Roman"/>
                        <a:cs typeface="Times New Roman"/>
                        <a:sym typeface="Times New Roman"/>
                      </a:endParaRPr>
                    </a:p>
                  </a:txBody>
                  <a:tcPr marT="0" marB="0" marR="68575" marL="68575" anchor="ctr">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a:txBody>
                    <a:bodyPr>
                      <a:noAutofit/>
                    </a:bodyPr>
                    <a:lstStyle/>
                    <a:p>
                      <a:pPr indent="0" lvl="0" marL="0" rtl="0" algn="r">
                        <a:spcBef>
                          <a:spcPts val="0"/>
                        </a:spcBef>
                        <a:spcAft>
                          <a:spcPts val="0"/>
                        </a:spcAft>
                        <a:buNone/>
                      </a:pPr>
                      <a:r>
                        <a:rPr lang="en" sz="1000">
                          <a:latin typeface="Times New Roman"/>
                          <a:ea typeface="Times New Roman"/>
                          <a:cs typeface="Times New Roman"/>
                          <a:sym typeface="Times New Roman"/>
                        </a:rPr>
                        <a:t>534</a:t>
                      </a:r>
                      <a:endParaRPr sz="1000">
                        <a:latin typeface="Times New Roman"/>
                        <a:ea typeface="Times New Roman"/>
                        <a:cs typeface="Times New Roman"/>
                        <a:sym typeface="Times New Roman"/>
                      </a:endParaRPr>
                    </a:p>
                  </a:txBody>
                  <a:tcPr marT="0" marB="0" marR="68575" marL="68575" anchor="ctr">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r>
              <a:tr h="200400">
                <a:tc>
                  <a:txBody>
                    <a:bodyPr>
                      <a:noAutofit/>
                    </a:bodyPr>
                    <a:lstStyle/>
                    <a:p>
                      <a:pPr indent="0" lvl="0" marL="0" rtl="0" algn="ctr">
                        <a:spcBef>
                          <a:spcPts val="0"/>
                        </a:spcBef>
                        <a:spcAft>
                          <a:spcPts val="0"/>
                        </a:spcAft>
                        <a:buNone/>
                      </a:pPr>
                      <a:r>
                        <a:rPr b="1" lang="en" sz="1000">
                          <a:latin typeface="Times New Roman"/>
                          <a:ea typeface="Times New Roman"/>
                          <a:cs typeface="Times New Roman"/>
                          <a:sym typeface="Times New Roman"/>
                        </a:rPr>
                        <a:t>Industrial</a:t>
                      </a:r>
                      <a:endParaRPr b="1" sz="1000">
                        <a:latin typeface="Times New Roman"/>
                        <a:ea typeface="Times New Roman"/>
                        <a:cs typeface="Times New Roman"/>
                        <a:sym typeface="Times New Roman"/>
                      </a:endParaRPr>
                    </a:p>
                  </a:txBody>
                  <a:tcPr marT="0" marB="0" marR="68575" marL="68575" anchor="ctr">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a:txBody>
                    <a:bodyPr>
                      <a:noAutofit/>
                    </a:bodyPr>
                    <a:lstStyle/>
                    <a:p>
                      <a:pPr indent="0" lvl="0" marL="0" rtl="0" algn="r">
                        <a:spcBef>
                          <a:spcPts val="0"/>
                        </a:spcBef>
                        <a:spcAft>
                          <a:spcPts val="0"/>
                        </a:spcAft>
                        <a:buNone/>
                      </a:pPr>
                      <a:r>
                        <a:rPr b="1" lang="en" sz="1000">
                          <a:latin typeface="Times New Roman"/>
                          <a:ea typeface="Times New Roman"/>
                          <a:cs typeface="Times New Roman"/>
                          <a:sym typeface="Times New Roman"/>
                        </a:rPr>
                        <a:t>0</a:t>
                      </a:r>
                      <a:endParaRPr b="1" sz="1000">
                        <a:latin typeface="Times New Roman"/>
                        <a:ea typeface="Times New Roman"/>
                        <a:cs typeface="Times New Roman"/>
                        <a:sym typeface="Times New Roman"/>
                      </a:endParaRPr>
                    </a:p>
                  </a:txBody>
                  <a:tcPr marT="0" marB="0" marR="68575" marL="68575" anchor="ctr">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a:txBody>
                    <a:bodyPr>
                      <a:noAutofit/>
                    </a:bodyPr>
                    <a:lstStyle/>
                    <a:p>
                      <a:pPr indent="0" lvl="0" marL="0" rtl="0" algn="r">
                        <a:spcBef>
                          <a:spcPts val="0"/>
                        </a:spcBef>
                        <a:spcAft>
                          <a:spcPts val="0"/>
                        </a:spcAft>
                        <a:buNone/>
                      </a:pPr>
                      <a:r>
                        <a:rPr b="1" lang="en" sz="1000">
                          <a:latin typeface="Times New Roman"/>
                          <a:ea typeface="Times New Roman"/>
                          <a:cs typeface="Times New Roman"/>
                          <a:sym typeface="Times New Roman"/>
                        </a:rPr>
                        <a:t>2275</a:t>
                      </a:r>
                      <a:endParaRPr b="1" sz="1000">
                        <a:latin typeface="Times New Roman"/>
                        <a:ea typeface="Times New Roman"/>
                        <a:cs typeface="Times New Roman"/>
                        <a:sym typeface="Times New Roman"/>
                      </a:endParaRPr>
                    </a:p>
                  </a:txBody>
                  <a:tcPr marT="0" marB="0" marR="68575" marL="68575" anchor="ctr">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r>
              <a:tr h="200400">
                <a:tc>
                  <a:txBody>
                    <a:bodyPr>
                      <a:noAutofit/>
                    </a:bodyPr>
                    <a:lstStyle/>
                    <a:p>
                      <a:pPr indent="0" lvl="0" marL="0" rtl="0" algn="ctr">
                        <a:spcBef>
                          <a:spcPts val="0"/>
                        </a:spcBef>
                        <a:spcAft>
                          <a:spcPts val="0"/>
                        </a:spcAft>
                        <a:buNone/>
                      </a:pPr>
                      <a:r>
                        <a:rPr b="1" lang="en" sz="1000">
                          <a:latin typeface="Times New Roman"/>
                          <a:ea typeface="Times New Roman"/>
                          <a:cs typeface="Times New Roman"/>
                          <a:sym typeface="Times New Roman"/>
                        </a:rPr>
                        <a:t>Industrial</a:t>
                      </a:r>
                      <a:endParaRPr b="1" sz="1000">
                        <a:latin typeface="Times New Roman"/>
                        <a:ea typeface="Times New Roman"/>
                        <a:cs typeface="Times New Roman"/>
                        <a:sym typeface="Times New Roman"/>
                      </a:endParaRPr>
                    </a:p>
                  </a:txBody>
                  <a:tcPr marT="0" marB="0" marR="68575" marL="68575" anchor="ctr">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a:txBody>
                    <a:bodyPr>
                      <a:noAutofit/>
                    </a:bodyPr>
                    <a:lstStyle/>
                    <a:p>
                      <a:pPr indent="0" lvl="0" marL="0" rtl="0" algn="r">
                        <a:spcBef>
                          <a:spcPts val="0"/>
                        </a:spcBef>
                        <a:spcAft>
                          <a:spcPts val="0"/>
                        </a:spcAft>
                        <a:buNone/>
                      </a:pPr>
                      <a:r>
                        <a:rPr b="1" lang="en" sz="1000">
                          <a:latin typeface="Times New Roman"/>
                          <a:ea typeface="Times New Roman"/>
                          <a:cs typeface="Times New Roman"/>
                          <a:sym typeface="Times New Roman"/>
                        </a:rPr>
                        <a:t>1</a:t>
                      </a:r>
                      <a:endParaRPr b="1" sz="1000">
                        <a:latin typeface="Times New Roman"/>
                        <a:ea typeface="Times New Roman"/>
                        <a:cs typeface="Times New Roman"/>
                        <a:sym typeface="Times New Roman"/>
                      </a:endParaRPr>
                    </a:p>
                  </a:txBody>
                  <a:tcPr marT="0" marB="0" marR="68575" marL="68575" anchor="ctr">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a:txBody>
                    <a:bodyPr>
                      <a:noAutofit/>
                    </a:bodyPr>
                    <a:lstStyle/>
                    <a:p>
                      <a:pPr indent="0" lvl="0" marL="0" rtl="0" algn="r">
                        <a:spcBef>
                          <a:spcPts val="0"/>
                        </a:spcBef>
                        <a:spcAft>
                          <a:spcPts val="0"/>
                        </a:spcAft>
                        <a:buNone/>
                      </a:pPr>
                      <a:r>
                        <a:rPr b="1" lang="en" sz="1000">
                          <a:latin typeface="Times New Roman"/>
                          <a:ea typeface="Times New Roman"/>
                          <a:cs typeface="Times New Roman"/>
                          <a:sym typeface="Times New Roman"/>
                        </a:rPr>
                        <a:t>505</a:t>
                      </a:r>
                      <a:endParaRPr b="1" sz="1000">
                        <a:latin typeface="Times New Roman"/>
                        <a:ea typeface="Times New Roman"/>
                        <a:cs typeface="Times New Roman"/>
                        <a:sym typeface="Times New Roman"/>
                      </a:endParaRPr>
                    </a:p>
                  </a:txBody>
                  <a:tcPr marT="0" marB="0" marR="68575" marL="68575" anchor="ctr">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r>
              <a:tr h="200400">
                <a:tc>
                  <a:txBody>
                    <a:bodyPr>
                      <a:noAutofit/>
                    </a:bodyPr>
                    <a:lstStyle/>
                    <a:p>
                      <a:pPr indent="0" lvl="0" marL="0" rtl="0" algn="ctr">
                        <a:spcBef>
                          <a:spcPts val="0"/>
                        </a:spcBef>
                        <a:spcAft>
                          <a:spcPts val="0"/>
                        </a:spcAft>
                        <a:buNone/>
                      </a:pPr>
                      <a:r>
                        <a:rPr lang="en" sz="1000">
                          <a:latin typeface="Times New Roman"/>
                          <a:ea typeface="Times New Roman"/>
                          <a:cs typeface="Times New Roman"/>
                          <a:sym typeface="Times New Roman"/>
                        </a:rPr>
                        <a:t>Mixed Use</a:t>
                      </a:r>
                      <a:endParaRPr sz="1000">
                        <a:latin typeface="Times New Roman"/>
                        <a:ea typeface="Times New Roman"/>
                        <a:cs typeface="Times New Roman"/>
                        <a:sym typeface="Times New Roman"/>
                      </a:endParaRPr>
                    </a:p>
                  </a:txBody>
                  <a:tcPr marT="0" marB="0" marR="68575" marL="68575" anchor="ctr">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a:txBody>
                    <a:bodyPr>
                      <a:noAutofit/>
                    </a:bodyPr>
                    <a:lstStyle/>
                    <a:p>
                      <a:pPr indent="0" lvl="0" marL="0" rtl="0" algn="r">
                        <a:spcBef>
                          <a:spcPts val="0"/>
                        </a:spcBef>
                        <a:spcAft>
                          <a:spcPts val="0"/>
                        </a:spcAft>
                        <a:buNone/>
                      </a:pPr>
                      <a:r>
                        <a:rPr lang="en" sz="1000">
                          <a:latin typeface="Times New Roman"/>
                          <a:ea typeface="Times New Roman"/>
                          <a:cs typeface="Times New Roman"/>
                          <a:sym typeface="Times New Roman"/>
                        </a:rPr>
                        <a:t>0</a:t>
                      </a:r>
                      <a:endParaRPr sz="1000">
                        <a:latin typeface="Times New Roman"/>
                        <a:ea typeface="Times New Roman"/>
                        <a:cs typeface="Times New Roman"/>
                        <a:sym typeface="Times New Roman"/>
                      </a:endParaRPr>
                    </a:p>
                  </a:txBody>
                  <a:tcPr marT="0" marB="0" marR="68575" marL="68575" anchor="ctr">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a:txBody>
                    <a:bodyPr>
                      <a:noAutofit/>
                    </a:bodyPr>
                    <a:lstStyle/>
                    <a:p>
                      <a:pPr indent="0" lvl="0" marL="0" rtl="0" algn="r">
                        <a:spcBef>
                          <a:spcPts val="0"/>
                        </a:spcBef>
                        <a:spcAft>
                          <a:spcPts val="0"/>
                        </a:spcAft>
                        <a:buNone/>
                      </a:pPr>
                      <a:r>
                        <a:rPr lang="en" sz="1000">
                          <a:latin typeface="Times New Roman"/>
                          <a:ea typeface="Times New Roman"/>
                          <a:cs typeface="Times New Roman"/>
                          <a:sym typeface="Times New Roman"/>
                        </a:rPr>
                        <a:t>663</a:t>
                      </a:r>
                      <a:endParaRPr sz="1000">
                        <a:latin typeface="Times New Roman"/>
                        <a:ea typeface="Times New Roman"/>
                        <a:cs typeface="Times New Roman"/>
                        <a:sym typeface="Times New Roman"/>
                      </a:endParaRPr>
                    </a:p>
                  </a:txBody>
                  <a:tcPr marT="0" marB="0" marR="68575" marL="68575" anchor="ctr">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r>
              <a:tr h="200400">
                <a:tc>
                  <a:txBody>
                    <a:bodyPr>
                      <a:noAutofit/>
                    </a:bodyPr>
                    <a:lstStyle/>
                    <a:p>
                      <a:pPr indent="0" lvl="0" marL="0" rtl="0" algn="ctr">
                        <a:spcBef>
                          <a:spcPts val="0"/>
                        </a:spcBef>
                        <a:spcAft>
                          <a:spcPts val="0"/>
                        </a:spcAft>
                        <a:buNone/>
                      </a:pPr>
                      <a:r>
                        <a:rPr lang="en" sz="1000">
                          <a:latin typeface="Times New Roman"/>
                          <a:ea typeface="Times New Roman"/>
                          <a:cs typeface="Times New Roman"/>
                          <a:sym typeface="Times New Roman"/>
                        </a:rPr>
                        <a:t>Mixed Use</a:t>
                      </a:r>
                      <a:endParaRPr sz="1000">
                        <a:latin typeface="Times New Roman"/>
                        <a:ea typeface="Times New Roman"/>
                        <a:cs typeface="Times New Roman"/>
                        <a:sym typeface="Times New Roman"/>
                      </a:endParaRPr>
                    </a:p>
                  </a:txBody>
                  <a:tcPr marT="0" marB="0" marR="68575" marL="68575" anchor="ctr">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a:txBody>
                    <a:bodyPr>
                      <a:noAutofit/>
                    </a:bodyPr>
                    <a:lstStyle/>
                    <a:p>
                      <a:pPr indent="0" lvl="0" marL="0" rtl="0" algn="r">
                        <a:spcBef>
                          <a:spcPts val="0"/>
                        </a:spcBef>
                        <a:spcAft>
                          <a:spcPts val="0"/>
                        </a:spcAft>
                        <a:buNone/>
                      </a:pPr>
                      <a:r>
                        <a:rPr lang="en" sz="1000">
                          <a:latin typeface="Times New Roman"/>
                          <a:ea typeface="Times New Roman"/>
                          <a:cs typeface="Times New Roman"/>
                          <a:sym typeface="Times New Roman"/>
                        </a:rPr>
                        <a:t>1</a:t>
                      </a:r>
                      <a:endParaRPr sz="1000">
                        <a:latin typeface="Times New Roman"/>
                        <a:ea typeface="Times New Roman"/>
                        <a:cs typeface="Times New Roman"/>
                        <a:sym typeface="Times New Roman"/>
                      </a:endParaRPr>
                    </a:p>
                  </a:txBody>
                  <a:tcPr marT="0" marB="0" marR="68575" marL="68575" anchor="ctr">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a:txBody>
                    <a:bodyPr>
                      <a:noAutofit/>
                    </a:bodyPr>
                    <a:lstStyle/>
                    <a:p>
                      <a:pPr indent="0" lvl="0" marL="0" rtl="0" algn="r">
                        <a:spcBef>
                          <a:spcPts val="0"/>
                        </a:spcBef>
                        <a:spcAft>
                          <a:spcPts val="0"/>
                        </a:spcAft>
                        <a:buNone/>
                      </a:pPr>
                      <a:r>
                        <a:rPr lang="en" sz="1000">
                          <a:latin typeface="Times New Roman"/>
                          <a:ea typeface="Times New Roman"/>
                          <a:cs typeface="Times New Roman"/>
                          <a:sym typeface="Times New Roman"/>
                        </a:rPr>
                        <a:t>652</a:t>
                      </a:r>
                      <a:endParaRPr sz="1000">
                        <a:latin typeface="Times New Roman"/>
                        <a:ea typeface="Times New Roman"/>
                        <a:cs typeface="Times New Roman"/>
                        <a:sym typeface="Times New Roman"/>
                      </a:endParaRPr>
                    </a:p>
                  </a:txBody>
                  <a:tcPr marT="0" marB="0" marR="68575" marL="68575" anchor="ctr">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r>
              <a:tr h="200400">
                <a:tc>
                  <a:txBody>
                    <a:bodyPr>
                      <a:noAutofit/>
                    </a:bodyPr>
                    <a:lstStyle/>
                    <a:p>
                      <a:pPr indent="0" lvl="0" marL="0" rtl="0" algn="ctr">
                        <a:spcBef>
                          <a:spcPts val="0"/>
                        </a:spcBef>
                        <a:spcAft>
                          <a:spcPts val="0"/>
                        </a:spcAft>
                        <a:buNone/>
                      </a:pPr>
                      <a:r>
                        <a:rPr lang="en" sz="1000">
                          <a:latin typeface="Times New Roman"/>
                          <a:ea typeface="Times New Roman"/>
                          <a:cs typeface="Times New Roman"/>
                          <a:sym typeface="Times New Roman"/>
                        </a:rPr>
                        <a:t>Miscellaneous</a:t>
                      </a:r>
                      <a:endParaRPr sz="1000">
                        <a:latin typeface="Times New Roman"/>
                        <a:ea typeface="Times New Roman"/>
                        <a:cs typeface="Times New Roman"/>
                        <a:sym typeface="Times New Roman"/>
                      </a:endParaRPr>
                    </a:p>
                  </a:txBody>
                  <a:tcPr marT="0" marB="0" marR="68575" marL="68575" anchor="ctr">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a:txBody>
                    <a:bodyPr>
                      <a:noAutofit/>
                    </a:bodyPr>
                    <a:lstStyle/>
                    <a:p>
                      <a:pPr indent="0" lvl="0" marL="0" rtl="0" algn="r">
                        <a:spcBef>
                          <a:spcPts val="0"/>
                        </a:spcBef>
                        <a:spcAft>
                          <a:spcPts val="0"/>
                        </a:spcAft>
                        <a:buNone/>
                      </a:pPr>
                      <a:r>
                        <a:rPr lang="en" sz="1000">
                          <a:latin typeface="Times New Roman"/>
                          <a:ea typeface="Times New Roman"/>
                          <a:cs typeface="Times New Roman"/>
                          <a:sym typeface="Times New Roman"/>
                        </a:rPr>
                        <a:t>0</a:t>
                      </a:r>
                      <a:endParaRPr sz="1000">
                        <a:latin typeface="Times New Roman"/>
                        <a:ea typeface="Times New Roman"/>
                        <a:cs typeface="Times New Roman"/>
                        <a:sym typeface="Times New Roman"/>
                      </a:endParaRPr>
                    </a:p>
                  </a:txBody>
                  <a:tcPr marT="0" marB="0" marR="68575" marL="68575" anchor="ctr">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a:txBody>
                    <a:bodyPr>
                      <a:noAutofit/>
                    </a:bodyPr>
                    <a:lstStyle/>
                    <a:p>
                      <a:pPr indent="0" lvl="0" marL="0" rtl="0" algn="r">
                        <a:spcBef>
                          <a:spcPts val="0"/>
                        </a:spcBef>
                        <a:spcAft>
                          <a:spcPts val="0"/>
                        </a:spcAft>
                        <a:buNone/>
                      </a:pPr>
                      <a:r>
                        <a:rPr lang="en" sz="1000">
                          <a:latin typeface="Times New Roman"/>
                          <a:ea typeface="Times New Roman"/>
                          <a:cs typeface="Times New Roman"/>
                          <a:sym typeface="Times New Roman"/>
                        </a:rPr>
                        <a:t>428</a:t>
                      </a:r>
                      <a:endParaRPr sz="1000">
                        <a:latin typeface="Times New Roman"/>
                        <a:ea typeface="Times New Roman"/>
                        <a:cs typeface="Times New Roman"/>
                        <a:sym typeface="Times New Roman"/>
                      </a:endParaRPr>
                    </a:p>
                  </a:txBody>
                  <a:tcPr marT="0" marB="0" marR="68575" marL="68575" anchor="ctr">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r>
              <a:tr h="200400">
                <a:tc>
                  <a:txBody>
                    <a:bodyPr>
                      <a:noAutofit/>
                    </a:bodyPr>
                    <a:lstStyle/>
                    <a:p>
                      <a:pPr indent="0" lvl="0" marL="0" rtl="0" algn="ctr">
                        <a:spcBef>
                          <a:spcPts val="0"/>
                        </a:spcBef>
                        <a:spcAft>
                          <a:spcPts val="0"/>
                        </a:spcAft>
                        <a:buNone/>
                      </a:pPr>
                      <a:r>
                        <a:rPr lang="en" sz="1000">
                          <a:latin typeface="Times New Roman"/>
                          <a:ea typeface="Times New Roman"/>
                          <a:cs typeface="Times New Roman"/>
                          <a:sym typeface="Times New Roman"/>
                        </a:rPr>
                        <a:t>Miscellaneous</a:t>
                      </a:r>
                      <a:endParaRPr sz="1000">
                        <a:latin typeface="Times New Roman"/>
                        <a:ea typeface="Times New Roman"/>
                        <a:cs typeface="Times New Roman"/>
                        <a:sym typeface="Times New Roman"/>
                      </a:endParaRPr>
                    </a:p>
                  </a:txBody>
                  <a:tcPr marT="0" marB="0" marR="68575" marL="68575" anchor="ctr">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a:txBody>
                    <a:bodyPr>
                      <a:noAutofit/>
                    </a:bodyPr>
                    <a:lstStyle/>
                    <a:p>
                      <a:pPr indent="0" lvl="0" marL="0" rtl="0" algn="r">
                        <a:spcBef>
                          <a:spcPts val="0"/>
                        </a:spcBef>
                        <a:spcAft>
                          <a:spcPts val="0"/>
                        </a:spcAft>
                        <a:buNone/>
                      </a:pPr>
                      <a:r>
                        <a:rPr lang="en" sz="1000">
                          <a:latin typeface="Times New Roman"/>
                          <a:ea typeface="Times New Roman"/>
                          <a:cs typeface="Times New Roman"/>
                          <a:sym typeface="Times New Roman"/>
                        </a:rPr>
                        <a:t>1</a:t>
                      </a:r>
                      <a:endParaRPr sz="1000">
                        <a:latin typeface="Times New Roman"/>
                        <a:ea typeface="Times New Roman"/>
                        <a:cs typeface="Times New Roman"/>
                        <a:sym typeface="Times New Roman"/>
                      </a:endParaRPr>
                    </a:p>
                  </a:txBody>
                  <a:tcPr marT="0" marB="0" marR="68575" marL="68575" anchor="ctr">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a:txBody>
                    <a:bodyPr>
                      <a:noAutofit/>
                    </a:bodyPr>
                    <a:lstStyle/>
                    <a:p>
                      <a:pPr indent="0" lvl="0" marL="0" rtl="0" algn="r">
                        <a:spcBef>
                          <a:spcPts val="0"/>
                        </a:spcBef>
                        <a:spcAft>
                          <a:spcPts val="0"/>
                        </a:spcAft>
                        <a:buNone/>
                      </a:pPr>
                      <a:r>
                        <a:rPr lang="en" sz="1000">
                          <a:latin typeface="Times New Roman"/>
                          <a:ea typeface="Times New Roman"/>
                          <a:cs typeface="Times New Roman"/>
                          <a:sym typeface="Times New Roman"/>
                        </a:rPr>
                        <a:t>439</a:t>
                      </a:r>
                      <a:endParaRPr sz="1000">
                        <a:latin typeface="Times New Roman"/>
                        <a:ea typeface="Times New Roman"/>
                        <a:cs typeface="Times New Roman"/>
                        <a:sym typeface="Times New Roman"/>
                      </a:endParaRPr>
                    </a:p>
                  </a:txBody>
                  <a:tcPr marT="0" marB="0" marR="68575" marL="68575" anchor="ctr">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r>
              <a:tr h="200400">
                <a:tc>
                  <a:txBody>
                    <a:bodyPr>
                      <a:noAutofit/>
                    </a:bodyPr>
                    <a:lstStyle/>
                    <a:p>
                      <a:pPr indent="0" lvl="0" marL="0" rtl="0" algn="ctr">
                        <a:spcBef>
                          <a:spcPts val="0"/>
                        </a:spcBef>
                        <a:spcAft>
                          <a:spcPts val="0"/>
                        </a:spcAft>
                        <a:buNone/>
                      </a:pPr>
                      <a:r>
                        <a:rPr lang="en" sz="1000">
                          <a:latin typeface="Times New Roman"/>
                          <a:ea typeface="Times New Roman"/>
                          <a:cs typeface="Times New Roman"/>
                          <a:sym typeface="Times New Roman"/>
                        </a:rPr>
                        <a:t>Comm/Instit</a:t>
                      </a:r>
                      <a:endParaRPr sz="1000">
                        <a:latin typeface="Times New Roman"/>
                        <a:ea typeface="Times New Roman"/>
                        <a:cs typeface="Times New Roman"/>
                        <a:sym typeface="Times New Roman"/>
                      </a:endParaRPr>
                    </a:p>
                  </a:txBody>
                  <a:tcPr marT="0" marB="0" marR="68575" marL="68575" anchor="ctr">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a:txBody>
                    <a:bodyPr>
                      <a:noAutofit/>
                    </a:bodyPr>
                    <a:lstStyle/>
                    <a:p>
                      <a:pPr indent="0" lvl="0" marL="0" rtl="0" algn="r">
                        <a:spcBef>
                          <a:spcPts val="0"/>
                        </a:spcBef>
                        <a:spcAft>
                          <a:spcPts val="0"/>
                        </a:spcAft>
                        <a:buNone/>
                      </a:pPr>
                      <a:r>
                        <a:rPr lang="en" sz="1000">
                          <a:latin typeface="Times New Roman"/>
                          <a:ea typeface="Times New Roman"/>
                          <a:cs typeface="Times New Roman"/>
                          <a:sym typeface="Times New Roman"/>
                        </a:rPr>
                        <a:t>0</a:t>
                      </a:r>
                      <a:endParaRPr sz="1000">
                        <a:latin typeface="Times New Roman"/>
                        <a:ea typeface="Times New Roman"/>
                        <a:cs typeface="Times New Roman"/>
                        <a:sym typeface="Times New Roman"/>
                      </a:endParaRPr>
                    </a:p>
                  </a:txBody>
                  <a:tcPr marT="0" marB="0" marR="68575" marL="68575" anchor="ctr">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a:txBody>
                    <a:bodyPr>
                      <a:noAutofit/>
                    </a:bodyPr>
                    <a:lstStyle/>
                    <a:p>
                      <a:pPr indent="0" lvl="0" marL="0" rtl="0" algn="r">
                        <a:spcBef>
                          <a:spcPts val="0"/>
                        </a:spcBef>
                        <a:spcAft>
                          <a:spcPts val="0"/>
                        </a:spcAft>
                        <a:buNone/>
                      </a:pPr>
                      <a:r>
                        <a:rPr lang="en" sz="1000">
                          <a:latin typeface="Times New Roman"/>
                          <a:ea typeface="Times New Roman"/>
                          <a:cs typeface="Times New Roman"/>
                          <a:sym typeface="Times New Roman"/>
                        </a:rPr>
                        <a:t>210</a:t>
                      </a:r>
                      <a:endParaRPr sz="1000">
                        <a:latin typeface="Times New Roman"/>
                        <a:ea typeface="Times New Roman"/>
                        <a:cs typeface="Times New Roman"/>
                        <a:sym typeface="Times New Roman"/>
                      </a:endParaRPr>
                    </a:p>
                  </a:txBody>
                  <a:tcPr marT="0" marB="0" marR="68575" marL="68575" anchor="ctr">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r>
              <a:tr h="200400">
                <a:tc>
                  <a:txBody>
                    <a:bodyPr>
                      <a:noAutofit/>
                    </a:bodyPr>
                    <a:lstStyle/>
                    <a:p>
                      <a:pPr indent="0" lvl="0" marL="0" rtl="0" algn="ctr">
                        <a:spcBef>
                          <a:spcPts val="0"/>
                        </a:spcBef>
                        <a:spcAft>
                          <a:spcPts val="0"/>
                        </a:spcAft>
                        <a:buNone/>
                      </a:pPr>
                      <a:r>
                        <a:rPr lang="en" sz="1000">
                          <a:latin typeface="Times New Roman"/>
                          <a:ea typeface="Times New Roman"/>
                          <a:cs typeface="Times New Roman"/>
                          <a:sym typeface="Times New Roman"/>
                        </a:rPr>
                        <a:t>Comm/Instit</a:t>
                      </a:r>
                      <a:endParaRPr sz="1000">
                        <a:latin typeface="Times New Roman"/>
                        <a:ea typeface="Times New Roman"/>
                        <a:cs typeface="Times New Roman"/>
                        <a:sym typeface="Times New Roman"/>
                      </a:endParaRPr>
                    </a:p>
                  </a:txBody>
                  <a:tcPr marT="0" marB="0" marR="68575" marL="68575" anchor="ctr">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a:txBody>
                    <a:bodyPr>
                      <a:noAutofit/>
                    </a:bodyPr>
                    <a:lstStyle/>
                    <a:p>
                      <a:pPr indent="0" lvl="0" marL="0" rtl="0" algn="r">
                        <a:spcBef>
                          <a:spcPts val="0"/>
                        </a:spcBef>
                        <a:spcAft>
                          <a:spcPts val="0"/>
                        </a:spcAft>
                        <a:buNone/>
                      </a:pPr>
                      <a:r>
                        <a:rPr lang="en" sz="1000">
                          <a:latin typeface="Times New Roman"/>
                          <a:ea typeface="Times New Roman"/>
                          <a:cs typeface="Times New Roman"/>
                          <a:sym typeface="Times New Roman"/>
                        </a:rPr>
                        <a:t>1</a:t>
                      </a:r>
                      <a:endParaRPr sz="1000">
                        <a:latin typeface="Times New Roman"/>
                        <a:ea typeface="Times New Roman"/>
                        <a:cs typeface="Times New Roman"/>
                        <a:sym typeface="Times New Roman"/>
                      </a:endParaRPr>
                    </a:p>
                  </a:txBody>
                  <a:tcPr marT="0" marB="0" marR="68575" marL="68575" anchor="ctr">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a:txBody>
                    <a:bodyPr>
                      <a:noAutofit/>
                    </a:bodyPr>
                    <a:lstStyle/>
                    <a:p>
                      <a:pPr indent="0" lvl="0" marL="0" rtl="0" algn="r">
                        <a:spcBef>
                          <a:spcPts val="0"/>
                        </a:spcBef>
                        <a:spcAft>
                          <a:spcPts val="0"/>
                        </a:spcAft>
                        <a:buNone/>
                      </a:pPr>
                      <a:r>
                        <a:rPr lang="en" sz="1000">
                          <a:latin typeface="Times New Roman"/>
                          <a:ea typeface="Times New Roman"/>
                          <a:cs typeface="Times New Roman"/>
                          <a:sym typeface="Times New Roman"/>
                        </a:rPr>
                        <a:t>210</a:t>
                      </a:r>
                      <a:endParaRPr sz="1000">
                        <a:latin typeface="Times New Roman"/>
                        <a:ea typeface="Times New Roman"/>
                        <a:cs typeface="Times New Roman"/>
                        <a:sym typeface="Times New Roman"/>
                      </a:endParaRPr>
                    </a:p>
                  </a:txBody>
                  <a:tcPr marT="0" marB="0" marR="68575" marL="68575" anchor="ctr">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r>
            </a:tbl>
          </a:graphicData>
        </a:graphic>
      </p:graphicFrame>
      <p:graphicFrame>
        <p:nvGraphicFramePr>
          <p:cNvPr id="205" name="Google Shape;205;p31"/>
          <p:cNvGraphicFramePr/>
          <p:nvPr/>
        </p:nvGraphicFramePr>
        <p:xfrm>
          <a:off x="4153550" y="1752600"/>
          <a:ext cx="3000000" cy="3000000"/>
        </p:xfrm>
        <a:graphic>
          <a:graphicData uri="http://schemas.openxmlformats.org/drawingml/2006/table">
            <a:tbl>
              <a:tblPr bandCol="1" bandRow="1">
                <a:noFill/>
                <a:tableStyleId>{2C1BE9C9-F1E1-47DD-99E2-58438C493474}</a:tableStyleId>
              </a:tblPr>
              <a:tblGrid>
                <a:gridCol w="904875"/>
                <a:gridCol w="904875"/>
              </a:tblGrid>
              <a:tr h="152400">
                <a:tc rowSpan="2">
                  <a:txBody>
                    <a:bodyPr>
                      <a:noAutofit/>
                    </a:bodyPr>
                    <a:lstStyle/>
                    <a:p>
                      <a:pPr indent="0" lvl="0" marL="0" rtl="0" algn="ctr">
                        <a:spcBef>
                          <a:spcPts val="0"/>
                        </a:spcBef>
                        <a:spcAft>
                          <a:spcPts val="0"/>
                        </a:spcAft>
                        <a:buNone/>
                      </a:pPr>
                      <a:r>
                        <a:rPr b="1" lang="en" sz="1000">
                          <a:latin typeface="Times New Roman"/>
                          <a:ea typeface="Times New Roman"/>
                          <a:cs typeface="Times New Roman"/>
                          <a:sym typeface="Times New Roman"/>
                        </a:rPr>
                        <a:t>Subdistrict</a:t>
                      </a:r>
                      <a:endParaRPr b="1" sz="1000">
                        <a:latin typeface="Times New Roman"/>
                        <a:ea typeface="Times New Roman"/>
                        <a:cs typeface="Times New Roman"/>
                        <a:sym typeface="Times New Roman"/>
                      </a:endParaRPr>
                    </a:p>
                  </a:txBody>
                  <a:tcPr marT="0" marB="0" marR="68575" marL="68575" anchor="ctr">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rowSpan="2">
                  <a:txBody>
                    <a:bodyPr>
                      <a:noAutofit/>
                    </a:bodyPr>
                    <a:lstStyle/>
                    <a:p>
                      <a:pPr indent="0" lvl="0" marL="0" rtl="0" algn="ctr">
                        <a:spcBef>
                          <a:spcPts val="0"/>
                        </a:spcBef>
                        <a:spcAft>
                          <a:spcPts val="0"/>
                        </a:spcAft>
                        <a:buNone/>
                      </a:pPr>
                      <a:r>
                        <a:rPr b="1" lang="en" sz="1000">
                          <a:latin typeface="Times New Roman"/>
                          <a:ea typeface="Times New Roman"/>
                          <a:cs typeface="Times New Roman"/>
                          <a:sym typeface="Times New Roman"/>
                        </a:rPr>
                        <a:t>Samples should select</a:t>
                      </a:r>
                      <a:endParaRPr b="1" sz="1000">
                        <a:latin typeface="Times New Roman"/>
                        <a:ea typeface="Times New Roman"/>
                        <a:cs typeface="Times New Roman"/>
                        <a:sym typeface="Times New Roman"/>
                      </a:endParaRPr>
                    </a:p>
                  </a:txBody>
                  <a:tcPr marT="0" marB="0" marR="68575" marL="68575" anchor="ctr">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r>
              <a:tr h="152400">
                <a:tc vMerge="1"/>
                <a:tc vMerge="1"/>
              </a:tr>
              <a:tr h="203200">
                <a:tc>
                  <a:txBody>
                    <a:bodyPr>
                      <a:noAutofit/>
                    </a:bodyPr>
                    <a:lstStyle/>
                    <a:p>
                      <a:pPr indent="0" lvl="0" marL="0" rtl="0" algn="ctr">
                        <a:spcBef>
                          <a:spcPts val="0"/>
                        </a:spcBef>
                        <a:spcAft>
                          <a:spcPts val="0"/>
                        </a:spcAft>
                        <a:buNone/>
                      </a:pPr>
                      <a:r>
                        <a:rPr lang="en" sz="1000">
                          <a:latin typeface="Times New Roman"/>
                          <a:ea typeface="Times New Roman"/>
                          <a:cs typeface="Times New Roman"/>
                          <a:sym typeface="Times New Roman"/>
                        </a:rPr>
                        <a:t>Residential</a:t>
                      </a:r>
                      <a:endParaRPr sz="1000">
                        <a:latin typeface="Times New Roman"/>
                        <a:ea typeface="Times New Roman"/>
                        <a:cs typeface="Times New Roman"/>
                        <a:sym typeface="Times New Roman"/>
                      </a:endParaRPr>
                    </a:p>
                  </a:txBody>
                  <a:tcPr marT="0" marB="0" marR="68575" marL="68575" anchor="ctr">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a:txBody>
                    <a:bodyPr>
                      <a:noAutofit/>
                    </a:bodyPr>
                    <a:lstStyle/>
                    <a:p>
                      <a:pPr indent="0" lvl="0" marL="0" rtl="0" algn="r">
                        <a:spcBef>
                          <a:spcPts val="0"/>
                        </a:spcBef>
                        <a:spcAft>
                          <a:spcPts val="0"/>
                        </a:spcAft>
                        <a:buNone/>
                      </a:pPr>
                      <a:r>
                        <a:rPr lang="en" sz="1000">
                          <a:latin typeface="Times New Roman"/>
                          <a:ea typeface="Times New Roman"/>
                          <a:cs typeface="Times New Roman"/>
                          <a:sym typeface="Times New Roman"/>
                        </a:rPr>
                        <a:t>          9978	</a:t>
                      </a:r>
                      <a:endParaRPr sz="1000">
                        <a:latin typeface="Times New Roman"/>
                        <a:ea typeface="Times New Roman"/>
                        <a:cs typeface="Times New Roman"/>
                        <a:sym typeface="Times New Roman"/>
                      </a:endParaRPr>
                    </a:p>
                  </a:txBody>
                  <a:tcPr marT="0" marB="0" marR="68575" marL="68575" anchor="ctr">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r>
              <a:tr h="203200">
                <a:tc>
                  <a:txBody>
                    <a:bodyPr>
                      <a:noAutofit/>
                    </a:bodyPr>
                    <a:lstStyle/>
                    <a:p>
                      <a:pPr indent="0" lvl="0" marL="0" rtl="0" algn="ctr">
                        <a:spcBef>
                          <a:spcPts val="0"/>
                        </a:spcBef>
                        <a:spcAft>
                          <a:spcPts val="0"/>
                        </a:spcAft>
                        <a:buNone/>
                      </a:pPr>
                      <a:r>
                        <a:rPr lang="en" sz="1000">
                          <a:latin typeface="Times New Roman"/>
                          <a:ea typeface="Times New Roman"/>
                          <a:cs typeface="Times New Roman"/>
                          <a:sym typeface="Times New Roman"/>
                        </a:rPr>
                        <a:t>Open space</a:t>
                      </a:r>
                      <a:endParaRPr sz="1000">
                        <a:latin typeface="Times New Roman"/>
                        <a:ea typeface="Times New Roman"/>
                        <a:cs typeface="Times New Roman"/>
                        <a:sym typeface="Times New Roman"/>
                      </a:endParaRPr>
                    </a:p>
                  </a:txBody>
                  <a:tcPr marT="0" marB="0" marR="68575" marL="68575" anchor="ctr">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a:txBody>
                    <a:bodyPr>
                      <a:noAutofit/>
                    </a:bodyPr>
                    <a:lstStyle/>
                    <a:p>
                      <a:pPr indent="0" lvl="0" marL="0" rtl="0" algn="r">
                        <a:spcBef>
                          <a:spcPts val="0"/>
                        </a:spcBef>
                        <a:spcAft>
                          <a:spcPts val="0"/>
                        </a:spcAft>
                        <a:buNone/>
                      </a:pPr>
                      <a:r>
                        <a:rPr lang="en" sz="1000">
                          <a:latin typeface="Times New Roman"/>
                          <a:ea typeface="Times New Roman"/>
                          <a:cs typeface="Times New Roman"/>
                          <a:sym typeface="Times New Roman"/>
                        </a:rPr>
                        <a:t>3571</a:t>
                      </a:r>
                      <a:endParaRPr sz="1000">
                        <a:latin typeface="Times New Roman"/>
                        <a:ea typeface="Times New Roman"/>
                        <a:cs typeface="Times New Roman"/>
                        <a:sym typeface="Times New Roman"/>
                      </a:endParaRPr>
                    </a:p>
                  </a:txBody>
                  <a:tcPr marT="0" marB="0" marR="68575" marL="68575" anchor="ctr">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r>
              <a:tr h="203200">
                <a:tc>
                  <a:txBody>
                    <a:bodyPr>
                      <a:noAutofit/>
                    </a:bodyPr>
                    <a:lstStyle/>
                    <a:p>
                      <a:pPr indent="0" lvl="0" marL="0" rtl="0" algn="ctr">
                        <a:spcBef>
                          <a:spcPts val="0"/>
                        </a:spcBef>
                        <a:spcAft>
                          <a:spcPts val="0"/>
                        </a:spcAft>
                        <a:buNone/>
                      </a:pPr>
                      <a:r>
                        <a:rPr lang="en" sz="1000">
                          <a:latin typeface="Times New Roman"/>
                          <a:ea typeface="Times New Roman"/>
                          <a:cs typeface="Times New Roman"/>
                          <a:sym typeface="Times New Roman"/>
                        </a:rPr>
                        <a:t>Industrial</a:t>
                      </a:r>
                      <a:endParaRPr sz="1000">
                        <a:latin typeface="Times New Roman"/>
                        <a:ea typeface="Times New Roman"/>
                        <a:cs typeface="Times New Roman"/>
                        <a:sym typeface="Times New Roman"/>
                      </a:endParaRPr>
                    </a:p>
                  </a:txBody>
                  <a:tcPr marT="0" marB="0" marR="68575" marL="68575" anchor="ctr">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a:txBody>
                    <a:bodyPr>
                      <a:noAutofit/>
                    </a:bodyPr>
                    <a:lstStyle/>
                    <a:p>
                      <a:pPr indent="0" lvl="0" marL="0" rtl="0" algn="r">
                        <a:spcBef>
                          <a:spcPts val="0"/>
                        </a:spcBef>
                        <a:spcAft>
                          <a:spcPts val="0"/>
                        </a:spcAft>
                        <a:buNone/>
                      </a:pPr>
                      <a:r>
                        <a:rPr lang="en" sz="1000">
                          <a:latin typeface="Times New Roman"/>
                          <a:ea typeface="Times New Roman"/>
                          <a:cs typeface="Times New Roman"/>
                          <a:sym typeface="Times New Roman"/>
                        </a:rPr>
                        <a:t>2780</a:t>
                      </a:r>
                      <a:endParaRPr sz="1000">
                        <a:latin typeface="Times New Roman"/>
                        <a:ea typeface="Times New Roman"/>
                        <a:cs typeface="Times New Roman"/>
                        <a:sym typeface="Times New Roman"/>
                      </a:endParaRPr>
                    </a:p>
                  </a:txBody>
                  <a:tcPr marT="0" marB="0" marR="68575" marL="68575" anchor="ctr">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r>
              <a:tr h="203200">
                <a:tc>
                  <a:txBody>
                    <a:bodyPr>
                      <a:noAutofit/>
                    </a:bodyPr>
                    <a:lstStyle/>
                    <a:p>
                      <a:pPr indent="0" lvl="0" marL="0" rtl="0" algn="ctr">
                        <a:spcBef>
                          <a:spcPts val="0"/>
                        </a:spcBef>
                        <a:spcAft>
                          <a:spcPts val="0"/>
                        </a:spcAft>
                        <a:buNone/>
                      </a:pPr>
                      <a:r>
                        <a:rPr lang="en" sz="1000">
                          <a:latin typeface="Times New Roman"/>
                          <a:ea typeface="Times New Roman"/>
                          <a:cs typeface="Times New Roman"/>
                          <a:sym typeface="Times New Roman"/>
                        </a:rPr>
                        <a:t>Mixed Use and Miscellaneous </a:t>
                      </a:r>
                      <a:endParaRPr sz="1000">
                        <a:latin typeface="Times New Roman"/>
                        <a:ea typeface="Times New Roman"/>
                        <a:cs typeface="Times New Roman"/>
                        <a:sym typeface="Times New Roman"/>
                      </a:endParaRPr>
                    </a:p>
                  </a:txBody>
                  <a:tcPr marT="0" marB="0" marR="68575" marL="68575" anchor="ctr">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a:txBody>
                    <a:bodyPr>
                      <a:noAutofit/>
                    </a:bodyPr>
                    <a:lstStyle/>
                    <a:p>
                      <a:pPr indent="0" lvl="0" marL="0" rtl="0" algn="r">
                        <a:spcBef>
                          <a:spcPts val="0"/>
                        </a:spcBef>
                        <a:spcAft>
                          <a:spcPts val="0"/>
                        </a:spcAft>
                        <a:buNone/>
                      </a:pPr>
                      <a:r>
                        <a:rPr lang="en" sz="1000">
                          <a:latin typeface="Times New Roman"/>
                          <a:ea typeface="Times New Roman"/>
                          <a:cs typeface="Times New Roman"/>
                          <a:sym typeface="Times New Roman"/>
                        </a:rPr>
                        <a:t>2182</a:t>
                      </a:r>
                      <a:endParaRPr sz="1000">
                        <a:latin typeface="Times New Roman"/>
                        <a:ea typeface="Times New Roman"/>
                        <a:cs typeface="Times New Roman"/>
                        <a:sym typeface="Times New Roman"/>
                      </a:endParaRPr>
                    </a:p>
                  </a:txBody>
                  <a:tcPr marT="0" marB="0" marR="68575" marL="68575" anchor="ctr">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r>
              <a:tr h="203200">
                <a:tc>
                  <a:txBody>
                    <a:bodyPr>
                      <a:noAutofit/>
                    </a:bodyPr>
                    <a:lstStyle/>
                    <a:p>
                      <a:pPr indent="0" lvl="0" marL="0" rtl="0" algn="ctr">
                        <a:spcBef>
                          <a:spcPts val="0"/>
                        </a:spcBef>
                        <a:spcAft>
                          <a:spcPts val="0"/>
                        </a:spcAft>
                        <a:buNone/>
                      </a:pPr>
                      <a:r>
                        <a:rPr lang="en" sz="1000">
                          <a:latin typeface="Times New Roman"/>
                          <a:ea typeface="Times New Roman"/>
                          <a:cs typeface="Times New Roman"/>
                          <a:sym typeface="Times New Roman"/>
                        </a:rPr>
                        <a:t>Business</a:t>
                      </a:r>
                      <a:endParaRPr sz="1000">
                        <a:latin typeface="Times New Roman"/>
                        <a:ea typeface="Times New Roman"/>
                        <a:cs typeface="Times New Roman"/>
                        <a:sym typeface="Times New Roman"/>
                      </a:endParaRPr>
                    </a:p>
                  </a:txBody>
                  <a:tcPr marT="0" marB="0" marR="68575" marL="68575" anchor="ctr">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a:txBody>
                    <a:bodyPr>
                      <a:noAutofit/>
                    </a:bodyPr>
                    <a:lstStyle/>
                    <a:p>
                      <a:pPr indent="0" lvl="0" marL="0" rtl="0" algn="r">
                        <a:spcBef>
                          <a:spcPts val="0"/>
                        </a:spcBef>
                        <a:spcAft>
                          <a:spcPts val="0"/>
                        </a:spcAft>
                        <a:buNone/>
                      </a:pPr>
                      <a:r>
                        <a:rPr lang="en" sz="1000">
                          <a:latin typeface="Times New Roman"/>
                          <a:ea typeface="Times New Roman"/>
                          <a:cs typeface="Times New Roman"/>
                          <a:sym typeface="Times New Roman"/>
                        </a:rPr>
                        <a:t>1068</a:t>
                      </a:r>
                      <a:endParaRPr sz="1000">
                        <a:latin typeface="Times New Roman"/>
                        <a:ea typeface="Times New Roman"/>
                        <a:cs typeface="Times New Roman"/>
                        <a:sym typeface="Times New Roman"/>
                      </a:endParaRPr>
                    </a:p>
                  </a:txBody>
                  <a:tcPr marT="0" marB="0" marR="68575" marL="68575" anchor="ctr">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r>
              <a:tr h="203200">
                <a:tc>
                  <a:txBody>
                    <a:bodyPr>
                      <a:noAutofit/>
                    </a:bodyPr>
                    <a:lstStyle/>
                    <a:p>
                      <a:pPr indent="0" lvl="0" marL="0" rtl="0" algn="ctr">
                        <a:spcBef>
                          <a:spcPts val="0"/>
                        </a:spcBef>
                        <a:spcAft>
                          <a:spcPts val="0"/>
                        </a:spcAft>
                        <a:buNone/>
                      </a:pPr>
                      <a:r>
                        <a:rPr lang="en" sz="1000">
                          <a:latin typeface="Times New Roman"/>
                          <a:ea typeface="Times New Roman"/>
                          <a:cs typeface="Times New Roman"/>
                          <a:sym typeface="Times New Roman"/>
                        </a:rPr>
                        <a:t>Comm/Instit</a:t>
                      </a:r>
                      <a:endParaRPr sz="1000">
                        <a:latin typeface="Times New Roman"/>
                        <a:ea typeface="Times New Roman"/>
                        <a:cs typeface="Times New Roman"/>
                        <a:sym typeface="Times New Roman"/>
                      </a:endParaRPr>
                    </a:p>
                  </a:txBody>
                  <a:tcPr marT="0" marB="0" marR="68575" marL="68575" anchor="ctr">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a:txBody>
                    <a:bodyPr>
                      <a:noAutofit/>
                    </a:bodyPr>
                    <a:lstStyle/>
                    <a:p>
                      <a:pPr indent="0" lvl="0" marL="0" rtl="0" algn="r">
                        <a:spcBef>
                          <a:spcPts val="0"/>
                        </a:spcBef>
                        <a:spcAft>
                          <a:spcPts val="0"/>
                        </a:spcAft>
                        <a:buNone/>
                      </a:pPr>
                      <a:r>
                        <a:rPr lang="en" sz="1000">
                          <a:latin typeface="Times New Roman"/>
                          <a:ea typeface="Times New Roman"/>
                          <a:cs typeface="Times New Roman"/>
                          <a:sym typeface="Times New Roman"/>
                        </a:rPr>
                        <a:t>420</a:t>
                      </a:r>
                      <a:endParaRPr sz="1000">
                        <a:latin typeface="Times New Roman"/>
                        <a:ea typeface="Times New Roman"/>
                        <a:cs typeface="Times New Roman"/>
                        <a:sym typeface="Times New Roman"/>
                      </a:endParaRPr>
                    </a:p>
                  </a:txBody>
                  <a:tcPr marT="0" marB="0" marR="68575" marL="68575" anchor="ctr">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r>
            </a:tbl>
          </a:graphicData>
        </a:graphic>
      </p:graphicFrame>
      <p:sp>
        <p:nvSpPr>
          <p:cNvPr id="206" name="Google Shape;206;p31"/>
          <p:cNvSpPr txBox="1"/>
          <p:nvPr/>
        </p:nvSpPr>
        <p:spPr>
          <a:xfrm>
            <a:off x="3968675" y="1072825"/>
            <a:ext cx="2316000" cy="63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Georgia"/>
                <a:ea typeface="Georgia"/>
                <a:cs typeface="Georgia"/>
                <a:sym typeface="Georgia"/>
              </a:rPr>
              <a:t> The </a:t>
            </a:r>
            <a:r>
              <a:rPr b="1" lang="en" sz="1000">
                <a:solidFill>
                  <a:schemeClr val="dk1"/>
                </a:solidFill>
                <a:latin typeface="Georgia"/>
                <a:ea typeface="Georgia"/>
                <a:cs typeface="Georgia"/>
                <a:sym typeface="Georgia"/>
              </a:rPr>
              <a:t>20,000 Boston Samples </a:t>
            </a:r>
            <a:r>
              <a:rPr lang="en" sz="1000">
                <a:solidFill>
                  <a:schemeClr val="dk1"/>
                </a:solidFill>
                <a:latin typeface="Georgia"/>
                <a:ea typeface="Georgia"/>
                <a:cs typeface="Georgia"/>
                <a:sym typeface="Georgia"/>
              </a:rPr>
              <a:t>Aimed to Select - Count by Subdistrict</a:t>
            </a:r>
            <a:endParaRPr sz="1000">
              <a:solidFill>
                <a:schemeClr val="dk1"/>
              </a:solidFill>
              <a:latin typeface="Georgia"/>
              <a:ea typeface="Georgia"/>
              <a:cs typeface="Georgia"/>
              <a:sym typeface="Georgia"/>
            </a:endParaRPr>
          </a:p>
        </p:txBody>
      </p:sp>
      <p:sp>
        <p:nvSpPr>
          <p:cNvPr id="207" name="Google Shape;207;p31"/>
          <p:cNvSpPr/>
          <p:nvPr/>
        </p:nvSpPr>
        <p:spPr>
          <a:xfrm>
            <a:off x="6007775" y="2473425"/>
            <a:ext cx="400200" cy="340800"/>
          </a:xfrm>
          <a:prstGeom prst="rightArrow">
            <a:avLst>
              <a:gd fmla="val 50000" name="adj1"/>
              <a:gd fmla="val 50000" name="adj2"/>
            </a:avLst>
          </a:prstGeom>
          <a:solidFill>
            <a:srgbClr val="351C7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 name="Shape 67"/>
        <p:cNvGrpSpPr/>
        <p:nvPr/>
      </p:nvGrpSpPr>
      <p:grpSpPr>
        <a:xfrm>
          <a:off x="0" y="0"/>
          <a:ext cx="0" cy="0"/>
          <a:chOff x="0" y="0"/>
          <a:chExt cx="0" cy="0"/>
        </a:xfrm>
      </p:grpSpPr>
      <p:sp>
        <p:nvSpPr>
          <p:cNvPr id="68" name="Google Shape;68;p14"/>
          <p:cNvSpPr txBox="1"/>
          <p:nvPr>
            <p:ph type="ctrTitle"/>
          </p:nvPr>
        </p:nvSpPr>
        <p:spPr>
          <a:xfrm>
            <a:off x="3044700" y="1444255"/>
            <a:ext cx="3054600" cy="1537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Background</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1" name="Shape 211"/>
        <p:cNvGrpSpPr/>
        <p:nvPr/>
      </p:nvGrpSpPr>
      <p:grpSpPr>
        <a:xfrm>
          <a:off x="0" y="0"/>
          <a:ext cx="0" cy="0"/>
          <a:chOff x="0" y="0"/>
          <a:chExt cx="0" cy="0"/>
        </a:xfrm>
      </p:grpSpPr>
      <p:sp>
        <p:nvSpPr>
          <p:cNvPr id="212" name="Google Shape;212;p32"/>
          <p:cNvSpPr txBox="1"/>
          <p:nvPr>
            <p:ph type="title"/>
          </p:nvPr>
        </p:nvSpPr>
        <p:spPr>
          <a:xfrm>
            <a:off x="311700" y="0"/>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000">
                <a:solidFill>
                  <a:srgbClr val="351C75"/>
                </a:solidFill>
                <a:latin typeface="Georgia"/>
                <a:ea typeface="Georgia"/>
                <a:cs typeface="Georgia"/>
                <a:sym typeface="Georgia"/>
              </a:rPr>
              <a:t>Boston Data - Train / Test Split</a:t>
            </a:r>
            <a:endParaRPr sz="3000">
              <a:solidFill>
                <a:srgbClr val="351C75"/>
              </a:solidFill>
              <a:latin typeface="Georgia"/>
              <a:ea typeface="Georgia"/>
              <a:cs typeface="Georgia"/>
              <a:sym typeface="Georgia"/>
            </a:endParaRPr>
          </a:p>
        </p:txBody>
      </p:sp>
      <p:sp>
        <p:nvSpPr>
          <p:cNvPr id="213" name="Google Shape;213;p32"/>
          <p:cNvSpPr txBox="1"/>
          <p:nvPr>
            <p:ph idx="1" type="body"/>
          </p:nvPr>
        </p:nvSpPr>
        <p:spPr>
          <a:xfrm>
            <a:off x="279900" y="991650"/>
            <a:ext cx="8520600" cy="2311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Font typeface="Georgia"/>
              <a:buChar char="●"/>
            </a:pPr>
            <a:r>
              <a:rPr lang="en">
                <a:latin typeface="Georgia"/>
                <a:ea typeface="Georgia"/>
                <a:cs typeface="Georgia"/>
                <a:sym typeface="Georgia"/>
              </a:rPr>
              <a:t>For the downsampled 20,000 boston samples, we split them into Boston Training Data (16000 samples) and Boston Test Data (4000) samples.</a:t>
            </a:r>
            <a:endParaRPr>
              <a:latin typeface="Georgia"/>
              <a:ea typeface="Georgia"/>
              <a:cs typeface="Georgia"/>
              <a:sym typeface="Georgia"/>
            </a:endParaRPr>
          </a:p>
          <a:p>
            <a:pPr indent="0" lvl="0" marL="0" rtl="0" algn="l">
              <a:spcBef>
                <a:spcPts val="1600"/>
              </a:spcBef>
              <a:spcAft>
                <a:spcPts val="0"/>
              </a:spcAft>
              <a:buNone/>
            </a:pPr>
            <a:r>
              <a:t/>
            </a:r>
            <a:endParaRPr>
              <a:latin typeface="Georgia"/>
              <a:ea typeface="Georgia"/>
              <a:cs typeface="Georgia"/>
              <a:sym typeface="Georgia"/>
            </a:endParaRPr>
          </a:p>
          <a:p>
            <a:pPr indent="-317500" lvl="0" marL="457200" rtl="0" algn="l">
              <a:spcBef>
                <a:spcPts val="1600"/>
              </a:spcBef>
              <a:spcAft>
                <a:spcPts val="0"/>
              </a:spcAft>
              <a:buSzPts val="1400"/>
              <a:buFont typeface="Georgia"/>
              <a:buChar char="●"/>
            </a:pPr>
            <a:r>
              <a:rPr lang="en">
                <a:latin typeface="Georgia"/>
                <a:ea typeface="Georgia"/>
                <a:cs typeface="Georgia"/>
                <a:sym typeface="Georgia"/>
              </a:rPr>
              <a:t>We would use these two datasets to fetch Boston Training Image and Boston Test Image.</a:t>
            </a:r>
            <a:endParaRPr>
              <a:latin typeface="Georgia"/>
              <a:ea typeface="Georgia"/>
              <a:cs typeface="Georgia"/>
              <a:sym typeface="Georgia"/>
            </a:endParaRPr>
          </a:p>
          <a:p>
            <a:pPr indent="0" lvl="0" marL="0" rtl="0" algn="l">
              <a:spcBef>
                <a:spcPts val="1600"/>
              </a:spcBef>
              <a:spcAft>
                <a:spcPts val="1600"/>
              </a:spcAft>
              <a:buNone/>
            </a:pPr>
            <a:r>
              <a:t/>
            </a:r>
            <a:endParaRPr>
              <a:latin typeface="Georgia"/>
              <a:ea typeface="Georgia"/>
              <a:cs typeface="Georgia"/>
              <a:sym typeface="Georgia"/>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7" name="Shape 217"/>
        <p:cNvGrpSpPr/>
        <p:nvPr/>
      </p:nvGrpSpPr>
      <p:grpSpPr>
        <a:xfrm>
          <a:off x="0" y="0"/>
          <a:ext cx="0" cy="0"/>
          <a:chOff x="0" y="0"/>
          <a:chExt cx="0" cy="0"/>
        </a:xfrm>
      </p:grpSpPr>
      <p:sp>
        <p:nvSpPr>
          <p:cNvPr id="218" name="Google Shape;218;p33"/>
          <p:cNvSpPr txBox="1"/>
          <p:nvPr>
            <p:ph type="title"/>
          </p:nvPr>
        </p:nvSpPr>
        <p:spPr>
          <a:xfrm>
            <a:off x="237175" y="0"/>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000">
                <a:latin typeface="Georgia"/>
                <a:ea typeface="Georgia"/>
                <a:cs typeface="Georgia"/>
                <a:sym typeface="Georgia"/>
              </a:rPr>
              <a:t>4. Toronto data</a:t>
            </a:r>
            <a:endParaRPr sz="3000">
              <a:latin typeface="Georgia"/>
              <a:ea typeface="Georgia"/>
              <a:cs typeface="Georgia"/>
              <a:sym typeface="Georgia"/>
            </a:endParaRPr>
          </a:p>
        </p:txBody>
      </p:sp>
      <p:sp>
        <p:nvSpPr>
          <p:cNvPr id="219" name="Google Shape;219;p33"/>
          <p:cNvSpPr txBox="1"/>
          <p:nvPr>
            <p:ph idx="1" type="body"/>
          </p:nvPr>
        </p:nvSpPr>
        <p:spPr>
          <a:xfrm>
            <a:off x="311700" y="1225225"/>
            <a:ext cx="8520600" cy="26565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Font typeface="Georgia"/>
              <a:buChar char="●"/>
            </a:pPr>
            <a:r>
              <a:rPr lang="en">
                <a:latin typeface="Georgia"/>
                <a:ea typeface="Georgia"/>
                <a:cs typeface="Georgia"/>
                <a:sym typeface="Georgia"/>
              </a:rPr>
              <a:t>We obtained the data from Toronto’s Open Data Catalogue*. It contained 525,545 geolocations in Toronto, but no zoning class. </a:t>
            </a:r>
            <a:endParaRPr>
              <a:latin typeface="Georgia"/>
              <a:ea typeface="Georgia"/>
              <a:cs typeface="Georgia"/>
              <a:sym typeface="Georgia"/>
            </a:endParaRPr>
          </a:p>
          <a:p>
            <a:pPr indent="-317500" lvl="0" marL="457200" rtl="0" algn="l">
              <a:spcBef>
                <a:spcPts val="0"/>
              </a:spcBef>
              <a:spcAft>
                <a:spcPts val="0"/>
              </a:spcAft>
              <a:buSzPts val="1400"/>
              <a:buFont typeface="Georgia"/>
              <a:buChar char="●"/>
            </a:pPr>
            <a:r>
              <a:rPr lang="en">
                <a:latin typeface="Georgia"/>
                <a:ea typeface="Georgia"/>
                <a:cs typeface="Georgia"/>
                <a:sym typeface="Georgia"/>
              </a:rPr>
              <a:t>We randomly sampled 2,100 Toronto data to fetch Toronto images</a:t>
            </a:r>
            <a:endParaRPr>
              <a:latin typeface="Georgia"/>
              <a:ea typeface="Georgia"/>
              <a:cs typeface="Georgia"/>
              <a:sym typeface="Georgia"/>
            </a:endParaRPr>
          </a:p>
          <a:p>
            <a:pPr indent="-317500" lvl="0" marL="457200" rtl="0" algn="l">
              <a:spcBef>
                <a:spcPts val="0"/>
              </a:spcBef>
              <a:spcAft>
                <a:spcPts val="0"/>
              </a:spcAft>
              <a:buSzPts val="1400"/>
              <a:buFont typeface="Georgia"/>
              <a:buChar char="●"/>
            </a:pPr>
            <a:r>
              <a:rPr lang="en">
                <a:latin typeface="Georgia"/>
                <a:ea typeface="Georgia"/>
                <a:cs typeface="Georgia"/>
                <a:sym typeface="Georgia"/>
              </a:rPr>
              <a:t>We would use final ensemble strategy to predict on those Toronto images.</a:t>
            </a:r>
            <a:endParaRPr>
              <a:latin typeface="Georgia"/>
              <a:ea typeface="Georgia"/>
              <a:cs typeface="Georgia"/>
              <a:sym typeface="Georgia"/>
            </a:endParaRPr>
          </a:p>
          <a:p>
            <a:pPr indent="0" lvl="0" marL="0" rtl="0" algn="l">
              <a:spcBef>
                <a:spcPts val="1600"/>
              </a:spcBef>
              <a:spcAft>
                <a:spcPts val="0"/>
              </a:spcAft>
              <a:buClr>
                <a:schemeClr val="dk1"/>
              </a:buClr>
              <a:buSzPts val="1100"/>
              <a:buFont typeface="Arial"/>
              <a:buNone/>
            </a:pPr>
            <a:r>
              <a:t/>
            </a:r>
            <a:endParaRPr/>
          </a:p>
          <a:p>
            <a:pPr indent="0" lvl="0" marL="0" rtl="0" algn="l">
              <a:spcBef>
                <a:spcPts val="1600"/>
              </a:spcBef>
              <a:spcAft>
                <a:spcPts val="1600"/>
              </a:spcAft>
              <a:buNone/>
            </a:pPr>
            <a:r>
              <a:t/>
            </a:r>
            <a:endParaRPr/>
          </a:p>
        </p:txBody>
      </p:sp>
      <p:sp>
        <p:nvSpPr>
          <p:cNvPr id="220" name="Google Shape;220;p33"/>
          <p:cNvSpPr txBox="1"/>
          <p:nvPr/>
        </p:nvSpPr>
        <p:spPr>
          <a:xfrm>
            <a:off x="3068325" y="4506100"/>
            <a:ext cx="6003300" cy="532500"/>
          </a:xfrm>
          <a:prstGeom prst="rect">
            <a:avLst/>
          </a:prstGeom>
          <a:noFill/>
          <a:ln>
            <a:noFill/>
          </a:ln>
        </p:spPr>
        <p:txBody>
          <a:bodyPr anchorCtr="0" anchor="t" bIns="91425" lIns="91425" spcFirstLastPara="1" rIns="91425" wrap="square" tIns="91425">
            <a:noAutofit/>
          </a:bodyPr>
          <a:lstStyle/>
          <a:p>
            <a:pPr indent="0" lvl="0" marL="228600" rtl="0" algn="just">
              <a:spcBef>
                <a:spcPts val="0"/>
              </a:spcBef>
              <a:spcAft>
                <a:spcPts val="250"/>
              </a:spcAft>
              <a:buNone/>
            </a:pPr>
            <a:r>
              <a:rPr lang="en" sz="800">
                <a:solidFill>
                  <a:schemeClr val="dk1"/>
                </a:solidFill>
                <a:latin typeface="Times New Roman"/>
                <a:ea typeface="Times New Roman"/>
                <a:cs typeface="Times New Roman"/>
                <a:sym typeface="Times New Roman"/>
              </a:rPr>
              <a:t>*</a:t>
            </a:r>
            <a:r>
              <a:rPr lang="en" sz="800">
                <a:solidFill>
                  <a:schemeClr val="dk1"/>
                </a:solidFill>
                <a:latin typeface="Times New Roman"/>
                <a:ea typeface="Times New Roman"/>
                <a:cs typeface="Times New Roman"/>
                <a:sym typeface="Times New Roman"/>
              </a:rPr>
              <a:t>https://www.toronto.ca/city-government/data-research-maps/open-data/open-data-catalogue/#f71a13c4-fb51-6116-57b7-1f51a8190585</a:t>
            </a:r>
            <a:endParaRPr sz="800">
              <a:solidFill>
                <a:schemeClr val="dk1"/>
              </a:solidFill>
              <a:latin typeface="Times New Roman"/>
              <a:ea typeface="Times New Roman"/>
              <a:cs typeface="Times New Roman"/>
              <a:sym typeface="Times New Roman"/>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4" name="Shape 224"/>
        <p:cNvGrpSpPr/>
        <p:nvPr/>
      </p:nvGrpSpPr>
      <p:grpSpPr>
        <a:xfrm>
          <a:off x="0" y="0"/>
          <a:ext cx="0" cy="0"/>
          <a:chOff x="0" y="0"/>
          <a:chExt cx="0" cy="0"/>
        </a:xfrm>
      </p:grpSpPr>
      <p:sp>
        <p:nvSpPr>
          <p:cNvPr id="225" name="Google Shape;225;p34"/>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rPr lang="en" sz="3000">
                <a:latin typeface="Georgia"/>
                <a:ea typeface="Georgia"/>
                <a:cs typeface="Georgia"/>
                <a:sym typeface="Georgia"/>
              </a:rPr>
              <a:t>5. Image Fetching and Pre-Processing</a:t>
            </a:r>
            <a:endParaRPr sz="3000">
              <a:latin typeface="Georgia"/>
              <a:ea typeface="Georgia"/>
              <a:cs typeface="Georgia"/>
              <a:sym typeface="Georgia"/>
            </a:endParaRPr>
          </a:p>
        </p:txBody>
      </p:sp>
      <p:sp>
        <p:nvSpPr>
          <p:cNvPr id="226" name="Google Shape;226;p34"/>
          <p:cNvSpPr txBox="1"/>
          <p:nvPr/>
        </p:nvSpPr>
        <p:spPr>
          <a:xfrm>
            <a:off x="311700" y="1334600"/>
            <a:ext cx="8433900" cy="33999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Georgia"/>
              <a:buChar char="●"/>
            </a:pPr>
            <a:r>
              <a:rPr lang="en">
                <a:latin typeface="Georgia"/>
                <a:ea typeface="Georgia"/>
                <a:cs typeface="Georgia"/>
                <a:sym typeface="Georgia"/>
              </a:rPr>
              <a:t>Fetch images using Google Street View Static API. It has several parameters: location, size, </a:t>
            </a:r>
            <a:r>
              <a:rPr b="1" lang="en">
                <a:latin typeface="Georgia"/>
                <a:ea typeface="Georgia"/>
                <a:cs typeface="Georgia"/>
                <a:sym typeface="Georgia"/>
              </a:rPr>
              <a:t>heading, fov, pitch, radius</a:t>
            </a:r>
            <a:endParaRPr b="1">
              <a:latin typeface="Georgia"/>
              <a:ea typeface="Georgia"/>
              <a:cs typeface="Georgia"/>
              <a:sym typeface="Georgia"/>
            </a:endParaRPr>
          </a:p>
          <a:p>
            <a:pPr indent="0" lvl="0" marL="457200" rtl="0" algn="l">
              <a:spcBef>
                <a:spcPts val="0"/>
              </a:spcBef>
              <a:spcAft>
                <a:spcPts val="0"/>
              </a:spcAft>
              <a:buNone/>
            </a:pPr>
            <a:r>
              <a:t/>
            </a:r>
            <a:endParaRPr b="1">
              <a:latin typeface="Georgia"/>
              <a:ea typeface="Georgia"/>
              <a:cs typeface="Georgia"/>
              <a:sym typeface="Georgia"/>
            </a:endParaRPr>
          </a:p>
          <a:p>
            <a:pPr indent="-317500" lvl="0" marL="457200" rtl="0" algn="l">
              <a:spcBef>
                <a:spcPts val="0"/>
              </a:spcBef>
              <a:spcAft>
                <a:spcPts val="0"/>
              </a:spcAft>
              <a:buSzPts val="1400"/>
              <a:buFont typeface="Georgia"/>
              <a:buChar char="●"/>
            </a:pPr>
            <a:r>
              <a:rPr lang="en">
                <a:solidFill>
                  <a:schemeClr val="dk1"/>
                </a:solidFill>
                <a:latin typeface="Georgia"/>
                <a:ea typeface="Georgia"/>
                <a:cs typeface="Georgia"/>
                <a:sym typeface="Georgia"/>
              </a:rPr>
              <a:t>At the same geolocation, images fetched maybe different, depending on the parameters.</a:t>
            </a:r>
            <a:endParaRPr>
              <a:solidFill>
                <a:schemeClr val="dk1"/>
              </a:solidFill>
              <a:latin typeface="Georgia"/>
              <a:ea typeface="Georgia"/>
              <a:cs typeface="Georgia"/>
              <a:sym typeface="Georgia"/>
            </a:endParaRPr>
          </a:p>
          <a:p>
            <a:pPr indent="0" lvl="0" marL="457200" rtl="0" algn="l">
              <a:spcBef>
                <a:spcPts val="0"/>
              </a:spcBef>
              <a:spcAft>
                <a:spcPts val="0"/>
              </a:spcAft>
              <a:buNone/>
            </a:pPr>
            <a:r>
              <a:t/>
            </a:r>
            <a:endParaRPr>
              <a:solidFill>
                <a:schemeClr val="dk1"/>
              </a:solidFill>
              <a:latin typeface="Georgia"/>
              <a:ea typeface="Georgia"/>
              <a:cs typeface="Georgia"/>
              <a:sym typeface="Georgia"/>
            </a:endParaRPr>
          </a:p>
          <a:p>
            <a:pPr indent="-317500" lvl="0" marL="457200" rtl="0" algn="l">
              <a:spcBef>
                <a:spcPts val="0"/>
              </a:spcBef>
              <a:spcAft>
                <a:spcPts val="0"/>
              </a:spcAft>
              <a:buClr>
                <a:schemeClr val="dk1"/>
              </a:buClr>
              <a:buSzPts val="1400"/>
              <a:buFont typeface="Georgia"/>
              <a:buChar char="●"/>
            </a:pPr>
            <a:r>
              <a:rPr lang="en">
                <a:solidFill>
                  <a:schemeClr val="dk1"/>
                </a:solidFill>
                <a:latin typeface="Georgia"/>
                <a:ea typeface="Georgia"/>
                <a:cs typeface="Georgia"/>
                <a:sym typeface="Georgia"/>
              </a:rPr>
              <a:t>It is not clear what parameters were used by the Streetscore project while the image. Therefore, we used default settings.</a:t>
            </a:r>
            <a:endParaRPr>
              <a:solidFill>
                <a:schemeClr val="dk1"/>
              </a:solidFill>
              <a:latin typeface="Georgia"/>
              <a:ea typeface="Georgia"/>
              <a:cs typeface="Georgia"/>
              <a:sym typeface="Georgia"/>
            </a:endParaRPr>
          </a:p>
          <a:p>
            <a:pPr indent="0" lvl="0" marL="457200" rtl="0" algn="l">
              <a:spcBef>
                <a:spcPts val="0"/>
              </a:spcBef>
              <a:spcAft>
                <a:spcPts val="0"/>
              </a:spcAft>
              <a:buNone/>
            </a:pPr>
            <a:r>
              <a:t/>
            </a:r>
            <a:endParaRPr>
              <a:solidFill>
                <a:schemeClr val="dk1"/>
              </a:solidFill>
              <a:latin typeface="Georgia"/>
              <a:ea typeface="Georgia"/>
              <a:cs typeface="Georgia"/>
              <a:sym typeface="Georgia"/>
            </a:endParaRPr>
          </a:p>
          <a:p>
            <a:pPr indent="-317500" lvl="0" marL="457200" rtl="0" algn="l">
              <a:spcBef>
                <a:spcPts val="0"/>
              </a:spcBef>
              <a:spcAft>
                <a:spcPts val="0"/>
              </a:spcAft>
              <a:buClr>
                <a:schemeClr val="dk1"/>
              </a:buClr>
              <a:buSzPts val="1400"/>
              <a:buFont typeface="Georgia"/>
              <a:buChar char="●"/>
            </a:pPr>
            <a:r>
              <a:rPr lang="en">
                <a:solidFill>
                  <a:schemeClr val="dk1"/>
                </a:solidFill>
                <a:latin typeface="Georgia"/>
                <a:ea typeface="Georgia"/>
                <a:cs typeface="Georgia"/>
                <a:sym typeface="Georgia"/>
              </a:rPr>
              <a:t>Not all geolocation in our datasets had an image can be fetched.</a:t>
            </a:r>
            <a:endParaRPr>
              <a:solidFill>
                <a:schemeClr val="dk1"/>
              </a:solidFill>
              <a:latin typeface="Georgia"/>
              <a:ea typeface="Georgia"/>
              <a:cs typeface="Georgia"/>
              <a:sym typeface="Georgia"/>
            </a:endParaRPr>
          </a:p>
          <a:p>
            <a:pPr indent="0" lvl="0" marL="914400" rtl="0" algn="l">
              <a:spcBef>
                <a:spcPts val="0"/>
              </a:spcBef>
              <a:spcAft>
                <a:spcPts val="0"/>
              </a:spcAft>
              <a:buNone/>
            </a:pPr>
            <a:r>
              <a:t/>
            </a:r>
            <a:endParaRPr>
              <a:solidFill>
                <a:schemeClr val="dk1"/>
              </a:solidFill>
              <a:latin typeface="Georgia"/>
              <a:ea typeface="Georgia"/>
              <a:cs typeface="Georgia"/>
              <a:sym typeface="Georgia"/>
            </a:endParaRPr>
          </a:p>
          <a:p>
            <a:pPr indent="457200" lvl="0" marL="0" rtl="0" algn="l">
              <a:spcBef>
                <a:spcPts val="0"/>
              </a:spcBef>
              <a:spcAft>
                <a:spcPts val="0"/>
              </a:spcAft>
              <a:buNone/>
            </a:pPr>
            <a:r>
              <a:rPr lang="en">
                <a:solidFill>
                  <a:schemeClr val="dk1"/>
                </a:solidFill>
                <a:latin typeface="Georgia"/>
                <a:ea typeface="Georgia"/>
                <a:cs typeface="Georgia"/>
                <a:sym typeface="Georgia"/>
              </a:rPr>
              <a:t>16,000 Boston Training Data -&gt; fetched 15,928 Boston Training Images.</a:t>
            </a:r>
            <a:endParaRPr>
              <a:solidFill>
                <a:schemeClr val="dk1"/>
              </a:solidFill>
              <a:latin typeface="Georgia"/>
              <a:ea typeface="Georgia"/>
              <a:cs typeface="Georgia"/>
              <a:sym typeface="Georgia"/>
            </a:endParaRPr>
          </a:p>
          <a:p>
            <a:pPr indent="457200" lvl="0" marL="0" rtl="0" algn="l">
              <a:spcBef>
                <a:spcPts val="0"/>
              </a:spcBef>
              <a:spcAft>
                <a:spcPts val="0"/>
              </a:spcAft>
              <a:buNone/>
            </a:pPr>
            <a:r>
              <a:rPr lang="en">
                <a:solidFill>
                  <a:schemeClr val="dk1"/>
                </a:solidFill>
                <a:latin typeface="Georgia"/>
                <a:ea typeface="Georgia"/>
                <a:cs typeface="Georgia"/>
                <a:sym typeface="Georgia"/>
              </a:rPr>
              <a:t>4,000 Boston Test Data -&gt;  fetch 3,976 Boston Test Images</a:t>
            </a:r>
            <a:endParaRPr>
              <a:solidFill>
                <a:schemeClr val="dk1"/>
              </a:solidFill>
              <a:latin typeface="Georgia"/>
              <a:ea typeface="Georgia"/>
              <a:cs typeface="Georgia"/>
              <a:sym typeface="Georgia"/>
            </a:endParaRPr>
          </a:p>
          <a:p>
            <a:pPr indent="457200" lvl="0" marL="0" rtl="0" algn="l">
              <a:spcBef>
                <a:spcPts val="0"/>
              </a:spcBef>
              <a:spcAft>
                <a:spcPts val="0"/>
              </a:spcAft>
              <a:buNone/>
            </a:pPr>
            <a:r>
              <a:rPr lang="en">
                <a:solidFill>
                  <a:schemeClr val="dk1"/>
                </a:solidFill>
                <a:latin typeface="Georgia"/>
                <a:ea typeface="Georgia"/>
                <a:cs typeface="Georgia"/>
                <a:sym typeface="Georgia"/>
              </a:rPr>
              <a:t>2,100 Toronto Data -&gt; fetch 2,034 Toronto Images. </a:t>
            </a:r>
            <a:endParaRPr>
              <a:solidFill>
                <a:schemeClr val="dk1"/>
              </a:solidFill>
              <a:latin typeface="Georgia"/>
              <a:ea typeface="Georgia"/>
              <a:cs typeface="Georgia"/>
              <a:sym typeface="Georgia"/>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0" name="Shape 230"/>
        <p:cNvGrpSpPr/>
        <p:nvPr/>
      </p:nvGrpSpPr>
      <p:grpSpPr>
        <a:xfrm>
          <a:off x="0" y="0"/>
          <a:ext cx="0" cy="0"/>
          <a:chOff x="0" y="0"/>
          <a:chExt cx="0" cy="0"/>
        </a:xfrm>
      </p:grpSpPr>
      <p:pic>
        <p:nvPicPr>
          <p:cNvPr id="231" name="Google Shape;231;p35"/>
          <p:cNvPicPr preferRelativeResize="0"/>
          <p:nvPr/>
        </p:nvPicPr>
        <p:blipFill>
          <a:blip r:embed="rId3">
            <a:alphaModFix/>
          </a:blip>
          <a:stretch>
            <a:fillRect/>
          </a:stretch>
        </p:blipFill>
        <p:spPr>
          <a:xfrm>
            <a:off x="291663" y="532075"/>
            <a:ext cx="2070925" cy="2070900"/>
          </a:xfrm>
          <a:prstGeom prst="rect">
            <a:avLst/>
          </a:prstGeom>
          <a:noFill/>
          <a:ln>
            <a:noFill/>
          </a:ln>
        </p:spPr>
      </p:pic>
      <p:pic>
        <p:nvPicPr>
          <p:cNvPr id="232" name="Google Shape;232;p35"/>
          <p:cNvPicPr preferRelativeResize="0"/>
          <p:nvPr/>
        </p:nvPicPr>
        <p:blipFill>
          <a:blip r:embed="rId4">
            <a:alphaModFix/>
          </a:blip>
          <a:stretch>
            <a:fillRect/>
          </a:stretch>
        </p:blipFill>
        <p:spPr>
          <a:xfrm>
            <a:off x="2454914" y="532075"/>
            <a:ext cx="2070925" cy="2070903"/>
          </a:xfrm>
          <a:prstGeom prst="rect">
            <a:avLst/>
          </a:prstGeom>
          <a:noFill/>
          <a:ln>
            <a:noFill/>
          </a:ln>
        </p:spPr>
      </p:pic>
      <p:pic>
        <p:nvPicPr>
          <p:cNvPr id="233" name="Google Shape;233;p35"/>
          <p:cNvPicPr preferRelativeResize="0"/>
          <p:nvPr/>
        </p:nvPicPr>
        <p:blipFill>
          <a:blip r:embed="rId5">
            <a:alphaModFix/>
          </a:blip>
          <a:stretch>
            <a:fillRect/>
          </a:stretch>
        </p:blipFill>
        <p:spPr>
          <a:xfrm>
            <a:off x="4618163" y="532075"/>
            <a:ext cx="2070925" cy="2070925"/>
          </a:xfrm>
          <a:prstGeom prst="rect">
            <a:avLst/>
          </a:prstGeom>
          <a:noFill/>
          <a:ln>
            <a:noFill/>
          </a:ln>
        </p:spPr>
      </p:pic>
      <p:pic>
        <p:nvPicPr>
          <p:cNvPr id="234" name="Google Shape;234;p35"/>
          <p:cNvPicPr preferRelativeResize="0"/>
          <p:nvPr/>
        </p:nvPicPr>
        <p:blipFill>
          <a:blip r:embed="rId6">
            <a:alphaModFix/>
          </a:blip>
          <a:stretch>
            <a:fillRect/>
          </a:stretch>
        </p:blipFill>
        <p:spPr>
          <a:xfrm>
            <a:off x="6781413" y="532063"/>
            <a:ext cx="2070925" cy="2070925"/>
          </a:xfrm>
          <a:prstGeom prst="rect">
            <a:avLst/>
          </a:prstGeom>
          <a:noFill/>
          <a:ln>
            <a:noFill/>
          </a:ln>
        </p:spPr>
      </p:pic>
      <p:pic>
        <p:nvPicPr>
          <p:cNvPr id="235" name="Google Shape;235;p35"/>
          <p:cNvPicPr preferRelativeResize="0"/>
          <p:nvPr/>
        </p:nvPicPr>
        <p:blipFill>
          <a:blip r:embed="rId7">
            <a:alphaModFix/>
          </a:blip>
          <a:stretch>
            <a:fillRect/>
          </a:stretch>
        </p:blipFill>
        <p:spPr>
          <a:xfrm>
            <a:off x="291663" y="2997700"/>
            <a:ext cx="2070925" cy="2070925"/>
          </a:xfrm>
          <a:prstGeom prst="rect">
            <a:avLst/>
          </a:prstGeom>
          <a:noFill/>
          <a:ln>
            <a:noFill/>
          </a:ln>
        </p:spPr>
      </p:pic>
      <p:pic>
        <p:nvPicPr>
          <p:cNvPr id="236" name="Google Shape;236;p35"/>
          <p:cNvPicPr preferRelativeResize="0"/>
          <p:nvPr/>
        </p:nvPicPr>
        <p:blipFill>
          <a:blip r:embed="rId8">
            <a:alphaModFix/>
          </a:blip>
          <a:stretch>
            <a:fillRect/>
          </a:stretch>
        </p:blipFill>
        <p:spPr>
          <a:xfrm>
            <a:off x="2454913" y="2997700"/>
            <a:ext cx="2070925" cy="2070925"/>
          </a:xfrm>
          <a:prstGeom prst="rect">
            <a:avLst/>
          </a:prstGeom>
          <a:noFill/>
          <a:ln>
            <a:noFill/>
          </a:ln>
        </p:spPr>
      </p:pic>
      <p:pic>
        <p:nvPicPr>
          <p:cNvPr id="237" name="Google Shape;237;p35"/>
          <p:cNvPicPr preferRelativeResize="0"/>
          <p:nvPr/>
        </p:nvPicPr>
        <p:blipFill>
          <a:blip r:embed="rId9">
            <a:alphaModFix/>
          </a:blip>
          <a:stretch>
            <a:fillRect/>
          </a:stretch>
        </p:blipFill>
        <p:spPr>
          <a:xfrm>
            <a:off x="4618162" y="2997700"/>
            <a:ext cx="2070925" cy="2070925"/>
          </a:xfrm>
          <a:prstGeom prst="rect">
            <a:avLst/>
          </a:prstGeom>
          <a:noFill/>
          <a:ln>
            <a:noFill/>
          </a:ln>
        </p:spPr>
      </p:pic>
      <p:pic>
        <p:nvPicPr>
          <p:cNvPr id="238" name="Google Shape;238;p35"/>
          <p:cNvPicPr preferRelativeResize="0"/>
          <p:nvPr/>
        </p:nvPicPr>
        <p:blipFill>
          <a:blip r:embed="rId10">
            <a:alphaModFix/>
          </a:blip>
          <a:stretch>
            <a:fillRect/>
          </a:stretch>
        </p:blipFill>
        <p:spPr>
          <a:xfrm>
            <a:off x="6781400" y="2997700"/>
            <a:ext cx="2070900" cy="2070874"/>
          </a:xfrm>
          <a:prstGeom prst="rect">
            <a:avLst/>
          </a:prstGeom>
          <a:noFill/>
          <a:ln>
            <a:noFill/>
          </a:ln>
        </p:spPr>
      </p:pic>
      <p:sp>
        <p:nvSpPr>
          <p:cNvPr id="239" name="Google Shape;239;p35"/>
          <p:cNvSpPr txBox="1"/>
          <p:nvPr/>
        </p:nvSpPr>
        <p:spPr>
          <a:xfrm>
            <a:off x="291675" y="304788"/>
            <a:ext cx="3024000" cy="28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Open Sans"/>
                <a:ea typeface="Open Sans"/>
                <a:cs typeface="Open Sans"/>
                <a:sym typeface="Open Sans"/>
              </a:rPr>
              <a:t>Safety = 1,  More Safe</a:t>
            </a:r>
            <a:endParaRPr sz="1000">
              <a:latin typeface="Open Sans"/>
              <a:ea typeface="Open Sans"/>
              <a:cs typeface="Open Sans"/>
              <a:sym typeface="Open Sans"/>
            </a:endParaRPr>
          </a:p>
        </p:txBody>
      </p:sp>
      <p:sp>
        <p:nvSpPr>
          <p:cNvPr id="240" name="Google Shape;240;p35"/>
          <p:cNvSpPr txBox="1"/>
          <p:nvPr/>
        </p:nvSpPr>
        <p:spPr>
          <a:xfrm>
            <a:off x="291675" y="2735688"/>
            <a:ext cx="3024000" cy="28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Open Sans"/>
                <a:ea typeface="Open Sans"/>
                <a:cs typeface="Open Sans"/>
                <a:sym typeface="Open Sans"/>
              </a:rPr>
              <a:t>Safety = 0,  Less Safe</a:t>
            </a:r>
            <a:endParaRPr sz="1000">
              <a:latin typeface="Open Sans"/>
              <a:ea typeface="Open Sans"/>
              <a:cs typeface="Open Sans"/>
              <a:sym typeface="Open Sans"/>
            </a:endParaRPr>
          </a:p>
        </p:txBody>
      </p:sp>
      <p:sp>
        <p:nvSpPr>
          <p:cNvPr id="241" name="Google Shape;241;p35"/>
          <p:cNvSpPr txBox="1"/>
          <p:nvPr/>
        </p:nvSpPr>
        <p:spPr>
          <a:xfrm>
            <a:off x="2911800" y="76250"/>
            <a:ext cx="3320400" cy="399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Georgia"/>
                <a:ea typeface="Georgia"/>
                <a:cs typeface="Georgia"/>
                <a:sym typeface="Georgia"/>
              </a:rPr>
              <a:t>Sample Boston street view images.</a:t>
            </a:r>
            <a:endParaRPr>
              <a:latin typeface="Georgia"/>
              <a:ea typeface="Georgia"/>
              <a:cs typeface="Georgia"/>
              <a:sym typeface="Georgia"/>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5" name="Shape 245"/>
        <p:cNvGrpSpPr/>
        <p:nvPr/>
      </p:nvGrpSpPr>
      <p:grpSpPr>
        <a:xfrm>
          <a:off x="0" y="0"/>
          <a:ext cx="0" cy="0"/>
          <a:chOff x="0" y="0"/>
          <a:chExt cx="0" cy="0"/>
        </a:xfrm>
      </p:grpSpPr>
      <p:sp>
        <p:nvSpPr>
          <p:cNvPr id="246" name="Google Shape;246;p36"/>
          <p:cNvSpPr txBox="1"/>
          <p:nvPr>
            <p:ph type="title"/>
          </p:nvPr>
        </p:nvSpPr>
        <p:spPr>
          <a:xfrm>
            <a:off x="311700" y="0"/>
            <a:ext cx="4260300" cy="1147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rPr lang="en" sz="3000">
                <a:latin typeface="Georgia"/>
                <a:ea typeface="Georgia"/>
                <a:cs typeface="Georgia"/>
                <a:sym typeface="Georgia"/>
              </a:rPr>
              <a:t>5. Image Fetching and   Pre-Processing</a:t>
            </a:r>
            <a:endParaRPr sz="3000">
              <a:latin typeface="Georgia"/>
              <a:ea typeface="Georgia"/>
              <a:cs typeface="Georgia"/>
              <a:sym typeface="Georgia"/>
            </a:endParaRPr>
          </a:p>
        </p:txBody>
      </p:sp>
      <p:sp>
        <p:nvSpPr>
          <p:cNvPr id="247" name="Google Shape;247;p36"/>
          <p:cNvSpPr txBox="1"/>
          <p:nvPr/>
        </p:nvSpPr>
        <p:spPr>
          <a:xfrm>
            <a:off x="311700" y="1334600"/>
            <a:ext cx="3809100" cy="33999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Georgia"/>
              <a:buChar char="●"/>
            </a:pPr>
            <a:r>
              <a:rPr lang="en">
                <a:latin typeface="Georgia"/>
                <a:ea typeface="Georgia"/>
                <a:cs typeface="Georgia"/>
                <a:sym typeface="Georgia"/>
              </a:rPr>
              <a:t>Google periodically updates street view images.</a:t>
            </a:r>
            <a:endParaRPr>
              <a:latin typeface="Georgia"/>
              <a:ea typeface="Georgia"/>
              <a:cs typeface="Georgia"/>
              <a:sym typeface="Georgia"/>
            </a:endParaRPr>
          </a:p>
          <a:p>
            <a:pPr indent="-317500" lvl="0" marL="457200" rtl="0" algn="l">
              <a:spcBef>
                <a:spcPts val="0"/>
              </a:spcBef>
              <a:spcAft>
                <a:spcPts val="0"/>
              </a:spcAft>
              <a:buSzPts val="1400"/>
              <a:buFont typeface="Georgia"/>
              <a:buChar char="●"/>
            </a:pPr>
            <a:r>
              <a:rPr b="1" lang="en">
                <a:latin typeface="Georgia"/>
                <a:ea typeface="Georgia"/>
                <a:cs typeface="Georgia"/>
                <a:sym typeface="Georgia"/>
              </a:rPr>
              <a:t>~80% of images we fetched and then used to build and test models were updated from the images used by the Streetscore project to arrive at the q-score.</a:t>
            </a:r>
            <a:endParaRPr b="1">
              <a:latin typeface="Georgia"/>
              <a:ea typeface="Georgia"/>
              <a:cs typeface="Georgia"/>
              <a:sym typeface="Georgia"/>
            </a:endParaRPr>
          </a:p>
          <a:p>
            <a:pPr indent="-317500" lvl="0" marL="457200" rtl="0" algn="l">
              <a:spcBef>
                <a:spcPts val="0"/>
              </a:spcBef>
              <a:spcAft>
                <a:spcPts val="0"/>
              </a:spcAft>
              <a:buSzPts val="1400"/>
              <a:buFont typeface="Georgia"/>
              <a:buChar char="●"/>
            </a:pPr>
            <a:r>
              <a:rPr lang="en">
                <a:latin typeface="Georgia"/>
                <a:ea typeface="Georgia"/>
                <a:cs typeface="Georgia"/>
                <a:sym typeface="Georgia"/>
              </a:rPr>
              <a:t>Table on the right lists the updated year of images we fetched for the Boston Training and Test Images, based to the metadata of the images provided by the Google API.</a:t>
            </a:r>
            <a:endParaRPr>
              <a:latin typeface="Georgia"/>
              <a:ea typeface="Georgia"/>
              <a:cs typeface="Georgia"/>
              <a:sym typeface="Georgia"/>
            </a:endParaRPr>
          </a:p>
          <a:p>
            <a:pPr indent="0" lvl="0" marL="457200" rtl="0" algn="l">
              <a:spcBef>
                <a:spcPts val="0"/>
              </a:spcBef>
              <a:spcAft>
                <a:spcPts val="0"/>
              </a:spcAft>
              <a:buNone/>
            </a:pPr>
            <a:r>
              <a:t/>
            </a:r>
            <a:endParaRPr b="1">
              <a:latin typeface="Georgia"/>
              <a:ea typeface="Georgia"/>
              <a:cs typeface="Georgia"/>
              <a:sym typeface="Georgia"/>
            </a:endParaRPr>
          </a:p>
          <a:p>
            <a:pPr indent="0" lvl="0" marL="0" rtl="0" algn="l">
              <a:spcBef>
                <a:spcPts val="0"/>
              </a:spcBef>
              <a:spcAft>
                <a:spcPts val="0"/>
              </a:spcAft>
              <a:buNone/>
            </a:pPr>
            <a:r>
              <a:t/>
            </a:r>
            <a:endParaRPr>
              <a:solidFill>
                <a:schemeClr val="dk1"/>
              </a:solidFill>
              <a:latin typeface="Georgia"/>
              <a:ea typeface="Georgia"/>
              <a:cs typeface="Georgia"/>
              <a:sym typeface="Georgia"/>
            </a:endParaRPr>
          </a:p>
        </p:txBody>
      </p:sp>
      <p:graphicFrame>
        <p:nvGraphicFramePr>
          <p:cNvPr id="248" name="Google Shape;248;p36"/>
          <p:cNvGraphicFramePr/>
          <p:nvPr/>
        </p:nvGraphicFramePr>
        <p:xfrm>
          <a:off x="4902275" y="404375"/>
          <a:ext cx="3000000" cy="3000000"/>
        </p:xfrm>
        <a:graphic>
          <a:graphicData uri="http://schemas.openxmlformats.org/drawingml/2006/table">
            <a:tbl>
              <a:tblPr bandCol="1" bandRow="1">
                <a:noFill/>
                <a:tableStyleId>{2C1BE9C9-F1E1-47DD-99E2-58438C493474}</a:tableStyleId>
              </a:tblPr>
              <a:tblGrid>
                <a:gridCol w="1409700"/>
                <a:gridCol w="1230975"/>
                <a:gridCol w="1269150"/>
              </a:tblGrid>
              <a:tr h="190500">
                <a:tc rowSpan="2">
                  <a:txBody>
                    <a:bodyPr>
                      <a:noAutofit/>
                    </a:bodyPr>
                    <a:lstStyle/>
                    <a:p>
                      <a:pPr indent="0" lvl="0" marL="0" rtl="0" algn="ctr">
                        <a:spcBef>
                          <a:spcPts val="0"/>
                        </a:spcBef>
                        <a:spcAft>
                          <a:spcPts val="0"/>
                        </a:spcAft>
                        <a:buNone/>
                      </a:pPr>
                      <a:r>
                        <a:t/>
                      </a:r>
                      <a:endParaRPr b="1" sz="1200">
                        <a:latin typeface="Times New Roman"/>
                        <a:ea typeface="Times New Roman"/>
                        <a:cs typeface="Times New Roman"/>
                        <a:sym typeface="Times New Roman"/>
                      </a:endParaRPr>
                    </a:p>
                    <a:p>
                      <a:pPr indent="0" lvl="0" marL="0" rtl="0" algn="ctr">
                        <a:spcBef>
                          <a:spcPts val="0"/>
                        </a:spcBef>
                        <a:spcAft>
                          <a:spcPts val="0"/>
                        </a:spcAft>
                        <a:buNone/>
                      </a:pPr>
                      <a:r>
                        <a:rPr b="1" lang="en" sz="1200">
                          <a:latin typeface="Times New Roman"/>
                          <a:ea typeface="Times New Roman"/>
                          <a:cs typeface="Times New Roman"/>
                          <a:sym typeface="Times New Roman"/>
                        </a:rPr>
                        <a:t>Year Updated</a:t>
                      </a:r>
                      <a:endParaRPr b="1" sz="1200">
                        <a:latin typeface="Times New Roman"/>
                        <a:ea typeface="Times New Roman"/>
                        <a:cs typeface="Times New Roman"/>
                        <a:sym typeface="Times New Roman"/>
                      </a:endParaRPr>
                    </a:p>
                    <a:p>
                      <a:pPr indent="0" lvl="0" marL="0" rtl="0" algn="ctr">
                        <a:spcBef>
                          <a:spcPts val="0"/>
                        </a:spcBef>
                        <a:spcAft>
                          <a:spcPts val="0"/>
                        </a:spcAft>
                        <a:buNone/>
                      </a:pPr>
                      <a:r>
                        <a:t/>
                      </a:r>
                      <a:endParaRPr b="1" sz="1200">
                        <a:latin typeface="Times New Roman"/>
                        <a:ea typeface="Times New Roman"/>
                        <a:cs typeface="Times New Roman"/>
                        <a:sym typeface="Times New Roman"/>
                      </a:endParaRPr>
                    </a:p>
                  </a:txBody>
                  <a:tcPr marT="0" marB="0" marR="68575" marL="68575" anchor="ctr">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rowSpan="2">
                  <a:txBody>
                    <a:bodyPr>
                      <a:noAutofit/>
                    </a:bodyPr>
                    <a:lstStyle/>
                    <a:p>
                      <a:pPr indent="0" lvl="0" marL="0" rtl="0" algn="ctr">
                        <a:spcBef>
                          <a:spcPts val="0"/>
                        </a:spcBef>
                        <a:spcAft>
                          <a:spcPts val="0"/>
                        </a:spcAft>
                        <a:buNone/>
                      </a:pPr>
                      <a:r>
                        <a:rPr b="1" lang="en" sz="1200">
                          <a:latin typeface="Times New Roman"/>
                          <a:ea typeface="Times New Roman"/>
                          <a:cs typeface="Times New Roman"/>
                          <a:sym typeface="Times New Roman"/>
                        </a:rPr>
                        <a:t>Boston Training Image</a:t>
                      </a:r>
                      <a:endParaRPr b="1" sz="1200">
                        <a:latin typeface="Times New Roman"/>
                        <a:ea typeface="Times New Roman"/>
                        <a:cs typeface="Times New Roman"/>
                        <a:sym typeface="Times New Roman"/>
                      </a:endParaRPr>
                    </a:p>
                  </a:txBody>
                  <a:tcPr marT="0" marB="0" marR="68575" marL="68575" anchor="ctr">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rowSpan="2">
                  <a:txBody>
                    <a:bodyPr>
                      <a:noAutofit/>
                    </a:bodyPr>
                    <a:lstStyle/>
                    <a:p>
                      <a:pPr indent="0" lvl="0" marL="0" rtl="0" algn="ctr">
                        <a:spcBef>
                          <a:spcPts val="0"/>
                        </a:spcBef>
                        <a:spcAft>
                          <a:spcPts val="0"/>
                        </a:spcAft>
                        <a:buNone/>
                      </a:pPr>
                      <a:r>
                        <a:rPr b="1" lang="en" sz="1200">
                          <a:latin typeface="Times New Roman"/>
                          <a:ea typeface="Times New Roman"/>
                          <a:cs typeface="Times New Roman"/>
                          <a:sym typeface="Times New Roman"/>
                        </a:rPr>
                        <a:t>Boston Test Image</a:t>
                      </a:r>
                      <a:endParaRPr b="1" sz="1200">
                        <a:latin typeface="Times New Roman"/>
                        <a:ea typeface="Times New Roman"/>
                        <a:cs typeface="Times New Roman"/>
                        <a:sym typeface="Times New Roman"/>
                      </a:endParaRPr>
                    </a:p>
                  </a:txBody>
                  <a:tcPr marT="0" marB="0" marR="68575" marL="68575" anchor="ctr">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r>
              <a:tr h="190500">
                <a:tc vMerge="1"/>
                <a:tc vMerge="1"/>
                <a:tc vMerge="1"/>
              </a:tr>
              <a:tr h="190500">
                <a:tc>
                  <a:txBody>
                    <a:bodyPr>
                      <a:noAutofit/>
                    </a:bodyPr>
                    <a:lstStyle/>
                    <a:p>
                      <a:pPr indent="0" lvl="0" marL="0" rtl="0" algn="ctr">
                        <a:spcBef>
                          <a:spcPts val="0"/>
                        </a:spcBef>
                        <a:spcAft>
                          <a:spcPts val="0"/>
                        </a:spcAft>
                        <a:buNone/>
                      </a:pPr>
                      <a:r>
                        <a:rPr lang="en" sz="1200">
                          <a:latin typeface="Times New Roman"/>
                          <a:ea typeface="Times New Roman"/>
                          <a:cs typeface="Times New Roman"/>
                          <a:sym typeface="Times New Roman"/>
                        </a:rPr>
                        <a:t>NaN</a:t>
                      </a:r>
                      <a:endParaRPr sz="1200">
                        <a:latin typeface="Times New Roman"/>
                        <a:ea typeface="Times New Roman"/>
                        <a:cs typeface="Times New Roman"/>
                        <a:sym typeface="Times New Roman"/>
                      </a:endParaRPr>
                    </a:p>
                  </a:txBody>
                  <a:tcPr marT="0" marB="0" marR="68575" marL="68575" anchor="ctr">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a:txBody>
                    <a:bodyPr>
                      <a:noAutofit/>
                    </a:bodyPr>
                    <a:lstStyle/>
                    <a:p>
                      <a:pPr indent="0" lvl="0" marL="0" rtl="0" algn="r">
                        <a:spcBef>
                          <a:spcPts val="0"/>
                        </a:spcBef>
                        <a:spcAft>
                          <a:spcPts val="0"/>
                        </a:spcAft>
                        <a:buNone/>
                      </a:pPr>
                      <a:r>
                        <a:rPr lang="en" sz="1200">
                          <a:latin typeface="Times New Roman"/>
                          <a:ea typeface="Times New Roman"/>
                          <a:cs typeface="Times New Roman"/>
                          <a:sym typeface="Times New Roman"/>
                        </a:rPr>
                        <a:t>11</a:t>
                      </a:r>
                      <a:endParaRPr sz="1200">
                        <a:latin typeface="Times New Roman"/>
                        <a:ea typeface="Times New Roman"/>
                        <a:cs typeface="Times New Roman"/>
                        <a:sym typeface="Times New Roman"/>
                      </a:endParaRPr>
                    </a:p>
                  </a:txBody>
                  <a:tcPr marT="0" marB="0" marR="68575" marL="68575" anchor="ctr">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a:txBody>
                    <a:bodyPr>
                      <a:noAutofit/>
                    </a:bodyPr>
                    <a:lstStyle/>
                    <a:p>
                      <a:pPr indent="0" lvl="0" marL="0" rtl="0" algn="r">
                        <a:spcBef>
                          <a:spcPts val="0"/>
                        </a:spcBef>
                        <a:spcAft>
                          <a:spcPts val="0"/>
                        </a:spcAft>
                        <a:buNone/>
                      </a:pPr>
                      <a:r>
                        <a:rPr lang="en" sz="1200">
                          <a:latin typeface="Times New Roman"/>
                          <a:ea typeface="Times New Roman"/>
                          <a:cs typeface="Times New Roman"/>
                          <a:sym typeface="Times New Roman"/>
                        </a:rPr>
                        <a:t>2</a:t>
                      </a:r>
                      <a:endParaRPr sz="1200">
                        <a:latin typeface="Times New Roman"/>
                        <a:ea typeface="Times New Roman"/>
                        <a:cs typeface="Times New Roman"/>
                        <a:sym typeface="Times New Roman"/>
                      </a:endParaRPr>
                    </a:p>
                  </a:txBody>
                  <a:tcPr marT="0" marB="0" marR="68575" marL="68575" anchor="ctr">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r>
              <a:tr h="190500">
                <a:tc>
                  <a:txBody>
                    <a:bodyPr>
                      <a:noAutofit/>
                    </a:bodyPr>
                    <a:lstStyle/>
                    <a:p>
                      <a:pPr indent="0" lvl="0" marL="0" rtl="0" algn="ctr">
                        <a:spcBef>
                          <a:spcPts val="0"/>
                        </a:spcBef>
                        <a:spcAft>
                          <a:spcPts val="0"/>
                        </a:spcAft>
                        <a:buNone/>
                      </a:pPr>
                      <a:r>
                        <a:rPr lang="en" sz="1200">
                          <a:latin typeface="Times New Roman"/>
                          <a:ea typeface="Times New Roman"/>
                          <a:cs typeface="Times New Roman"/>
                          <a:sym typeface="Times New Roman"/>
                        </a:rPr>
                        <a:t>2007</a:t>
                      </a:r>
                      <a:endParaRPr sz="1200">
                        <a:latin typeface="Times New Roman"/>
                        <a:ea typeface="Times New Roman"/>
                        <a:cs typeface="Times New Roman"/>
                        <a:sym typeface="Times New Roman"/>
                      </a:endParaRPr>
                    </a:p>
                  </a:txBody>
                  <a:tcPr marT="0" marB="0" marR="68575" marL="68575" anchor="ctr">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a:txBody>
                    <a:bodyPr>
                      <a:noAutofit/>
                    </a:bodyPr>
                    <a:lstStyle/>
                    <a:p>
                      <a:pPr indent="0" lvl="0" marL="0" rtl="0" algn="r">
                        <a:spcBef>
                          <a:spcPts val="0"/>
                        </a:spcBef>
                        <a:spcAft>
                          <a:spcPts val="0"/>
                        </a:spcAft>
                        <a:buNone/>
                      </a:pPr>
                      <a:r>
                        <a:rPr lang="en" sz="1200">
                          <a:latin typeface="Times New Roman"/>
                          <a:ea typeface="Times New Roman"/>
                          <a:cs typeface="Times New Roman"/>
                          <a:sym typeface="Times New Roman"/>
                        </a:rPr>
                        <a:t>130</a:t>
                      </a:r>
                      <a:endParaRPr sz="1200">
                        <a:latin typeface="Times New Roman"/>
                        <a:ea typeface="Times New Roman"/>
                        <a:cs typeface="Times New Roman"/>
                        <a:sym typeface="Times New Roman"/>
                      </a:endParaRPr>
                    </a:p>
                  </a:txBody>
                  <a:tcPr marT="0" marB="0" marR="68575" marL="68575" anchor="ctr">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a:txBody>
                    <a:bodyPr>
                      <a:noAutofit/>
                    </a:bodyPr>
                    <a:lstStyle/>
                    <a:p>
                      <a:pPr indent="0" lvl="0" marL="0" rtl="0" algn="r">
                        <a:spcBef>
                          <a:spcPts val="0"/>
                        </a:spcBef>
                        <a:spcAft>
                          <a:spcPts val="0"/>
                        </a:spcAft>
                        <a:buNone/>
                      </a:pPr>
                      <a:r>
                        <a:rPr lang="en" sz="1200">
                          <a:latin typeface="Times New Roman"/>
                          <a:ea typeface="Times New Roman"/>
                          <a:cs typeface="Times New Roman"/>
                          <a:sym typeface="Times New Roman"/>
                        </a:rPr>
                        <a:t>38</a:t>
                      </a:r>
                      <a:endParaRPr sz="1200">
                        <a:latin typeface="Times New Roman"/>
                        <a:ea typeface="Times New Roman"/>
                        <a:cs typeface="Times New Roman"/>
                        <a:sym typeface="Times New Roman"/>
                      </a:endParaRPr>
                    </a:p>
                  </a:txBody>
                  <a:tcPr marT="0" marB="0" marR="68575" marL="68575" anchor="ctr">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r>
              <a:tr h="190500">
                <a:tc>
                  <a:txBody>
                    <a:bodyPr>
                      <a:noAutofit/>
                    </a:bodyPr>
                    <a:lstStyle/>
                    <a:p>
                      <a:pPr indent="0" lvl="0" marL="0" rtl="0" algn="ctr">
                        <a:spcBef>
                          <a:spcPts val="0"/>
                        </a:spcBef>
                        <a:spcAft>
                          <a:spcPts val="0"/>
                        </a:spcAft>
                        <a:buNone/>
                      </a:pPr>
                      <a:r>
                        <a:rPr lang="en" sz="1200">
                          <a:latin typeface="Times New Roman"/>
                          <a:ea typeface="Times New Roman"/>
                          <a:cs typeface="Times New Roman"/>
                          <a:sym typeface="Times New Roman"/>
                        </a:rPr>
                        <a:t>2008</a:t>
                      </a:r>
                      <a:endParaRPr sz="1200">
                        <a:latin typeface="Times New Roman"/>
                        <a:ea typeface="Times New Roman"/>
                        <a:cs typeface="Times New Roman"/>
                        <a:sym typeface="Times New Roman"/>
                      </a:endParaRPr>
                    </a:p>
                  </a:txBody>
                  <a:tcPr marT="0" marB="0" marR="68575" marL="68575" anchor="ctr">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a:txBody>
                    <a:bodyPr>
                      <a:noAutofit/>
                    </a:bodyPr>
                    <a:lstStyle/>
                    <a:p>
                      <a:pPr indent="0" lvl="0" marL="0" rtl="0" algn="r">
                        <a:spcBef>
                          <a:spcPts val="0"/>
                        </a:spcBef>
                        <a:spcAft>
                          <a:spcPts val="0"/>
                        </a:spcAft>
                        <a:buNone/>
                      </a:pPr>
                      <a:r>
                        <a:rPr lang="en" sz="1200">
                          <a:latin typeface="Times New Roman"/>
                          <a:ea typeface="Times New Roman"/>
                          <a:cs typeface="Times New Roman"/>
                          <a:sym typeface="Times New Roman"/>
                        </a:rPr>
                        <a:t>6</a:t>
                      </a:r>
                      <a:endParaRPr sz="1200">
                        <a:latin typeface="Times New Roman"/>
                        <a:ea typeface="Times New Roman"/>
                        <a:cs typeface="Times New Roman"/>
                        <a:sym typeface="Times New Roman"/>
                      </a:endParaRPr>
                    </a:p>
                  </a:txBody>
                  <a:tcPr marT="0" marB="0" marR="68575" marL="68575" anchor="ctr">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a:txBody>
                    <a:bodyPr>
                      <a:noAutofit/>
                    </a:bodyPr>
                    <a:lstStyle/>
                    <a:p>
                      <a:pPr indent="0" lvl="0" marL="0" rtl="0" algn="r">
                        <a:spcBef>
                          <a:spcPts val="0"/>
                        </a:spcBef>
                        <a:spcAft>
                          <a:spcPts val="0"/>
                        </a:spcAft>
                        <a:buNone/>
                      </a:pPr>
                      <a:r>
                        <a:rPr lang="en" sz="1200">
                          <a:latin typeface="Times New Roman"/>
                          <a:ea typeface="Times New Roman"/>
                          <a:cs typeface="Times New Roman"/>
                          <a:sym typeface="Times New Roman"/>
                        </a:rPr>
                        <a:t>2</a:t>
                      </a:r>
                      <a:endParaRPr sz="1200">
                        <a:latin typeface="Times New Roman"/>
                        <a:ea typeface="Times New Roman"/>
                        <a:cs typeface="Times New Roman"/>
                        <a:sym typeface="Times New Roman"/>
                      </a:endParaRPr>
                    </a:p>
                  </a:txBody>
                  <a:tcPr marT="0" marB="0" marR="68575" marL="68575" anchor="ctr">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r>
              <a:tr h="190500">
                <a:tc>
                  <a:txBody>
                    <a:bodyPr>
                      <a:noAutofit/>
                    </a:bodyPr>
                    <a:lstStyle/>
                    <a:p>
                      <a:pPr indent="0" lvl="0" marL="0" rtl="0" algn="ctr">
                        <a:spcBef>
                          <a:spcPts val="0"/>
                        </a:spcBef>
                        <a:spcAft>
                          <a:spcPts val="0"/>
                        </a:spcAft>
                        <a:buNone/>
                      </a:pPr>
                      <a:r>
                        <a:rPr lang="en" sz="1200">
                          <a:latin typeface="Times New Roman"/>
                          <a:ea typeface="Times New Roman"/>
                          <a:cs typeface="Times New Roman"/>
                          <a:sym typeface="Times New Roman"/>
                        </a:rPr>
                        <a:t>2009</a:t>
                      </a:r>
                      <a:endParaRPr sz="1200">
                        <a:latin typeface="Times New Roman"/>
                        <a:ea typeface="Times New Roman"/>
                        <a:cs typeface="Times New Roman"/>
                        <a:sym typeface="Times New Roman"/>
                      </a:endParaRPr>
                    </a:p>
                  </a:txBody>
                  <a:tcPr marT="0" marB="0" marR="68575" marL="68575" anchor="ctr">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a:txBody>
                    <a:bodyPr>
                      <a:noAutofit/>
                    </a:bodyPr>
                    <a:lstStyle/>
                    <a:p>
                      <a:pPr indent="0" lvl="0" marL="0" rtl="0" algn="r">
                        <a:spcBef>
                          <a:spcPts val="0"/>
                        </a:spcBef>
                        <a:spcAft>
                          <a:spcPts val="0"/>
                        </a:spcAft>
                        <a:buNone/>
                      </a:pPr>
                      <a:r>
                        <a:rPr lang="en" sz="1200">
                          <a:latin typeface="Times New Roman"/>
                          <a:ea typeface="Times New Roman"/>
                          <a:cs typeface="Times New Roman"/>
                          <a:sym typeface="Times New Roman"/>
                        </a:rPr>
                        <a:t>79</a:t>
                      </a:r>
                      <a:endParaRPr sz="1200">
                        <a:latin typeface="Times New Roman"/>
                        <a:ea typeface="Times New Roman"/>
                        <a:cs typeface="Times New Roman"/>
                        <a:sym typeface="Times New Roman"/>
                      </a:endParaRPr>
                    </a:p>
                  </a:txBody>
                  <a:tcPr marT="0" marB="0" marR="68575" marL="68575" anchor="ctr">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a:txBody>
                    <a:bodyPr>
                      <a:noAutofit/>
                    </a:bodyPr>
                    <a:lstStyle/>
                    <a:p>
                      <a:pPr indent="0" lvl="0" marL="0" rtl="0" algn="r">
                        <a:spcBef>
                          <a:spcPts val="0"/>
                        </a:spcBef>
                        <a:spcAft>
                          <a:spcPts val="0"/>
                        </a:spcAft>
                        <a:buNone/>
                      </a:pPr>
                      <a:r>
                        <a:rPr lang="en" sz="1200">
                          <a:latin typeface="Times New Roman"/>
                          <a:ea typeface="Times New Roman"/>
                          <a:cs typeface="Times New Roman"/>
                          <a:sym typeface="Times New Roman"/>
                        </a:rPr>
                        <a:t>18</a:t>
                      </a:r>
                      <a:endParaRPr sz="1200">
                        <a:latin typeface="Times New Roman"/>
                        <a:ea typeface="Times New Roman"/>
                        <a:cs typeface="Times New Roman"/>
                        <a:sym typeface="Times New Roman"/>
                      </a:endParaRPr>
                    </a:p>
                  </a:txBody>
                  <a:tcPr marT="0" marB="0" marR="68575" marL="68575" anchor="ctr">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r>
              <a:tr h="190500">
                <a:tc>
                  <a:txBody>
                    <a:bodyPr>
                      <a:noAutofit/>
                    </a:bodyPr>
                    <a:lstStyle/>
                    <a:p>
                      <a:pPr indent="0" lvl="0" marL="0" rtl="0" algn="ctr">
                        <a:spcBef>
                          <a:spcPts val="0"/>
                        </a:spcBef>
                        <a:spcAft>
                          <a:spcPts val="0"/>
                        </a:spcAft>
                        <a:buNone/>
                      </a:pPr>
                      <a:r>
                        <a:rPr lang="en" sz="1200">
                          <a:latin typeface="Times New Roman"/>
                          <a:ea typeface="Times New Roman"/>
                          <a:cs typeface="Times New Roman"/>
                          <a:sym typeface="Times New Roman"/>
                        </a:rPr>
                        <a:t>2010</a:t>
                      </a:r>
                      <a:endParaRPr sz="1200">
                        <a:latin typeface="Times New Roman"/>
                        <a:ea typeface="Times New Roman"/>
                        <a:cs typeface="Times New Roman"/>
                        <a:sym typeface="Times New Roman"/>
                      </a:endParaRPr>
                    </a:p>
                  </a:txBody>
                  <a:tcPr marT="0" marB="0" marR="68575" marL="68575" anchor="ctr">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a:txBody>
                    <a:bodyPr>
                      <a:noAutofit/>
                    </a:bodyPr>
                    <a:lstStyle/>
                    <a:p>
                      <a:pPr indent="0" lvl="0" marL="0" rtl="0" algn="r">
                        <a:spcBef>
                          <a:spcPts val="0"/>
                        </a:spcBef>
                        <a:spcAft>
                          <a:spcPts val="0"/>
                        </a:spcAft>
                        <a:buNone/>
                      </a:pPr>
                      <a:r>
                        <a:rPr lang="en" sz="1200">
                          <a:latin typeface="Times New Roman"/>
                          <a:ea typeface="Times New Roman"/>
                          <a:cs typeface="Times New Roman"/>
                          <a:sym typeface="Times New Roman"/>
                        </a:rPr>
                        <a:t>26</a:t>
                      </a:r>
                      <a:endParaRPr sz="1200">
                        <a:latin typeface="Times New Roman"/>
                        <a:ea typeface="Times New Roman"/>
                        <a:cs typeface="Times New Roman"/>
                        <a:sym typeface="Times New Roman"/>
                      </a:endParaRPr>
                    </a:p>
                  </a:txBody>
                  <a:tcPr marT="0" marB="0" marR="68575" marL="68575" anchor="ctr">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a:txBody>
                    <a:bodyPr>
                      <a:noAutofit/>
                    </a:bodyPr>
                    <a:lstStyle/>
                    <a:p>
                      <a:pPr indent="0" lvl="0" marL="0" rtl="0" algn="r">
                        <a:spcBef>
                          <a:spcPts val="0"/>
                        </a:spcBef>
                        <a:spcAft>
                          <a:spcPts val="0"/>
                        </a:spcAft>
                        <a:buNone/>
                      </a:pPr>
                      <a:r>
                        <a:rPr lang="en" sz="1200">
                          <a:latin typeface="Times New Roman"/>
                          <a:ea typeface="Times New Roman"/>
                          <a:cs typeface="Times New Roman"/>
                          <a:sym typeface="Times New Roman"/>
                        </a:rPr>
                        <a:t>6</a:t>
                      </a:r>
                      <a:endParaRPr sz="1200">
                        <a:latin typeface="Times New Roman"/>
                        <a:ea typeface="Times New Roman"/>
                        <a:cs typeface="Times New Roman"/>
                        <a:sym typeface="Times New Roman"/>
                      </a:endParaRPr>
                    </a:p>
                  </a:txBody>
                  <a:tcPr marT="0" marB="0" marR="68575" marL="68575" anchor="ctr">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r>
              <a:tr h="190500">
                <a:tc>
                  <a:txBody>
                    <a:bodyPr>
                      <a:noAutofit/>
                    </a:bodyPr>
                    <a:lstStyle/>
                    <a:p>
                      <a:pPr indent="0" lvl="0" marL="0" rtl="0" algn="ctr">
                        <a:spcBef>
                          <a:spcPts val="0"/>
                        </a:spcBef>
                        <a:spcAft>
                          <a:spcPts val="0"/>
                        </a:spcAft>
                        <a:buNone/>
                      </a:pPr>
                      <a:r>
                        <a:rPr lang="en" sz="1200">
                          <a:latin typeface="Times New Roman"/>
                          <a:ea typeface="Times New Roman"/>
                          <a:cs typeface="Times New Roman"/>
                          <a:sym typeface="Times New Roman"/>
                        </a:rPr>
                        <a:t>2011</a:t>
                      </a:r>
                      <a:endParaRPr sz="1200">
                        <a:latin typeface="Times New Roman"/>
                        <a:ea typeface="Times New Roman"/>
                        <a:cs typeface="Times New Roman"/>
                        <a:sym typeface="Times New Roman"/>
                      </a:endParaRPr>
                    </a:p>
                  </a:txBody>
                  <a:tcPr marT="0" marB="0" marR="68575" marL="68575" anchor="ctr">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a:txBody>
                    <a:bodyPr>
                      <a:noAutofit/>
                    </a:bodyPr>
                    <a:lstStyle/>
                    <a:p>
                      <a:pPr indent="0" lvl="0" marL="0" rtl="0" algn="r">
                        <a:spcBef>
                          <a:spcPts val="0"/>
                        </a:spcBef>
                        <a:spcAft>
                          <a:spcPts val="0"/>
                        </a:spcAft>
                        <a:buNone/>
                      </a:pPr>
                      <a:r>
                        <a:rPr lang="en" sz="1200">
                          <a:latin typeface="Times New Roman"/>
                          <a:ea typeface="Times New Roman"/>
                          <a:cs typeface="Times New Roman"/>
                          <a:sym typeface="Times New Roman"/>
                        </a:rPr>
                        <a:t>706</a:t>
                      </a:r>
                      <a:endParaRPr sz="1200">
                        <a:latin typeface="Times New Roman"/>
                        <a:ea typeface="Times New Roman"/>
                        <a:cs typeface="Times New Roman"/>
                        <a:sym typeface="Times New Roman"/>
                      </a:endParaRPr>
                    </a:p>
                  </a:txBody>
                  <a:tcPr marT="0" marB="0" marR="68575" marL="68575" anchor="ctr">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a:txBody>
                    <a:bodyPr>
                      <a:noAutofit/>
                    </a:bodyPr>
                    <a:lstStyle/>
                    <a:p>
                      <a:pPr indent="0" lvl="0" marL="0" rtl="0" algn="r">
                        <a:spcBef>
                          <a:spcPts val="0"/>
                        </a:spcBef>
                        <a:spcAft>
                          <a:spcPts val="0"/>
                        </a:spcAft>
                        <a:buNone/>
                      </a:pPr>
                      <a:r>
                        <a:rPr lang="en" sz="1200">
                          <a:latin typeface="Times New Roman"/>
                          <a:ea typeface="Times New Roman"/>
                          <a:cs typeface="Times New Roman"/>
                          <a:sym typeface="Times New Roman"/>
                        </a:rPr>
                        <a:t>201</a:t>
                      </a:r>
                      <a:endParaRPr sz="1200">
                        <a:latin typeface="Times New Roman"/>
                        <a:ea typeface="Times New Roman"/>
                        <a:cs typeface="Times New Roman"/>
                        <a:sym typeface="Times New Roman"/>
                      </a:endParaRPr>
                    </a:p>
                  </a:txBody>
                  <a:tcPr marT="0" marB="0" marR="68575" marL="68575" anchor="ctr">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r>
              <a:tr h="190500">
                <a:tc>
                  <a:txBody>
                    <a:bodyPr>
                      <a:noAutofit/>
                    </a:bodyPr>
                    <a:lstStyle/>
                    <a:p>
                      <a:pPr indent="0" lvl="0" marL="0" rtl="0" algn="ctr">
                        <a:spcBef>
                          <a:spcPts val="0"/>
                        </a:spcBef>
                        <a:spcAft>
                          <a:spcPts val="0"/>
                        </a:spcAft>
                        <a:buNone/>
                      </a:pPr>
                      <a:r>
                        <a:rPr lang="en" sz="1200">
                          <a:latin typeface="Times New Roman"/>
                          <a:ea typeface="Times New Roman"/>
                          <a:cs typeface="Times New Roman"/>
                          <a:sym typeface="Times New Roman"/>
                        </a:rPr>
                        <a:t>2012</a:t>
                      </a:r>
                      <a:endParaRPr sz="1200">
                        <a:latin typeface="Times New Roman"/>
                        <a:ea typeface="Times New Roman"/>
                        <a:cs typeface="Times New Roman"/>
                        <a:sym typeface="Times New Roman"/>
                      </a:endParaRPr>
                    </a:p>
                  </a:txBody>
                  <a:tcPr marT="0" marB="0" marR="68575" marL="68575" anchor="ctr">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a:txBody>
                    <a:bodyPr>
                      <a:noAutofit/>
                    </a:bodyPr>
                    <a:lstStyle/>
                    <a:p>
                      <a:pPr indent="0" lvl="0" marL="0" rtl="0" algn="r">
                        <a:spcBef>
                          <a:spcPts val="0"/>
                        </a:spcBef>
                        <a:spcAft>
                          <a:spcPts val="0"/>
                        </a:spcAft>
                        <a:buNone/>
                      </a:pPr>
                      <a:r>
                        <a:rPr lang="en" sz="1200">
                          <a:latin typeface="Times New Roman"/>
                          <a:ea typeface="Times New Roman"/>
                          <a:cs typeface="Times New Roman"/>
                          <a:sym typeface="Times New Roman"/>
                        </a:rPr>
                        <a:t>23</a:t>
                      </a:r>
                      <a:endParaRPr sz="1200">
                        <a:latin typeface="Times New Roman"/>
                        <a:ea typeface="Times New Roman"/>
                        <a:cs typeface="Times New Roman"/>
                        <a:sym typeface="Times New Roman"/>
                      </a:endParaRPr>
                    </a:p>
                  </a:txBody>
                  <a:tcPr marT="0" marB="0" marR="68575" marL="68575" anchor="ctr">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a:txBody>
                    <a:bodyPr>
                      <a:noAutofit/>
                    </a:bodyPr>
                    <a:lstStyle/>
                    <a:p>
                      <a:pPr indent="0" lvl="0" marL="0" rtl="0" algn="r">
                        <a:spcBef>
                          <a:spcPts val="0"/>
                        </a:spcBef>
                        <a:spcAft>
                          <a:spcPts val="0"/>
                        </a:spcAft>
                        <a:buNone/>
                      </a:pPr>
                      <a:r>
                        <a:rPr lang="en" sz="1200">
                          <a:latin typeface="Times New Roman"/>
                          <a:ea typeface="Times New Roman"/>
                          <a:cs typeface="Times New Roman"/>
                          <a:sym typeface="Times New Roman"/>
                        </a:rPr>
                        <a:t>6</a:t>
                      </a:r>
                      <a:endParaRPr sz="1200">
                        <a:latin typeface="Times New Roman"/>
                        <a:ea typeface="Times New Roman"/>
                        <a:cs typeface="Times New Roman"/>
                        <a:sym typeface="Times New Roman"/>
                      </a:endParaRPr>
                    </a:p>
                  </a:txBody>
                  <a:tcPr marT="0" marB="0" marR="68575" marL="68575" anchor="ctr">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r>
              <a:tr h="190500">
                <a:tc>
                  <a:txBody>
                    <a:bodyPr>
                      <a:noAutofit/>
                    </a:bodyPr>
                    <a:lstStyle/>
                    <a:p>
                      <a:pPr indent="0" lvl="0" marL="0" rtl="0" algn="ctr">
                        <a:spcBef>
                          <a:spcPts val="0"/>
                        </a:spcBef>
                        <a:spcAft>
                          <a:spcPts val="0"/>
                        </a:spcAft>
                        <a:buNone/>
                      </a:pPr>
                      <a:r>
                        <a:rPr lang="en" sz="1200">
                          <a:latin typeface="Times New Roman"/>
                          <a:ea typeface="Times New Roman"/>
                          <a:cs typeface="Times New Roman"/>
                          <a:sym typeface="Times New Roman"/>
                        </a:rPr>
                        <a:t>2013</a:t>
                      </a:r>
                      <a:endParaRPr sz="1200">
                        <a:latin typeface="Times New Roman"/>
                        <a:ea typeface="Times New Roman"/>
                        <a:cs typeface="Times New Roman"/>
                        <a:sym typeface="Times New Roman"/>
                      </a:endParaRPr>
                    </a:p>
                  </a:txBody>
                  <a:tcPr marT="0" marB="0" marR="68575" marL="68575" anchor="ctr">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a:txBody>
                    <a:bodyPr>
                      <a:noAutofit/>
                    </a:bodyPr>
                    <a:lstStyle/>
                    <a:p>
                      <a:pPr indent="0" lvl="0" marL="0" rtl="0" algn="r">
                        <a:spcBef>
                          <a:spcPts val="0"/>
                        </a:spcBef>
                        <a:spcAft>
                          <a:spcPts val="0"/>
                        </a:spcAft>
                        <a:buNone/>
                      </a:pPr>
                      <a:r>
                        <a:rPr lang="en" sz="1200">
                          <a:latin typeface="Times New Roman"/>
                          <a:ea typeface="Times New Roman"/>
                          <a:cs typeface="Times New Roman"/>
                          <a:sym typeface="Times New Roman"/>
                        </a:rPr>
                        <a:t>1853</a:t>
                      </a:r>
                      <a:endParaRPr sz="1200">
                        <a:latin typeface="Times New Roman"/>
                        <a:ea typeface="Times New Roman"/>
                        <a:cs typeface="Times New Roman"/>
                        <a:sym typeface="Times New Roman"/>
                      </a:endParaRPr>
                    </a:p>
                  </a:txBody>
                  <a:tcPr marT="0" marB="0" marR="68575" marL="68575" anchor="ctr">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a:txBody>
                    <a:bodyPr>
                      <a:noAutofit/>
                    </a:bodyPr>
                    <a:lstStyle/>
                    <a:p>
                      <a:pPr indent="0" lvl="0" marL="0" rtl="0" algn="r">
                        <a:spcBef>
                          <a:spcPts val="0"/>
                        </a:spcBef>
                        <a:spcAft>
                          <a:spcPts val="0"/>
                        </a:spcAft>
                        <a:buNone/>
                      </a:pPr>
                      <a:r>
                        <a:rPr lang="en" sz="1200">
                          <a:latin typeface="Times New Roman"/>
                          <a:ea typeface="Times New Roman"/>
                          <a:cs typeface="Times New Roman"/>
                          <a:sym typeface="Times New Roman"/>
                        </a:rPr>
                        <a:t>440</a:t>
                      </a:r>
                      <a:endParaRPr sz="1200">
                        <a:latin typeface="Times New Roman"/>
                        <a:ea typeface="Times New Roman"/>
                        <a:cs typeface="Times New Roman"/>
                        <a:sym typeface="Times New Roman"/>
                      </a:endParaRPr>
                    </a:p>
                  </a:txBody>
                  <a:tcPr marT="0" marB="0" marR="68575" marL="68575" anchor="ctr">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r>
              <a:tr h="190500">
                <a:tc>
                  <a:txBody>
                    <a:bodyPr>
                      <a:noAutofit/>
                    </a:bodyPr>
                    <a:lstStyle/>
                    <a:p>
                      <a:pPr indent="0" lvl="0" marL="0" rtl="0" algn="ctr">
                        <a:spcBef>
                          <a:spcPts val="0"/>
                        </a:spcBef>
                        <a:spcAft>
                          <a:spcPts val="0"/>
                        </a:spcAft>
                        <a:buNone/>
                      </a:pPr>
                      <a:r>
                        <a:rPr lang="en" sz="1200">
                          <a:latin typeface="Times New Roman"/>
                          <a:ea typeface="Times New Roman"/>
                          <a:cs typeface="Times New Roman"/>
                          <a:sym typeface="Times New Roman"/>
                        </a:rPr>
                        <a:t>2014</a:t>
                      </a:r>
                      <a:endParaRPr sz="1200">
                        <a:latin typeface="Times New Roman"/>
                        <a:ea typeface="Times New Roman"/>
                        <a:cs typeface="Times New Roman"/>
                        <a:sym typeface="Times New Roman"/>
                      </a:endParaRPr>
                    </a:p>
                  </a:txBody>
                  <a:tcPr marT="0" marB="0" marR="68575" marL="68575" anchor="ctr">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a:txBody>
                    <a:bodyPr>
                      <a:noAutofit/>
                    </a:bodyPr>
                    <a:lstStyle/>
                    <a:p>
                      <a:pPr indent="0" lvl="0" marL="0" rtl="0" algn="r">
                        <a:spcBef>
                          <a:spcPts val="0"/>
                        </a:spcBef>
                        <a:spcAft>
                          <a:spcPts val="0"/>
                        </a:spcAft>
                        <a:buNone/>
                      </a:pPr>
                      <a:r>
                        <a:rPr lang="en" sz="1200">
                          <a:latin typeface="Times New Roman"/>
                          <a:ea typeface="Times New Roman"/>
                          <a:cs typeface="Times New Roman"/>
                          <a:sym typeface="Times New Roman"/>
                        </a:rPr>
                        <a:t>428</a:t>
                      </a:r>
                      <a:endParaRPr sz="1200">
                        <a:latin typeface="Times New Roman"/>
                        <a:ea typeface="Times New Roman"/>
                        <a:cs typeface="Times New Roman"/>
                        <a:sym typeface="Times New Roman"/>
                      </a:endParaRPr>
                    </a:p>
                  </a:txBody>
                  <a:tcPr marT="0" marB="0" marR="68575" marL="68575" anchor="ctr">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a:txBody>
                    <a:bodyPr>
                      <a:noAutofit/>
                    </a:bodyPr>
                    <a:lstStyle/>
                    <a:p>
                      <a:pPr indent="0" lvl="0" marL="0" rtl="0" algn="r">
                        <a:spcBef>
                          <a:spcPts val="0"/>
                        </a:spcBef>
                        <a:spcAft>
                          <a:spcPts val="0"/>
                        </a:spcAft>
                        <a:buNone/>
                      </a:pPr>
                      <a:r>
                        <a:rPr lang="en" sz="1200">
                          <a:latin typeface="Times New Roman"/>
                          <a:ea typeface="Times New Roman"/>
                          <a:cs typeface="Times New Roman"/>
                          <a:sym typeface="Times New Roman"/>
                        </a:rPr>
                        <a:t>83</a:t>
                      </a:r>
                      <a:endParaRPr sz="1200">
                        <a:latin typeface="Times New Roman"/>
                        <a:ea typeface="Times New Roman"/>
                        <a:cs typeface="Times New Roman"/>
                        <a:sym typeface="Times New Roman"/>
                      </a:endParaRPr>
                    </a:p>
                  </a:txBody>
                  <a:tcPr marT="0" marB="0" marR="68575" marL="68575" anchor="ctr">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r>
              <a:tr h="190500">
                <a:tc>
                  <a:txBody>
                    <a:bodyPr>
                      <a:noAutofit/>
                    </a:bodyPr>
                    <a:lstStyle/>
                    <a:p>
                      <a:pPr indent="0" lvl="0" marL="0" rtl="0" algn="ctr">
                        <a:spcBef>
                          <a:spcPts val="0"/>
                        </a:spcBef>
                        <a:spcAft>
                          <a:spcPts val="0"/>
                        </a:spcAft>
                        <a:buNone/>
                      </a:pPr>
                      <a:r>
                        <a:rPr lang="en" sz="1200">
                          <a:latin typeface="Times New Roman"/>
                          <a:ea typeface="Times New Roman"/>
                          <a:cs typeface="Times New Roman"/>
                          <a:sym typeface="Times New Roman"/>
                        </a:rPr>
                        <a:t>Sum NaN, 2007 to 2014 </a:t>
                      </a:r>
                      <a:endParaRPr sz="1200">
                        <a:latin typeface="Times New Roman"/>
                        <a:ea typeface="Times New Roman"/>
                        <a:cs typeface="Times New Roman"/>
                        <a:sym typeface="Times New Roman"/>
                      </a:endParaRPr>
                    </a:p>
                    <a:p>
                      <a:pPr indent="0" lvl="0" marL="0" rtl="0" algn="ctr">
                        <a:spcBef>
                          <a:spcPts val="0"/>
                        </a:spcBef>
                        <a:spcAft>
                          <a:spcPts val="0"/>
                        </a:spcAft>
                        <a:buNone/>
                      </a:pPr>
                      <a:r>
                        <a:rPr lang="en" sz="1200">
                          <a:latin typeface="Times New Roman"/>
                          <a:ea typeface="Times New Roman"/>
                          <a:cs typeface="Times New Roman"/>
                          <a:sym typeface="Times New Roman"/>
                        </a:rPr>
                        <a:t>(Percent out of Total)</a:t>
                      </a:r>
                      <a:endParaRPr sz="1200">
                        <a:latin typeface="Times New Roman"/>
                        <a:ea typeface="Times New Roman"/>
                        <a:cs typeface="Times New Roman"/>
                        <a:sym typeface="Times New Roman"/>
                      </a:endParaRPr>
                    </a:p>
                  </a:txBody>
                  <a:tcPr marT="0" marB="0" marR="68575" marL="68575" anchor="ctr">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sz="1200">
                          <a:latin typeface="Times New Roman"/>
                          <a:ea typeface="Times New Roman"/>
                          <a:cs typeface="Times New Roman"/>
                          <a:sym typeface="Times New Roman"/>
                        </a:rPr>
                        <a:t>3262</a:t>
                      </a:r>
                      <a:endParaRPr sz="1200">
                        <a:latin typeface="Times New Roman"/>
                        <a:ea typeface="Times New Roman"/>
                        <a:cs typeface="Times New Roman"/>
                        <a:sym typeface="Times New Roman"/>
                      </a:endParaRPr>
                    </a:p>
                    <a:p>
                      <a:pPr indent="0" lvl="0" marL="0" rtl="0" algn="l">
                        <a:spcBef>
                          <a:spcPts val="0"/>
                        </a:spcBef>
                        <a:spcAft>
                          <a:spcPts val="0"/>
                        </a:spcAft>
                        <a:buNone/>
                      </a:pPr>
                      <a:r>
                        <a:rPr lang="en" sz="1200">
                          <a:latin typeface="Times New Roman"/>
                          <a:ea typeface="Times New Roman"/>
                          <a:cs typeface="Times New Roman"/>
                          <a:sym typeface="Times New Roman"/>
                        </a:rPr>
                        <a:t> (20.5%)</a:t>
                      </a:r>
                      <a:endParaRPr sz="1200">
                        <a:latin typeface="Times New Roman"/>
                        <a:ea typeface="Times New Roman"/>
                        <a:cs typeface="Times New Roman"/>
                        <a:sym typeface="Times New Roman"/>
                      </a:endParaRPr>
                    </a:p>
                  </a:txBody>
                  <a:tcPr marT="0" marB="0" marR="68575" marL="68575" anchor="ctr">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sz="1200">
                          <a:latin typeface="Times New Roman"/>
                          <a:ea typeface="Times New Roman"/>
                          <a:cs typeface="Times New Roman"/>
                          <a:sym typeface="Times New Roman"/>
                        </a:rPr>
                        <a:t>796</a:t>
                      </a:r>
                      <a:endParaRPr sz="1200">
                        <a:latin typeface="Times New Roman"/>
                        <a:ea typeface="Times New Roman"/>
                        <a:cs typeface="Times New Roman"/>
                        <a:sym typeface="Times New Roman"/>
                      </a:endParaRPr>
                    </a:p>
                    <a:p>
                      <a:pPr indent="0" lvl="0" marL="0" rtl="0" algn="l">
                        <a:spcBef>
                          <a:spcPts val="0"/>
                        </a:spcBef>
                        <a:spcAft>
                          <a:spcPts val="0"/>
                        </a:spcAft>
                        <a:buNone/>
                      </a:pPr>
                      <a:r>
                        <a:rPr lang="en" sz="1200">
                          <a:latin typeface="Times New Roman"/>
                          <a:ea typeface="Times New Roman"/>
                          <a:cs typeface="Times New Roman"/>
                          <a:sym typeface="Times New Roman"/>
                        </a:rPr>
                        <a:t> (20.0%)</a:t>
                      </a:r>
                      <a:endParaRPr sz="1200">
                        <a:latin typeface="Times New Roman"/>
                        <a:ea typeface="Times New Roman"/>
                        <a:cs typeface="Times New Roman"/>
                        <a:sym typeface="Times New Roman"/>
                      </a:endParaRPr>
                    </a:p>
                  </a:txBody>
                  <a:tcPr marT="0" marB="0" marR="68575" marL="68575" anchor="ctr">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r>
              <a:tr h="190500">
                <a:tc>
                  <a:txBody>
                    <a:bodyPr>
                      <a:noAutofit/>
                    </a:bodyPr>
                    <a:lstStyle/>
                    <a:p>
                      <a:pPr indent="0" lvl="0" marL="0" rtl="0" algn="ctr">
                        <a:spcBef>
                          <a:spcPts val="0"/>
                        </a:spcBef>
                        <a:spcAft>
                          <a:spcPts val="0"/>
                        </a:spcAft>
                        <a:buNone/>
                      </a:pPr>
                      <a:r>
                        <a:rPr lang="en" sz="1200">
                          <a:latin typeface="Times New Roman"/>
                          <a:ea typeface="Times New Roman"/>
                          <a:cs typeface="Times New Roman"/>
                          <a:sym typeface="Times New Roman"/>
                        </a:rPr>
                        <a:t>2015</a:t>
                      </a:r>
                      <a:endParaRPr sz="1200">
                        <a:latin typeface="Times New Roman"/>
                        <a:ea typeface="Times New Roman"/>
                        <a:cs typeface="Times New Roman"/>
                        <a:sym typeface="Times New Roman"/>
                      </a:endParaRPr>
                    </a:p>
                  </a:txBody>
                  <a:tcPr marT="0" marB="0" marR="68575" marL="68575" anchor="ctr">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a:txBody>
                    <a:bodyPr>
                      <a:noAutofit/>
                    </a:bodyPr>
                    <a:lstStyle/>
                    <a:p>
                      <a:pPr indent="0" lvl="0" marL="0" rtl="0" algn="r">
                        <a:spcBef>
                          <a:spcPts val="0"/>
                        </a:spcBef>
                        <a:spcAft>
                          <a:spcPts val="0"/>
                        </a:spcAft>
                        <a:buNone/>
                      </a:pPr>
                      <a:r>
                        <a:rPr lang="en" sz="1200">
                          <a:latin typeface="Times New Roman"/>
                          <a:ea typeface="Times New Roman"/>
                          <a:cs typeface="Times New Roman"/>
                          <a:sym typeface="Times New Roman"/>
                        </a:rPr>
                        <a:t>243</a:t>
                      </a:r>
                      <a:endParaRPr sz="1200">
                        <a:latin typeface="Times New Roman"/>
                        <a:ea typeface="Times New Roman"/>
                        <a:cs typeface="Times New Roman"/>
                        <a:sym typeface="Times New Roman"/>
                      </a:endParaRPr>
                    </a:p>
                  </a:txBody>
                  <a:tcPr marT="0" marB="0" marR="68575" marL="68575" anchor="ctr">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a:txBody>
                    <a:bodyPr>
                      <a:noAutofit/>
                    </a:bodyPr>
                    <a:lstStyle/>
                    <a:p>
                      <a:pPr indent="0" lvl="0" marL="0" rtl="0" algn="r">
                        <a:spcBef>
                          <a:spcPts val="0"/>
                        </a:spcBef>
                        <a:spcAft>
                          <a:spcPts val="0"/>
                        </a:spcAft>
                        <a:buNone/>
                      </a:pPr>
                      <a:r>
                        <a:rPr lang="en" sz="1200">
                          <a:latin typeface="Times New Roman"/>
                          <a:ea typeface="Times New Roman"/>
                          <a:cs typeface="Times New Roman"/>
                          <a:sym typeface="Times New Roman"/>
                        </a:rPr>
                        <a:t>82</a:t>
                      </a:r>
                      <a:endParaRPr sz="1200">
                        <a:latin typeface="Times New Roman"/>
                        <a:ea typeface="Times New Roman"/>
                        <a:cs typeface="Times New Roman"/>
                        <a:sym typeface="Times New Roman"/>
                      </a:endParaRPr>
                    </a:p>
                  </a:txBody>
                  <a:tcPr marT="0" marB="0" marR="68575" marL="68575" anchor="ctr">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r>
              <a:tr h="190500">
                <a:tc>
                  <a:txBody>
                    <a:bodyPr>
                      <a:noAutofit/>
                    </a:bodyPr>
                    <a:lstStyle/>
                    <a:p>
                      <a:pPr indent="0" lvl="0" marL="0" rtl="0" algn="ctr">
                        <a:spcBef>
                          <a:spcPts val="0"/>
                        </a:spcBef>
                        <a:spcAft>
                          <a:spcPts val="0"/>
                        </a:spcAft>
                        <a:buNone/>
                      </a:pPr>
                      <a:r>
                        <a:rPr lang="en" sz="1200">
                          <a:latin typeface="Times New Roman"/>
                          <a:ea typeface="Times New Roman"/>
                          <a:cs typeface="Times New Roman"/>
                          <a:sym typeface="Times New Roman"/>
                        </a:rPr>
                        <a:t>2016</a:t>
                      </a:r>
                      <a:endParaRPr sz="1200">
                        <a:latin typeface="Times New Roman"/>
                        <a:ea typeface="Times New Roman"/>
                        <a:cs typeface="Times New Roman"/>
                        <a:sym typeface="Times New Roman"/>
                      </a:endParaRPr>
                    </a:p>
                  </a:txBody>
                  <a:tcPr marT="0" marB="0" marR="68575" marL="68575" anchor="ctr">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a:txBody>
                    <a:bodyPr>
                      <a:noAutofit/>
                    </a:bodyPr>
                    <a:lstStyle/>
                    <a:p>
                      <a:pPr indent="0" lvl="0" marL="0" rtl="0" algn="r">
                        <a:spcBef>
                          <a:spcPts val="0"/>
                        </a:spcBef>
                        <a:spcAft>
                          <a:spcPts val="0"/>
                        </a:spcAft>
                        <a:buNone/>
                      </a:pPr>
                      <a:r>
                        <a:rPr lang="en" sz="1200">
                          <a:latin typeface="Times New Roman"/>
                          <a:ea typeface="Times New Roman"/>
                          <a:cs typeface="Times New Roman"/>
                          <a:sym typeface="Times New Roman"/>
                        </a:rPr>
                        <a:t>660</a:t>
                      </a:r>
                      <a:endParaRPr sz="1200">
                        <a:latin typeface="Times New Roman"/>
                        <a:ea typeface="Times New Roman"/>
                        <a:cs typeface="Times New Roman"/>
                        <a:sym typeface="Times New Roman"/>
                      </a:endParaRPr>
                    </a:p>
                  </a:txBody>
                  <a:tcPr marT="0" marB="0" marR="68575" marL="68575" anchor="ctr">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a:txBody>
                    <a:bodyPr>
                      <a:noAutofit/>
                    </a:bodyPr>
                    <a:lstStyle/>
                    <a:p>
                      <a:pPr indent="0" lvl="0" marL="0" rtl="0" algn="r">
                        <a:spcBef>
                          <a:spcPts val="0"/>
                        </a:spcBef>
                        <a:spcAft>
                          <a:spcPts val="0"/>
                        </a:spcAft>
                        <a:buNone/>
                      </a:pPr>
                      <a:r>
                        <a:rPr lang="en" sz="1200">
                          <a:latin typeface="Times New Roman"/>
                          <a:ea typeface="Times New Roman"/>
                          <a:cs typeface="Times New Roman"/>
                          <a:sym typeface="Times New Roman"/>
                        </a:rPr>
                        <a:t>174</a:t>
                      </a:r>
                      <a:endParaRPr sz="1200">
                        <a:latin typeface="Times New Roman"/>
                        <a:ea typeface="Times New Roman"/>
                        <a:cs typeface="Times New Roman"/>
                        <a:sym typeface="Times New Roman"/>
                      </a:endParaRPr>
                    </a:p>
                  </a:txBody>
                  <a:tcPr marT="0" marB="0" marR="68575" marL="68575" anchor="ctr">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r>
              <a:tr h="190500">
                <a:tc>
                  <a:txBody>
                    <a:bodyPr>
                      <a:noAutofit/>
                    </a:bodyPr>
                    <a:lstStyle/>
                    <a:p>
                      <a:pPr indent="0" lvl="0" marL="0" rtl="0" algn="ctr">
                        <a:spcBef>
                          <a:spcPts val="0"/>
                        </a:spcBef>
                        <a:spcAft>
                          <a:spcPts val="0"/>
                        </a:spcAft>
                        <a:buNone/>
                      </a:pPr>
                      <a:r>
                        <a:rPr lang="en" sz="1200">
                          <a:latin typeface="Times New Roman"/>
                          <a:ea typeface="Times New Roman"/>
                          <a:cs typeface="Times New Roman"/>
                          <a:sym typeface="Times New Roman"/>
                        </a:rPr>
                        <a:t>2017</a:t>
                      </a:r>
                      <a:endParaRPr sz="1200">
                        <a:latin typeface="Times New Roman"/>
                        <a:ea typeface="Times New Roman"/>
                        <a:cs typeface="Times New Roman"/>
                        <a:sym typeface="Times New Roman"/>
                      </a:endParaRPr>
                    </a:p>
                  </a:txBody>
                  <a:tcPr marT="0" marB="0" marR="68575" marL="68575" anchor="ctr">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a:txBody>
                    <a:bodyPr>
                      <a:noAutofit/>
                    </a:bodyPr>
                    <a:lstStyle/>
                    <a:p>
                      <a:pPr indent="0" lvl="0" marL="0" rtl="0" algn="r">
                        <a:spcBef>
                          <a:spcPts val="0"/>
                        </a:spcBef>
                        <a:spcAft>
                          <a:spcPts val="0"/>
                        </a:spcAft>
                        <a:buNone/>
                      </a:pPr>
                      <a:r>
                        <a:rPr lang="en" sz="1200">
                          <a:latin typeface="Times New Roman"/>
                          <a:ea typeface="Times New Roman"/>
                          <a:cs typeface="Times New Roman"/>
                          <a:sym typeface="Times New Roman"/>
                        </a:rPr>
                        <a:t>1540</a:t>
                      </a:r>
                      <a:endParaRPr sz="1200">
                        <a:latin typeface="Times New Roman"/>
                        <a:ea typeface="Times New Roman"/>
                        <a:cs typeface="Times New Roman"/>
                        <a:sym typeface="Times New Roman"/>
                      </a:endParaRPr>
                    </a:p>
                  </a:txBody>
                  <a:tcPr marT="0" marB="0" marR="68575" marL="68575" anchor="ctr">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a:txBody>
                    <a:bodyPr>
                      <a:noAutofit/>
                    </a:bodyPr>
                    <a:lstStyle/>
                    <a:p>
                      <a:pPr indent="0" lvl="0" marL="0" rtl="0" algn="r">
                        <a:spcBef>
                          <a:spcPts val="0"/>
                        </a:spcBef>
                        <a:spcAft>
                          <a:spcPts val="0"/>
                        </a:spcAft>
                        <a:buNone/>
                      </a:pPr>
                      <a:r>
                        <a:rPr lang="en" sz="1200">
                          <a:latin typeface="Times New Roman"/>
                          <a:ea typeface="Times New Roman"/>
                          <a:cs typeface="Times New Roman"/>
                          <a:sym typeface="Times New Roman"/>
                        </a:rPr>
                        <a:t>387</a:t>
                      </a:r>
                      <a:endParaRPr sz="1200">
                        <a:latin typeface="Times New Roman"/>
                        <a:ea typeface="Times New Roman"/>
                        <a:cs typeface="Times New Roman"/>
                        <a:sym typeface="Times New Roman"/>
                      </a:endParaRPr>
                    </a:p>
                  </a:txBody>
                  <a:tcPr marT="0" marB="0" marR="68575" marL="68575" anchor="ctr">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r>
              <a:tr h="190500">
                <a:tc>
                  <a:txBody>
                    <a:bodyPr>
                      <a:noAutofit/>
                    </a:bodyPr>
                    <a:lstStyle/>
                    <a:p>
                      <a:pPr indent="0" lvl="0" marL="0" rtl="0" algn="ctr">
                        <a:spcBef>
                          <a:spcPts val="0"/>
                        </a:spcBef>
                        <a:spcAft>
                          <a:spcPts val="0"/>
                        </a:spcAft>
                        <a:buNone/>
                      </a:pPr>
                      <a:r>
                        <a:rPr lang="en" sz="1200">
                          <a:latin typeface="Times New Roman"/>
                          <a:ea typeface="Times New Roman"/>
                          <a:cs typeface="Times New Roman"/>
                          <a:sym typeface="Times New Roman"/>
                        </a:rPr>
                        <a:t>2018</a:t>
                      </a:r>
                      <a:endParaRPr sz="1200">
                        <a:latin typeface="Times New Roman"/>
                        <a:ea typeface="Times New Roman"/>
                        <a:cs typeface="Times New Roman"/>
                        <a:sym typeface="Times New Roman"/>
                      </a:endParaRPr>
                    </a:p>
                  </a:txBody>
                  <a:tcPr marT="0" marB="0" marR="68575" marL="68575" anchor="ctr">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a:txBody>
                    <a:bodyPr>
                      <a:noAutofit/>
                    </a:bodyPr>
                    <a:lstStyle/>
                    <a:p>
                      <a:pPr indent="0" lvl="0" marL="0" rtl="0" algn="r">
                        <a:spcBef>
                          <a:spcPts val="0"/>
                        </a:spcBef>
                        <a:spcAft>
                          <a:spcPts val="0"/>
                        </a:spcAft>
                        <a:buNone/>
                      </a:pPr>
                      <a:r>
                        <a:rPr lang="en" sz="1200">
                          <a:latin typeface="Times New Roman"/>
                          <a:ea typeface="Times New Roman"/>
                          <a:cs typeface="Times New Roman"/>
                          <a:sym typeface="Times New Roman"/>
                        </a:rPr>
                        <a:t>10200</a:t>
                      </a:r>
                      <a:endParaRPr sz="1200">
                        <a:latin typeface="Times New Roman"/>
                        <a:ea typeface="Times New Roman"/>
                        <a:cs typeface="Times New Roman"/>
                        <a:sym typeface="Times New Roman"/>
                      </a:endParaRPr>
                    </a:p>
                  </a:txBody>
                  <a:tcPr marT="0" marB="0" marR="68575" marL="68575" anchor="ctr">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a:txBody>
                    <a:bodyPr>
                      <a:noAutofit/>
                    </a:bodyPr>
                    <a:lstStyle/>
                    <a:p>
                      <a:pPr indent="0" lvl="0" marL="0" rtl="0" algn="r">
                        <a:spcBef>
                          <a:spcPts val="0"/>
                        </a:spcBef>
                        <a:spcAft>
                          <a:spcPts val="0"/>
                        </a:spcAft>
                        <a:buNone/>
                      </a:pPr>
                      <a:r>
                        <a:rPr lang="en" sz="1200">
                          <a:latin typeface="Times New Roman"/>
                          <a:ea typeface="Times New Roman"/>
                          <a:cs typeface="Times New Roman"/>
                          <a:sym typeface="Times New Roman"/>
                        </a:rPr>
                        <a:t>2534</a:t>
                      </a:r>
                      <a:endParaRPr sz="1200">
                        <a:latin typeface="Times New Roman"/>
                        <a:ea typeface="Times New Roman"/>
                        <a:cs typeface="Times New Roman"/>
                        <a:sym typeface="Times New Roman"/>
                      </a:endParaRPr>
                    </a:p>
                  </a:txBody>
                  <a:tcPr marT="0" marB="0" marR="68575" marL="68575" anchor="ctr">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r>
              <a:tr h="190500">
                <a:tc>
                  <a:txBody>
                    <a:bodyPr>
                      <a:noAutofit/>
                    </a:bodyPr>
                    <a:lstStyle/>
                    <a:p>
                      <a:pPr indent="0" lvl="0" marL="0" rtl="0" algn="ctr">
                        <a:spcBef>
                          <a:spcPts val="0"/>
                        </a:spcBef>
                        <a:spcAft>
                          <a:spcPts val="0"/>
                        </a:spcAft>
                        <a:buNone/>
                      </a:pPr>
                      <a:r>
                        <a:rPr lang="en" sz="1200">
                          <a:latin typeface="Times New Roman"/>
                          <a:ea typeface="Times New Roman"/>
                          <a:cs typeface="Times New Roman"/>
                          <a:sym typeface="Times New Roman"/>
                        </a:rPr>
                        <a:t>2019</a:t>
                      </a:r>
                      <a:endParaRPr sz="1200">
                        <a:latin typeface="Times New Roman"/>
                        <a:ea typeface="Times New Roman"/>
                        <a:cs typeface="Times New Roman"/>
                        <a:sym typeface="Times New Roman"/>
                      </a:endParaRPr>
                    </a:p>
                  </a:txBody>
                  <a:tcPr marT="0" marB="0" marR="68575" marL="68575" anchor="ctr">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a:txBody>
                    <a:bodyPr>
                      <a:noAutofit/>
                    </a:bodyPr>
                    <a:lstStyle/>
                    <a:p>
                      <a:pPr indent="0" lvl="0" marL="0" rtl="0" algn="r">
                        <a:spcBef>
                          <a:spcPts val="0"/>
                        </a:spcBef>
                        <a:spcAft>
                          <a:spcPts val="0"/>
                        </a:spcAft>
                        <a:buNone/>
                      </a:pPr>
                      <a:r>
                        <a:rPr lang="en" sz="1200">
                          <a:latin typeface="Times New Roman"/>
                          <a:ea typeface="Times New Roman"/>
                          <a:cs typeface="Times New Roman"/>
                          <a:sym typeface="Times New Roman"/>
                        </a:rPr>
                        <a:t>23</a:t>
                      </a:r>
                      <a:endParaRPr sz="1200">
                        <a:latin typeface="Times New Roman"/>
                        <a:ea typeface="Times New Roman"/>
                        <a:cs typeface="Times New Roman"/>
                        <a:sym typeface="Times New Roman"/>
                      </a:endParaRPr>
                    </a:p>
                  </a:txBody>
                  <a:tcPr marT="0" marB="0" marR="68575" marL="68575" anchor="ctr">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a:txBody>
                    <a:bodyPr>
                      <a:noAutofit/>
                    </a:bodyPr>
                    <a:lstStyle/>
                    <a:p>
                      <a:pPr indent="0" lvl="0" marL="0" rtl="0" algn="r">
                        <a:spcBef>
                          <a:spcPts val="0"/>
                        </a:spcBef>
                        <a:spcAft>
                          <a:spcPts val="0"/>
                        </a:spcAft>
                        <a:buNone/>
                      </a:pPr>
                      <a:r>
                        <a:rPr lang="en" sz="1200">
                          <a:latin typeface="Times New Roman"/>
                          <a:ea typeface="Times New Roman"/>
                          <a:cs typeface="Times New Roman"/>
                          <a:sym typeface="Times New Roman"/>
                        </a:rPr>
                        <a:t>3</a:t>
                      </a:r>
                      <a:endParaRPr sz="1200">
                        <a:latin typeface="Times New Roman"/>
                        <a:ea typeface="Times New Roman"/>
                        <a:cs typeface="Times New Roman"/>
                        <a:sym typeface="Times New Roman"/>
                      </a:endParaRPr>
                    </a:p>
                  </a:txBody>
                  <a:tcPr marT="0" marB="0" marR="68575" marL="68575" anchor="ctr">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r>
              <a:tr h="190500">
                <a:tc>
                  <a:txBody>
                    <a:bodyPr>
                      <a:noAutofit/>
                    </a:bodyPr>
                    <a:lstStyle/>
                    <a:p>
                      <a:pPr indent="0" lvl="0" marL="0" rtl="0" algn="ctr">
                        <a:spcBef>
                          <a:spcPts val="0"/>
                        </a:spcBef>
                        <a:spcAft>
                          <a:spcPts val="0"/>
                        </a:spcAft>
                        <a:buNone/>
                      </a:pPr>
                      <a:r>
                        <a:rPr lang="en" sz="1200">
                          <a:latin typeface="Times New Roman"/>
                          <a:ea typeface="Times New Roman"/>
                          <a:cs typeface="Times New Roman"/>
                          <a:sym typeface="Times New Roman"/>
                        </a:rPr>
                        <a:t>Sum 2015 to 2019 </a:t>
                      </a:r>
                      <a:endParaRPr sz="1200">
                        <a:latin typeface="Times New Roman"/>
                        <a:ea typeface="Times New Roman"/>
                        <a:cs typeface="Times New Roman"/>
                        <a:sym typeface="Times New Roman"/>
                      </a:endParaRPr>
                    </a:p>
                    <a:p>
                      <a:pPr indent="0" lvl="0" marL="0" rtl="0" algn="ctr">
                        <a:spcBef>
                          <a:spcPts val="0"/>
                        </a:spcBef>
                        <a:spcAft>
                          <a:spcPts val="0"/>
                        </a:spcAft>
                        <a:buNone/>
                      </a:pPr>
                      <a:r>
                        <a:rPr lang="en" sz="1200">
                          <a:latin typeface="Times New Roman"/>
                          <a:ea typeface="Times New Roman"/>
                          <a:cs typeface="Times New Roman"/>
                          <a:sym typeface="Times New Roman"/>
                        </a:rPr>
                        <a:t>(Percent out of Total)</a:t>
                      </a:r>
                      <a:endParaRPr sz="1200">
                        <a:latin typeface="Times New Roman"/>
                        <a:ea typeface="Times New Roman"/>
                        <a:cs typeface="Times New Roman"/>
                        <a:sym typeface="Times New Roman"/>
                      </a:endParaRPr>
                    </a:p>
                  </a:txBody>
                  <a:tcPr marT="0" marB="0" marR="68575" marL="68575" anchor="ctr">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sz="1200">
                          <a:latin typeface="Times New Roman"/>
                          <a:ea typeface="Times New Roman"/>
                          <a:cs typeface="Times New Roman"/>
                          <a:sym typeface="Times New Roman"/>
                        </a:rPr>
                        <a:t>12666 </a:t>
                      </a:r>
                      <a:endParaRPr sz="1200">
                        <a:latin typeface="Times New Roman"/>
                        <a:ea typeface="Times New Roman"/>
                        <a:cs typeface="Times New Roman"/>
                        <a:sym typeface="Times New Roman"/>
                      </a:endParaRPr>
                    </a:p>
                    <a:p>
                      <a:pPr indent="0" lvl="0" marL="0" rtl="0" algn="l">
                        <a:spcBef>
                          <a:spcPts val="0"/>
                        </a:spcBef>
                        <a:spcAft>
                          <a:spcPts val="0"/>
                        </a:spcAft>
                        <a:buNone/>
                      </a:pPr>
                      <a:r>
                        <a:rPr lang="en" sz="1200">
                          <a:latin typeface="Times New Roman"/>
                          <a:ea typeface="Times New Roman"/>
                          <a:cs typeface="Times New Roman"/>
                          <a:sym typeface="Times New Roman"/>
                        </a:rPr>
                        <a:t>(79.5%)</a:t>
                      </a:r>
                      <a:endParaRPr sz="1200">
                        <a:latin typeface="Times New Roman"/>
                        <a:ea typeface="Times New Roman"/>
                        <a:cs typeface="Times New Roman"/>
                        <a:sym typeface="Times New Roman"/>
                      </a:endParaRPr>
                    </a:p>
                  </a:txBody>
                  <a:tcPr marT="0" marB="0" marR="68575" marL="68575" anchor="ctr">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sz="1200">
                          <a:latin typeface="Times New Roman"/>
                          <a:ea typeface="Times New Roman"/>
                          <a:cs typeface="Times New Roman"/>
                          <a:sym typeface="Times New Roman"/>
                        </a:rPr>
                        <a:t>3180</a:t>
                      </a:r>
                      <a:endParaRPr sz="1200">
                        <a:latin typeface="Times New Roman"/>
                        <a:ea typeface="Times New Roman"/>
                        <a:cs typeface="Times New Roman"/>
                        <a:sym typeface="Times New Roman"/>
                      </a:endParaRPr>
                    </a:p>
                    <a:p>
                      <a:pPr indent="0" lvl="0" marL="0" rtl="0" algn="l">
                        <a:spcBef>
                          <a:spcPts val="0"/>
                        </a:spcBef>
                        <a:spcAft>
                          <a:spcPts val="0"/>
                        </a:spcAft>
                        <a:buNone/>
                      </a:pPr>
                      <a:r>
                        <a:rPr lang="en" sz="1200">
                          <a:latin typeface="Times New Roman"/>
                          <a:ea typeface="Times New Roman"/>
                          <a:cs typeface="Times New Roman"/>
                          <a:sym typeface="Times New Roman"/>
                        </a:rPr>
                        <a:t> (80.0%)</a:t>
                      </a:r>
                      <a:endParaRPr sz="1200">
                        <a:latin typeface="Times New Roman"/>
                        <a:ea typeface="Times New Roman"/>
                        <a:cs typeface="Times New Roman"/>
                        <a:sym typeface="Times New Roman"/>
                      </a:endParaRPr>
                    </a:p>
                  </a:txBody>
                  <a:tcPr marT="0" marB="0" marR="68575" marL="68575" anchor="ctr">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r>
              <a:tr h="190500">
                <a:tc>
                  <a:txBody>
                    <a:bodyPr>
                      <a:noAutofit/>
                    </a:bodyPr>
                    <a:lstStyle/>
                    <a:p>
                      <a:pPr indent="0" lvl="0" marL="0" rtl="0" algn="ctr">
                        <a:spcBef>
                          <a:spcPts val="0"/>
                        </a:spcBef>
                        <a:spcAft>
                          <a:spcPts val="0"/>
                        </a:spcAft>
                        <a:buNone/>
                      </a:pPr>
                      <a:r>
                        <a:rPr lang="en" sz="1200">
                          <a:latin typeface="Times New Roman"/>
                          <a:ea typeface="Times New Roman"/>
                          <a:cs typeface="Times New Roman"/>
                          <a:sym typeface="Times New Roman"/>
                        </a:rPr>
                        <a:t>Total</a:t>
                      </a:r>
                      <a:endParaRPr sz="1200">
                        <a:latin typeface="Times New Roman"/>
                        <a:ea typeface="Times New Roman"/>
                        <a:cs typeface="Times New Roman"/>
                        <a:sym typeface="Times New Roman"/>
                      </a:endParaRPr>
                    </a:p>
                  </a:txBody>
                  <a:tcPr marT="0" marB="0" marR="68575" marL="68575" anchor="ctr">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a:txBody>
                    <a:bodyPr>
                      <a:noAutofit/>
                    </a:bodyPr>
                    <a:lstStyle/>
                    <a:p>
                      <a:pPr indent="0" lvl="0" marL="0" rtl="0" algn="r">
                        <a:spcBef>
                          <a:spcPts val="0"/>
                        </a:spcBef>
                        <a:spcAft>
                          <a:spcPts val="0"/>
                        </a:spcAft>
                        <a:buNone/>
                      </a:pPr>
                      <a:r>
                        <a:rPr lang="en" sz="1200">
                          <a:latin typeface="Times New Roman"/>
                          <a:ea typeface="Times New Roman"/>
                          <a:cs typeface="Times New Roman"/>
                          <a:sym typeface="Times New Roman"/>
                        </a:rPr>
                        <a:t>15928</a:t>
                      </a:r>
                      <a:endParaRPr sz="1200">
                        <a:latin typeface="Times New Roman"/>
                        <a:ea typeface="Times New Roman"/>
                        <a:cs typeface="Times New Roman"/>
                        <a:sym typeface="Times New Roman"/>
                      </a:endParaRPr>
                    </a:p>
                  </a:txBody>
                  <a:tcPr marT="0" marB="0" marR="68575" marL="68575" anchor="ctr">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a:txBody>
                    <a:bodyPr>
                      <a:noAutofit/>
                    </a:bodyPr>
                    <a:lstStyle/>
                    <a:p>
                      <a:pPr indent="0" lvl="0" marL="0" rtl="0" algn="r">
                        <a:spcBef>
                          <a:spcPts val="0"/>
                        </a:spcBef>
                        <a:spcAft>
                          <a:spcPts val="0"/>
                        </a:spcAft>
                        <a:buNone/>
                      </a:pPr>
                      <a:r>
                        <a:rPr lang="en" sz="1200">
                          <a:latin typeface="Times New Roman"/>
                          <a:ea typeface="Times New Roman"/>
                          <a:cs typeface="Times New Roman"/>
                          <a:sym typeface="Times New Roman"/>
                        </a:rPr>
                        <a:t>3976</a:t>
                      </a:r>
                      <a:endParaRPr sz="1200">
                        <a:latin typeface="Times New Roman"/>
                        <a:ea typeface="Times New Roman"/>
                        <a:cs typeface="Times New Roman"/>
                        <a:sym typeface="Times New Roman"/>
                      </a:endParaRPr>
                    </a:p>
                  </a:txBody>
                  <a:tcPr marT="0" marB="0" marR="68575" marL="68575" anchor="ctr">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r>
            </a:tbl>
          </a:graphicData>
        </a:graphic>
      </p:graphicFrame>
      <p:sp>
        <p:nvSpPr>
          <p:cNvPr id="249" name="Google Shape;249;p36"/>
          <p:cNvSpPr txBox="1"/>
          <p:nvPr/>
        </p:nvSpPr>
        <p:spPr>
          <a:xfrm>
            <a:off x="5046688" y="0"/>
            <a:ext cx="3621000" cy="40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Georgia"/>
                <a:ea typeface="Georgia"/>
                <a:cs typeface="Georgia"/>
                <a:sym typeface="Georgia"/>
              </a:rPr>
              <a:t>Boston Train and Test Images’ Update Year</a:t>
            </a:r>
            <a:endParaRPr>
              <a:solidFill>
                <a:schemeClr val="dk1"/>
              </a:solidFill>
              <a:latin typeface="Georgia"/>
              <a:ea typeface="Georgia"/>
              <a:cs typeface="Georgia"/>
              <a:sym typeface="Georgia"/>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3" name="Shape 253"/>
        <p:cNvGrpSpPr/>
        <p:nvPr/>
      </p:nvGrpSpPr>
      <p:grpSpPr>
        <a:xfrm>
          <a:off x="0" y="0"/>
          <a:ext cx="0" cy="0"/>
          <a:chOff x="0" y="0"/>
          <a:chExt cx="0" cy="0"/>
        </a:xfrm>
      </p:grpSpPr>
      <p:sp>
        <p:nvSpPr>
          <p:cNvPr id="254" name="Google Shape;254;p37"/>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rPr lang="en" sz="3000">
                <a:latin typeface="Georgia"/>
                <a:ea typeface="Georgia"/>
                <a:cs typeface="Georgia"/>
                <a:sym typeface="Georgia"/>
              </a:rPr>
              <a:t>5. Image Fetching and Pre-Processing</a:t>
            </a:r>
            <a:endParaRPr sz="3000">
              <a:latin typeface="Georgia"/>
              <a:ea typeface="Georgia"/>
              <a:cs typeface="Georgia"/>
              <a:sym typeface="Georgia"/>
            </a:endParaRPr>
          </a:p>
        </p:txBody>
      </p:sp>
      <p:sp>
        <p:nvSpPr>
          <p:cNvPr id="255" name="Google Shape;255;p37"/>
          <p:cNvSpPr txBox="1"/>
          <p:nvPr/>
        </p:nvSpPr>
        <p:spPr>
          <a:xfrm>
            <a:off x="311700" y="1334600"/>
            <a:ext cx="8433900" cy="33999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Georgia"/>
              <a:buChar char="●"/>
            </a:pPr>
            <a:r>
              <a:rPr lang="en">
                <a:latin typeface="Georgia"/>
                <a:ea typeface="Georgia"/>
                <a:cs typeface="Georgia"/>
                <a:sym typeface="Georgia"/>
              </a:rPr>
              <a:t>Cropped out the Google logo in each image.</a:t>
            </a:r>
            <a:endParaRPr>
              <a:latin typeface="Georgia"/>
              <a:ea typeface="Georgia"/>
              <a:cs typeface="Georgia"/>
              <a:sym typeface="Georgia"/>
            </a:endParaRPr>
          </a:p>
          <a:p>
            <a:pPr indent="0" lvl="0" marL="457200" rtl="0" algn="l">
              <a:spcBef>
                <a:spcPts val="0"/>
              </a:spcBef>
              <a:spcAft>
                <a:spcPts val="0"/>
              </a:spcAft>
              <a:buNone/>
            </a:pPr>
            <a:r>
              <a:t/>
            </a:r>
            <a:endParaRPr>
              <a:latin typeface="Georgia"/>
              <a:ea typeface="Georgia"/>
              <a:cs typeface="Georgia"/>
              <a:sym typeface="Georgia"/>
            </a:endParaRPr>
          </a:p>
          <a:p>
            <a:pPr indent="-317500" lvl="0" marL="457200" rtl="0" algn="l">
              <a:spcBef>
                <a:spcPts val="0"/>
              </a:spcBef>
              <a:spcAft>
                <a:spcPts val="0"/>
              </a:spcAft>
              <a:buSzPts val="1400"/>
              <a:buFont typeface="Georgia"/>
              <a:buChar char="●"/>
            </a:pPr>
            <a:r>
              <a:rPr lang="en">
                <a:latin typeface="Georgia"/>
                <a:ea typeface="Georgia"/>
                <a:cs typeface="Georgia"/>
                <a:sym typeface="Georgia"/>
              </a:rPr>
              <a:t>When fit images into models, images were resized to 224*224 pixels (in transfer learning) and 100*100 (in our own CNN) pixels respectively.</a:t>
            </a:r>
            <a:endParaRPr>
              <a:latin typeface="Georgia"/>
              <a:ea typeface="Georgia"/>
              <a:cs typeface="Georgia"/>
              <a:sym typeface="Georgia"/>
            </a:endParaRPr>
          </a:p>
          <a:p>
            <a:pPr indent="0" lvl="0" marL="457200" rtl="0" algn="l">
              <a:spcBef>
                <a:spcPts val="0"/>
              </a:spcBef>
              <a:spcAft>
                <a:spcPts val="0"/>
              </a:spcAft>
              <a:buNone/>
            </a:pPr>
            <a:r>
              <a:t/>
            </a:r>
            <a:endParaRPr b="1">
              <a:latin typeface="Georgia"/>
              <a:ea typeface="Georgia"/>
              <a:cs typeface="Georgia"/>
              <a:sym typeface="Georgia"/>
            </a:endParaRPr>
          </a:p>
          <a:p>
            <a:pPr indent="457200" lvl="0" marL="0" rtl="0" algn="l">
              <a:spcBef>
                <a:spcPts val="0"/>
              </a:spcBef>
              <a:spcAft>
                <a:spcPts val="0"/>
              </a:spcAft>
              <a:buNone/>
            </a:pPr>
            <a:r>
              <a:t/>
            </a:r>
            <a:endParaRPr>
              <a:solidFill>
                <a:schemeClr val="dk1"/>
              </a:solidFill>
              <a:latin typeface="Georgia"/>
              <a:ea typeface="Georgia"/>
              <a:cs typeface="Georgia"/>
              <a:sym typeface="Georgia"/>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9" name="Shape 259"/>
        <p:cNvGrpSpPr/>
        <p:nvPr/>
      </p:nvGrpSpPr>
      <p:grpSpPr>
        <a:xfrm>
          <a:off x="0" y="0"/>
          <a:ext cx="0" cy="0"/>
          <a:chOff x="0" y="0"/>
          <a:chExt cx="0" cy="0"/>
        </a:xfrm>
      </p:grpSpPr>
      <p:sp>
        <p:nvSpPr>
          <p:cNvPr id="260" name="Google Shape;260;p38"/>
          <p:cNvSpPr txBox="1"/>
          <p:nvPr>
            <p:ph type="ctrTitle"/>
          </p:nvPr>
        </p:nvSpPr>
        <p:spPr>
          <a:xfrm>
            <a:off x="3044700" y="1444255"/>
            <a:ext cx="3054600" cy="1537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Model Building</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4" name="Shape 264"/>
        <p:cNvGrpSpPr/>
        <p:nvPr/>
      </p:nvGrpSpPr>
      <p:grpSpPr>
        <a:xfrm>
          <a:off x="0" y="0"/>
          <a:ext cx="0" cy="0"/>
          <a:chOff x="0" y="0"/>
          <a:chExt cx="0" cy="0"/>
        </a:xfrm>
      </p:grpSpPr>
      <p:sp>
        <p:nvSpPr>
          <p:cNvPr id="265" name="Google Shape;265;p39"/>
          <p:cNvSpPr txBox="1"/>
          <p:nvPr>
            <p:ph type="title"/>
          </p:nvPr>
        </p:nvSpPr>
        <p:spPr>
          <a:xfrm>
            <a:off x="773700" y="1806450"/>
            <a:ext cx="7596600" cy="1530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CNN</a:t>
            </a:r>
            <a:endParaRPr sz="24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9" name="Shape 269"/>
        <p:cNvGrpSpPr/>
        <p:nvPr/>
      </p:nvGrpSpPr>
      <p:grpSpPr>
        <a:xfrm>
          <a:off x="0" y="0"/>
          <a:ext cx="0" cy="0"/>
          <a:chOff x="0" y="0"/>
          <a:chExt cx="0" cy="0"/>
        </a:xfrm>
      </p:grpSpPr>
      <p:sp>
        <p:nvSpPr>
          <p:cNvPr id="270" name="Google Shape;270;p40"/>
          <p:cNvSpPr txBox="1"/>
          <p:nvPr>
            <p:ph type="title"/>
          </p:nvPr>
        </p:nvSpPr>
        <p:spPr>
          <a:xfrm>
            <a:off x="237175" y="0"/>
            <a:ext cx="8520600" cy="831300"/>
          </a:xfrm>
          <a:prstGeom prst="rect">
            <a:avLst/>
          </a:prstGeom>
        </p:spPr>
        <p:txBody>
          <a:bodyPr anchorCtr="0" anchor="b" bIns="91425" lIns="91425" spcFirstLastPara="1" rIns="91425" wrap="square" tIns="91425">
            <a:noAutofit/>
          </a:bodyPr>
          <a:lstStyle/>
          <a:p>
            <a:pPr indent="-419100" lvl="0" marL="457200" rtl="0" algn="l">
              <a:spcBef>
                <a:spcPts val="0"/>
              </a:spcBef>
              <a:spcAft>
                <a:spcPts val="0"/>
              </a:spcAft>
              <a:buSzPts val="3000"/>
              <a:buFont typeface="Georgia"/>
              <a:buAutoNum type="arabicPeriod"/>
            </a:pPr>
            <a:r>
              <a:rPr lang="en" sz="3000">
                <a:latin typeface="Georgia"/>
                <a:ea typeface="Georgia"/>
                <a:cs typeface="Georgia"/>
                <a:sym typeface="Georgia"/>
              </a:rPr>
              <a:t>Our own CNN models</a:t>
            </a:r>
            <a:endParaRPr sz="3000">
              <a:latin typeface="Georgia"/>
              <a:ea typeface="Georgia"/>
              <a:cs typeface="Georgia"/>
              <a:sym typeface="Georgia"/>
            </a:endParaRPr>
          </a:p>
        </p:txBody>
      </p:sp>
      <p:sp>
        <p:nvSpPr>
          <p:cNvPr id="271" name="Google Shape;271;p40"/>
          <p:cNvSpPr txBox="1"/>
          <p:nvPr>
            <p:ph idx="1" type="body"/>
          </p:nvPr>
        </p:nvSpPr>
        <p:spPr>
          <a:xfrm>
            <a:off x="311700" y="1225225"/>
            <a:ext cx="8520600" cy="23895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Font typeface="Georgia"/>
              <a:buChar char="●"/>
            </a:pPr>
            <a:r>
              <a:rPr lang="en">
                <a:latin typeface="Georgia"/>
                <a:ea typeface="Georgia"/>
                <a:cs typeface="Georgia"/>
                <a:sym typeface="Georgia"/>
              </a:rPr>
              <a:t>The first model was trained and validated on Boston Train Images and tested on Boston Test Images. This model was used to experiment the best ensembling strategy. </a:t>
            </a:r>
            <a:endParaRPr>
              <a:latin typeface="Georgia"/>
              <a:ea typeface="Georgia"/>
              <a:cs typeface="Georgia"/>
              <a:sym typeface="Georgia"/>
            </a:endParaRPr>
          </a:p>
          <a:p>
            <a:pPr indent="0" lvl="0" marL="457200" rtl="0" algn="l">
              <a:spcBef>
                <a:spcPts val="1600"/>
              </a:spcBef>
              <a:spcAft>
                <a:spcPts val="0"/>
              </a:spcAft>
              <a:buNone/>
            </a:pPr>
            <a:r>
              <a:t/>
            </a:r>
            <a:endParaRPr>
              <a:latin typeface="Georgia"/>
              <a:ea typeface="Georgia"/>
              <a:cs typeface="Georgia"/>
              <a:sym typeface="Georgia"/>
            </a:endParaRPr>
          </a:p>
          <a:p>
            <a:pPr indent="-317500" lvl="0" marL="457200" rtl="0" algn="l">
              <a:spcBef>
                <a:spcPts val="1600"/>
              </a:spcBef>
              <a:spcAft>
                <a:spcPts val="0"/>
              </a:spcAft>
              <a:buSzPts val="1400"/>
              <a:buFont typeface="Georgia"/>
              <a:buChar char="●"/>
            </a:pPr>
            <a:r>
              <a:rPr lang="en">
                <a:latin typeface="Georgia"/>
                <a:ea typeface="Georgia"/>
                <a:cs typeface="Georgia"/>
                <a:sym typeface="Georgia"/>
              </a:rPr>
              <a:t>The second model was trained on both the Boston Train and Test Images. This model was used to investigate whether increasing training data could boost model performance. When we ensemble the predictions on Toronto Images, we used the prediction of this model. </a:t>
            </a:r>
            <a:endParaRPr>
              <a:latin typeface="Georgia"/>
              <a:ea typeface="Georgia"/>
              <a:cs typeface="Georgia"/>
              <a:sym typeface="Georgia"/>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5" name="Shape 275"/>
        <p:cNvGrpSpPr/>
        <p:nvPr/>
      </p:nvGrpSpPr>
      <p:grpSpPr>
        <a:xfrm>
          <a:off x="0" y="0"/>
          <a:ext cx="0" cy="0"/>
          <a:chOff x="0" y="0"/>
          <a:chExt cx="0" cy="0"/>
        </a:xfrm>
      </p:grpSpPr>
      <p:sp>
        <p:nvSpPr>
          <p:cNvPr id="276" name="Google Shape;276;p41"/>
          <p:cNvSpPr txBox="1"/>
          <p:nvPr>
            <p:ph type="title"/>
          </p:nvPr>
        </p:nvSpPr>
        <p:spPr>
          <a:xfrm>
            <a:off x="237175" y="0"/>
            <a:ext cx="8520600" cy="831300"/>
          </a:xfrm>
          <a:prstGeom prst="rect">
            <a:avLst/>
          </a:prstGeom>
        </p:spPr>
        <p:txBody>
          <a:bodyPr anchorCtr="0" anchor="b" bIns="91425" lIns="91425" spcFirstLastPara="1" rIns="91425" wrap="square" tIns="91425">
            <a:noAutofit/>
          </a:bodyPr>
          <a:lstStyle/>
          <a:p>
            <a:pPr indent="-419100" lvl="0" marL="457200" rtl="0" algn="l">
              <a:spcBef>
                <a:spcPts val="0"/>
              </a:spcBef>
              <a:spcAft>
                <a:spcPts val="0"/>
              </a:spcAft>
              <a:buSzPts val="3000"/>
              <a:buFont typeface="Georgia"/>
              <a:buAutoNum type="arabicPeriod"/>
            </a:pPr>
            <a:r>
              <a:rPr lang="en" sz="3000">
                <a:latin typeface="Georgia"/>
                <a:ea typeface="Georgia"/>
                <a:cs typeface="Georgia"/>
                <a:sym typeface="Georgia"/>
              </a:rPr>
              <a:t>Our own CNN models </a:t>
            </a:r>
            <a:endParaRPr sz="3000">
              <a:latin typeface="Georgia"/>
              <a:ea typeface="Georgia"/>
              <a:cs typeface="Georgia"/>
              <a:sym typeface="Georgia"/>
            </a:endParaRPr>
          </a:p>
        </p:txBody>
      </p:sp>
      <p:sp>
        <p:nvSpPr>
          <p:cNvPr id="277" name="Google Shape;277;p41"/>
          <p:cNvSpPr txBox="1"/>
          <p:nvPr>
            <p:ph idx="1" type="body"/>
          </p:nvPr>
        </p:nvSpPr>
        <p:spPr>
          <a:xfrm>
            <a:off x="311700" y="755100"/>
            <a:ext cx="8520600" cy="4229700"/>
          </a:xfrm>
          <a:prstGeom prst="rect">
            <a:avLst/>
          </a:prstGeom>
        </p:spPr>
        <p:txBody>
          <a:bodyPr anchorCtr="0" anchor="t" bIns="91425" lIns="91425" spcFirstLastPara="1" rIns="91425" wrap="square" tIns="91425">
            <a:noAutofit/>
          </a:bodyPr>
          <a:lstStyle/>
          <a:p>
            <a:pPr indent="-342900" lvl="0" marL="457200" rtl="0" algn="l">
              <a:lnSpc>
                <a:spcPct val="100000"/>
              </a:lnSpc>
              <a:spcBef>
                <a:spcPts val="0"/>
              </a:spcBef>
              <a:spcAft>
                <a:spcPts val="0"/>
              </a:spcAft>
              <a:buSzPts val="1800"/>
              <a:buFont typeface="Georgia"/>
              <a:buChar char="●"/>
            </a:pPr>
            <a:r>
              <a:rPr lang="en" sz="1800">
                <a:latin typeface="Georgia"/>
                <a:ea typeface="Georgia"/>
                <a:cs typeface="Georgia"/>
                <a:sym typeface="Georgia"/>
              </a:rPr>
              <a:t>Structure:</a:t>
            </a:r>
            <a:endParaRPr sz="1800">
              <a:latin typeface="Georgia"/>
              <a:ea typeface="Georgia"/>
              <a:cs typeface="Georgia"/>
              <a:sym typeface="Georgia"/>
            </a:endParaRPr>
          </a:p>
          <a:p>
            <a:pPr indent="0" lvl="0" marL="457200" rtl="0" algn="l">
              <a:spcBef>
                <a:spcPts val="0"/>
              </a:spcBef>
              <a:spcAft>
                <a:spcPts val="0"/>
              </a:spcAft>
              <a:buNone/>
            </a:pPr>
            <a:r>
              <a:rPr lang="en">
                <a:latin typeface="Georgia"/>
                <a:ea typeface="Georgia"/>
                <a:cs typeface="Georgia"/>
                <a:sym typeface="Georgia"/>
              </a:rPr>
              <a:t> -&gt; 2 convolutional layers </a:t>
            </a:r>
            <a:endParaRPr>
              <a:latin typeface="Georgia"/>
              <a:ea typeface="Georgia"/>
              <a:cs typeface="Georgia"/>
              <a:sym typeface="Georgia"/>
            </a:endParaRPr>
          </a:p>
          <a:p>
            <a:pPr indent="0" lvl="0" marL="457200" rtl="0" algn="l">
              <a:spcBef>
                <a:spcPts val="1600"/>
              </a:spcBef>
              <a:spcAft>
                <a:spcPts val="0"/>
              </a:spcAft>
              <a:buNone/>
            </a:pPr>
            <a:r>
              <a:rPr lang="en">
                <a:latin typeface="Georgia"/>
                <a:ea typeface="Georgia"/>
                <a:cs typeface="Georgia"/>
                <a:sym typeface="Georgia"/>
              </a:rPr>
              <a:t> -&gt; each followed by a pooling layer</a:t>
            </a:r>
            <a:endParaRPr>
              <a:latin typeface="Georgia"/>
              <a:ea typeface="Georgia"/>
              <a:cs typeface="Georgia"/>
              <a:sym typeface="Georgia"/>
            </a:endParaRPr>
          </a:p>
          <a:p>
            <a:pPr indent="0" lvl="0" marL="457200" rtl="0" algn="l">
              <a:spcBef>
                <a:spcPts val="1600"/>
              </a:spcBef>
              <a:spcAft>
                <a:spcPts val="0"/>
              </a:spcAft>
              <a:buNone/>
            </a:pPr>
            <a:r>
              <a:rPr lang="en">
                <a:latin typeface="Georgia"/>
                <a:ea typeface="Georgia"/>
                <a:cs typeface="Georgia"/>
                <a:sym typeface="Georgia"/>
              </a:rPr>
              <a:t>-&gt; passed to a flatten layer </a:t>
            </a:r>
            <a:endParaRPr>
              <a:latin typeface="Georgia"/>
              <a:ea typeface="Georgia"/>
              <a:cs typeface="Georgia"/>
              <a:sym typeface="Georgia"/>
            </a:endParaRPr>
          </a:p>
          <a:p>
            <a:pPr indent="0" lvl="0" marL="457200" rtl="0" algn="l">
              <a:spcBef>
                <a:spcPts val="1600"/>
              </a:spcBef>
              <a:spcAft>
                <a:spcPts val="0"/>
              </a:spcAft>
              <a:buNone/>
            </a:pPr>
            <a:r>
              <a:rPr lang="en">
                <a:latin typeface="Georgia"/>
                <a:ea typeface="Georgia"/>
                <a:cs typeface="Georgia"/>
                <a:sym typeface="Georgia"/>
              </a:rPr>
              <a:t>-&gt; fed to a couple of dense layers</a:t>
            </a:r>
            <a:endParaRPr>
              <a:latin typeface="Georgia"/>
              <a:ea typeface="Georgia"/>
              <a:cs typeface="Georgia"/>
              <a:sym typeface="Georgia"/>
            </a:endParaRPr>
          </a:p>
          <a:p>
            <a:pPr indent="0" lvl="0" marL="457200" rtl="0" algn="l">
              <a:spcBef>
                <a:spcPts val="1600"/>
              </a:spcBef>
              <a:spcAft>
                <a:spcPts val="0"/>
              </a:spcAft>
              <a:buNone/>
            </a:pPr>
            <a:r>
              <a:rPr lang="en">
                <a:latin typeface="Georgia"/>
                <a:ea typeface="Georgia"/>
                <a:cs typeface="Georgia"/>
                <a:sym typeface="Georgia"/>
              </a:rPr>
              <a:t>-&gt; added 2 dropout layers to prevent overfitting </a:t>
            </a:r>
            <a:endParaRPr>
              <a:latin typeface="Georgia"/>
              <a:ea typeface="Georgia"/>
              <a:cs typeface="Georgia"/>
              <a:sym typeface="Georgia"/>
            </a:endParaRPr>
          </a:p>
          <a:p>
            <a:pPr indent="-342900" lvl="0" marL="457200" rtl="0" algn="just">
              <a:lnSpc>
                <a:spcPct val="100000"/>
              </a:lnSpc>
              <a:spcBef>
                <a:spcPts val="1600"/>
              </a:spcBef>
              <a:spcAft>
                <a:spcPts val="0"/>
              </a:spcAft>
              <a:buSzPts val="1800"/>
              <a:buFont typeface="Georgia"/>
              <a:buChar char="●"/>
            </a:pPr>
            <a:r>
              <a:rPr lang="en" sz="1800">
                <a:latin typeface="Georgia"/>
                <a:ea typeface="Georgia"/>
                <a:cs typeface="Georgia"/>
                <a:sym typeface="Georgia"/>
              </a:rPr>
              <a:t>O</a:t>
            </a:r>
            <a:r>
              <a:rPr lang="en" sz="1800">
                <a:latin typeface="Georgia"/>
                <a:ea typeface="Georgia"/>
                <a:cs typeface="Georgia"/>
                <a:sym typeface="Georgia"/>
              </a:rPr>
              <a:t>ptimizer: Adam </a:t>
            </a:r>
            <a:endParaRPr sz="1800">
              <a:latin typeface="Georgia"/>
              <a:ea typeface="Georgia"/>
              <a:cs typeface="Georgia"/>
              <a:sym typeface="Georgia"/>
            </a:endParaRPr>
          </a:p>
          <a:p>
            <a:pPr indent="0" lvl="0" marL="457200" rtl="0" algn="just">
              <a:lnSpc>
                <a:spcPct val="100000"/>
              </a:lnSpc>
              <a:spcBef>
                <a:spcPts val="600"/>
              </a:spcBef>
              <a:spcAft>
                <a:spcPts val="0"/>
              </a:spcAft>
              <a:buNone/>
            </a:pPr>
            <a:r>
              <a:rPr lang="en">
                <a:latin typeface="Georgia"/>
                <a:ea typeface="Georgia"/>
                <a:cs typeface="Georgia"/>
                <a:sym typeface="Georgia"/>
              </a:rPr>
              <a:t>Default values for learning rate, decay and momentum</a:t>
            </a:r>
            <a:endParaRPr>
              <a:latin typeface="Georgia"/>
              <a:ea typeface="Georgia"/>
              <a:cs typeface="Georgia"/>
              <a:sym typeface="Georgia"/>
            </a:endParaRPr>
          </a:p>
          <a:p>
            <a:pPr indent="0" lvl="0" marL="457200" rtl="0" algn="just">
              <a:lnSpc>
                <a:spcPct val="100000"/>
              </a:lnSpc>
              <a:spcBef>
                <a:spcPts val="600"/>
              </a:spcBef>
              <a:spcAft>
                <a:spcPts val="0"/>
              </a:spcAft>
              <a:buNone/>
            </a:pPr>
            <a:r>
              <a:t/>
            </a:r>
            <a:endParaRPr>
              <a:latin typeface="Georgia"/>
              <a:ea typeface="Georgia"/>
              <a:cs typeface="Georgia"/>
              <a:sym typeface="Georgia"/>
            </a:endParaRPr>
          </a:p>
          <a:p>
            <a:pPr indent="-342900" lvl="0" marL="457200" rtl="0" algn="just">
              <a:lnSpc>
                <a:spcPct val="100000"/>
              </a:lnSpc>
              <a:spcBef>
                <a:spcPts val="600"/>
              </a:spcBef>
              <a:spcAft>
                <a:spcPts val="0"/>
              </a:spcAft>
              <a:buSzPts val="1800"/>
              <a:buFont typeface="Georgia"/>
              <a:buChar char="●"/>
            </a:pPr>
            <a:r>
              <a:rPr lang="en" sz="1800">
                <a:latin typeface="Georgia"/>
                <a:ea typeface="Georgia"/>
                <a:cs typeface="Georgia"/>
                <a:sym typeface="Georgia"/>
              </a:rPr>
              <a:t>Epochs </a:t>
            </a:r>
            <a:endParaRPr sz="1800">
              <a:latin typeface="Georgia"/>
              <a:ea typeface="Georgia"/>
              <a:cs typeface="Georgia"/>
              <a:sym typeface="Georgia"/>
            </a:endParaRPr>
          </a:p>
          <a:p>
            <a:pPr indent="0" lvl="0" marL="457200" rtl="0" algn="just">
              <a:lnSpc>
                <a:spcPct val="100000"/>
              </a:lnSpc>
              <a:spcBef>
                <a:spcPts val="600"/>
              </a:spcBef>
              <a:spcAft>
                <a:spcPts val="0"/>
              </a:spcAft>
              <a:buNone/>
            </a:pPr>
            <a:r>
              <a:rPr lang="en">
                <a:latin typeface="Georgia"/>
                <a:ea typeface="Georgia"/>
                <a:cs typeface="Georgia"/>
                <a:sym typeface="Georgia"/>
              </a:rPr>
              <a:t>20 epochs for the first model, 25 epochs for the second model.</a:t>
            </a:r>
            <a:endParaRPr>
              <a:latin typeface="Georgia"/>
              <a:ea typeface="Georgia"/>
              <a:cs typeface="Georgia"/>
              <a:sym typeface="Georgia"/>
            </a:endParaRPr>
          </a:p>
          <a:p>
            <a:pPr indent="0" lvl="0" marL="457200" rtl="0" algn="just">
              <a:lnSpc>
                <a:spcPct val="100000"/>
              </a:lnSpc>
              <a:spcBef>
                <a:spcPts val="600"/>
              </a:spcBef>
              <a:spcAft>
                <a:spcPts val="0"/>
              </a:spcAft>
              <a:buNone/>
            </a:pPr>
            <a:r>
              <a:t/>
            </a:r>
            <a:endParaRPr>
              <a:latin typeface="Georgia"/>
              <a:ea typeface="Georgia"/>
              <a:cs typeface="Georgia"/>
              <a:sym typeface="Georgia"/>
            </a:endParaRPr>
          </a:p>
          <a:p>
            <a:pPr indent="0" lvl="0" marL="457200" rtl="0" algn="just">
              <a:lnSpc>
                <a:spcPct val="100000"/>
              </a:lnSpc>
              <a:spcBef>
                <a:spcPts val="600"/>
              </a:spcBef>
              <a:spcAft>
                <a:spcPts val="0"/>
              </a:spcAft>
              <a:buClr>
                <a:schemeClr val="dk1"/>
              </a:buClr>
              <a:buSzPts val="1100"/>
              <a:buFont typeface="Arial"/>
              <a:buNone/>
            </a:pPr>
            <a:r>
              <a:t/>
            </a:r>
            <a:endParaRPr>
              <a:latin typeface="Georgia"/>
              <a:ea typeface="Georgia"/>
              <a:cs typeface="Georgia"/>
              <a:sym typeface="Georgia"/>
            </a:endParaRPr>
          </a:p>
          <a:p>
            <a:pPr indent="0" lvl="0" marL="457200" rtl="0" algn="just">
              <a:lnSpc>
                <a:spcPct val="100000"/>
              </a:lnSpc>
              <a:spcBef>
                <a:spcPts val="600"/>
              </a:spcBef>
              <a:spcAft>
                <a:spcPts val="0"/>
              </a:spcAft>
              <a:buNone/>
            </a:pPr>
            <a:r>
              <a:t/>
            </a:r>
            <a:endParaRPr>
              <a:latin typeface="Georgia"/>
              <a:ea typeface="Georgia"/>
              <a:cs typeface="Georgia"/>
              <a:sym typeface="Georgia"/>
            </a:endParaRPr>
          </a:p>
          <a:p>
            <a:pPr indent="0" lvl="0" marL="0" rtl="0" algn="l">
              <a:spcBef>
                <a:spcPts val="600"/>
              </a:spcBef>
              <a:spcAft>
                <a:spcPts val="160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 name="Shape 72"/>
        <p:cNvGrpSpPr/>
        <p:nvPr/>
      </p:nvGrpSpPr>
      <p:grpSpPr>
        <a:xfrm>
          <a:off x="0" y="0"/>
          <a:ext cx="0" cy="0"/>
          <a:chOff x="0" y="0"/>
          <a:chExt cx="0" cy="0"/>
        </a:xfrm>
      </p:grpSpPr>
      <p:sp>
        <p:nvSpPr>
          <p:cNvPr id="73" name="Google Shape;73;p15"/>
          <p:cNvSpPr txBox="1"/>
          <p:nvPr>
            <p:ph type="title"/>
          </p:nvPr>
        </p:nvSpPr>
        <p:spPr>
          <a:xfrm>
            <a:off x="773700" y="1806450"/>
            <a:ext cx="7596600" cy="1530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Why does it matter?</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1" name="Shape 281"/>
        <p:cNvGrpSpPr/>
        <p:nvPr/>
      </p:nvGrpSpPr>
      <p:grpSpPr>
        <a:xfrm>
          <a:off x="0" y="0"/>
          <a:ext cx="0" cy="0"/>
          <a:chOff x="0" y="0"/>
          <a:chExt cx="0" cy="0"/>
        </a:xfrm>
      </p:grpSpPr>
      <p:sp>
        <p:nvSpPr>
          <p:cNvPr id="282" name="Google Shape;282;p42"/>
          <p:cNvSpPr txBox="1"/>
          <p:nvPr>
            <p:ph type="title"/>
          </p:nvPr>
        </p:nvSpPr>
        <p:spPr>
          <a:xfrm>
            <a:off x="773700" y="1806450"/>
            <a:ext cx="7596600" cy="1530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Transfer Learning - ResNeXt50</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6" name="Shape 286"/>
        <p:cNvGrpSpPr/>
        <p:nvPr/>
      </p:nvGrpSpPr>
      <p:grpSpPr>
        <a:xfrm>
          <a:off x="0" y="0"/>
          <a:ext cx="0" cy="0"/>
          <a:chOff x="0" y="0"/>
          <a:chExt cx="0" cy="0"/>
        </a:xfrm>
      </p:grpSpPr>
      <p:pic>
        <p:nvPicPr>
          <p:cNvPr id="287" name="Google Shape;287;p43"/>
          <p:cNvPicPr preferRelativeResize="0"/>
          <p:nvPr/>
        </p:nvPicPr>
        <p:blipFill>
          <a:blip r:embed="rId3">
            <a:alphaModFix/>
          </a:blip>
          <a:stretch>
            <a:fillRect/>
          </a:stretch>
        </p:blipFill>
        <p:spPr>
          <a:xfrm>
            <a:off x="372500" y="2410650"/>
            <a:ext cx="4118973" cy="2276149"/>
          </a:xfrm>
          <a:prstGeom prst="rect">
            <a:avLst/>
          </a:prstGeom>
          <a:noFill/>
          <a:ln>
            <a:noFill/>
          </a:ln>
        </p:spPr>
      </p:pic>
      <p:sp>
        <p:nvSpPr>
          <p:cNvPr id="288" name="Google Shape;288;p43"/>
          <p:cNvSpPr txBox="1"/>
          <p:nvPr>
            <p:ph idx="1" type="body"/>
          </p:nvPr>
        </p:nvSpPr>
        <p:spPr>
          <a:xfrm>
            <a:off x="3041897" y="3057605"/>
            <a:ext cx="588300" cy="395700"/>
          </a:xfrm>
          <a:prstGeom prst="rect">
            <a:avLst/>
          </a:prstGeom>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ResNet</a:t>
            </a:r>
            <a:endParaRPr sz="1200"/>
          </a:p>
        </p:txBody>
      </p:sp>
      <p:sp>
        <p:nvSpPr>
          <p:cNvPr id="289" name="Google Shape;289;p43"/>
          <p:cNvSpPr txBox="1"/>
          <p:nvPr>
            <p:ph idx="1" type="body"/>
          </p:nvPr>
        </p:nvSpPr>
        <p:spPr>
          <a:xfrm>
            <a:off x="1600250" y="3745493"/>
            <a:ext cx="652500" cy="395700"/>
          </a:xfrm>
          <a:prstGeom prst="rect">
            <a:avLst/>
          </a:prstGeom>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Alex</a:t>
            </a:r>
            <a:r>
              <a:rPr lang="en" sz="1200"/>
              <a:t>Net</a:t>
            </a:r>
            <a:endParaRPr sz="1200"/>
          </a:p>
        </p:txBody>
      </p:sp>
      <p:sp>
        <p:nvSpPr>
          <p:cNvPr id="290" name="Google Shape;290;p43"/>
          <p:cNvSpPr txBox="1"/>
          <p:nvPr>
            <p:ph idx="1" type="body"/>
          </p:nvPr>
        </p:nvSpPr>
        <p:spPr>
          <a:xfrm>
            <a:off x="3188037" y="2726850"/>
            <a:ext cx="1677600" cy="395700"/>
          </a:xfrm>
          <a:prstGeom prst="rect">
            <a:avLst/>
          </a:prstGeom>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t>GBD-Net: Inception+</a:t>
            </a:r>
            <a:r>
              <a:rPr lang="en" sz="1200"/>
              <a:t>ResNet</a:t>
            </a:r>
            <a:endParaRPr sz="1200"/>
          </a:p>
        </p:txBody>
      </p:sp>
      <p:sp>
        <p:nvSpPr>
          <p:cNvPr id="291" name="Google Shape;291;p43"/>
          <p:cNvSpPr txBox="1"/>
          <p:nvPr>
            <p:ph idx="1" type="body"/>
          </p:nvPr>
        </p:nvSpPr>
        <p:spPr>
          <a:xfrm>
            <a:off x="576300" y="4745700"/>
            <a:ext cx="8567700" cy="474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800">
                <a:latin typeface="Times New Roman"/>
                <a:ea typeface="Times New Roman"/>
                <a:cs typeface="Times New Roman"/>
                <a:sym typeface="Times New Roman"/>
              </a:rPr>
              <a:t>Figure source: 1.</a:t>
            </a:r>
            <a:r>
              <a:rPr lang="en" sz="800">
                <a:latin typeface="Times New Roman"/>
                <a:ea typeface="Times New Roman"/>
                <a:cs typeface="Times New Roman"/>
                <a:sym typeface="Times New Roman"/>
              </a:rPr>
              <a:t>ImageNet: Where Have We Been? Where Are We Going?" with Fei-Fei Li https://www.youtube.com/watch?v=jYvBmJo7qjc Association for Computing Machinery (ACM) Date: 9/21/2017</a:t>
            </a:r>
            <a:endParaRPr sz="800">
              <a:latin typeface="Times New Roman"/>
              <a:ea typeface="Times New Roman"/>
              <a:cs typeface="Times New Roman"/>
              <a:sym typeface="Times New Roman"/>
            </a:endParaRPr>
          </a:p>
          <a:p>
            <a:pPr indent="0" lvl="0" marL="0" rtl="0" algn="l">
              <a:spcBef>
                <a:spcPts val="0"/>
              </a:spcBef>
              <a:spcAft>
                <a:spcPts val="0"/>
              </a:spcAft>
              <a:buNone/>
            </a:pPr>
            <a:r>
              <a:rPr lang="en" sz="800">
                <a:latin typeface="Times New Roman"/>
                <a:ea typeface="Times New Roman"/>
                <a:cs typeface="Times New Roman"/>
                <a:sym typeface="Times New Roman"/>
              </a:rPr>
              <a:t>                        2.https://keras.io/applications/#usage-examples-for-image-classification-models</a:t>
            </a:r>
            <a:endParaRPr sz="800">
              <a:latin typeface="Times New Roman"/>
              <a:ea typeface="Times New Roman"/>
              <a:cs typeface="Times New Roman"/>
              <a:sym typeface="Times New Roman"/>
            </a:endParaRPr>
          </a:p>
        </p:txBody>
      </p:sp>
      <p:sp>
        <p:nvSpPr>
          <p:cNvPr id="292" name="Google Shape;292;p43"/>
          <p:cNvSpPr txBox="1"/>
          <p:nvPr>
            <p:ph idx="1" type="body"/>
          </p:nvPr>
        </p:nvSpPr>
        <p:spPr>
          <a:xfrm>
            <a:off x="3554008" y="2981407"/>
            <a:ext cx="588300" cy="300000"/>
          </a:xfrm>
          <a:prstGeom prst="rect">
            <a:avLst/>
          </a:prstGeom>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CC0000"/>
                </a:solidFill>
              </a:rPr>
              <a:t>ResNeXt</a:t>
            </a:r>
            <a:endParaRPr sz="1200">
              <a:solidFill>
                <a:srgbClr val="CC0000"/>
              </a:solidFill>
            </a:endParaRPr>
          </a:p>
        </p:txBody>
      </p:sp>
      <p:sp>
        <p:nvSpPr>
          <p:cNvPr id="293" name="Google Shape;293;p43"/>
          <p:cNvSpPr txBox="1"/>
          <p:nvPr>
            <p:ph idx="4294967295" type="title"/>
          </p:nvPr>
        </p:nvSpPr>
        <p:spPr>
          <a:xfrm>
            <a:off x="237175" y="0"/>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000">
                <a:latin typeface="Georgia"/>
                <a:ea typeface="Georgia"/>
                <a:cs typeface="Georgia"/>
                <a:sym typeface="Georgia"/>
              </a:rPr>
              <a:t>2. Transfer Learning- About ResNeXt</a:t>
            </a:r>
            <a:endParaRPr sz="3000">
              <a:latin typeface="Georgia"/>
              <a:ea typeface="Georgia"/>
              <a:cs typeface="Georgia"/>
              <a:sym typeface="Georgia"/>
            </a:endParaRPr>
          </a:p>
        </p:txBody>
      </p:sp>
      <p:sp>
        <p:nvSpPr>
          <p:cNvPr id="294" name="Google Shape;294;p43"/>
          <p:cNvSpPr txBox="1"/>
          <p:nvPr/>
        </p:nvSpPr>
        <p:spPr>
          <a:xfrm>
            <a:off x="237175" y="931850"/>
            <a:ext cx="3809100" cy="14787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Georgia"/>
              <a:buChar char="●"/>
            </a:pPr>
            <a:r>
              <a:rPr lang="en">
                <a:latin typeface="Georgia"/>
                <a:ea typeface="Georgia"/>
                <a:cs typeface="Georgia"/>
                <a:sym typeface="Georgia"/>
              </a:rPr>
              <a:t>2nd place in image classification in 2016 ImageNet Large Scale Visual Recognition Challenge (LSVRC) </a:t>
            </a:r>
            <a:endParaRPr>
              <a:latin typeface="Georgia"/>
              <a:ea typeface="Georgia"/>
              <a:cs typeface="Georgia"/>
              <a:sym typeface="Georgia"/>
            </a:endParaRPr>
          </a:p>
          <a:p>
            <a:pPr indent="-317500" lvl="0" marL="457200" rtl="0" algn="l">
              <a:spcBef>
                <a:spcPts val="0"/>
              </a:spcBef>
              <a:spcAft>
                <a:spcPts val="0"/>
              </a:spcAft>
              <a:buSzPts val="1400"/>
              <a:buFont typeface="Georgia"/>
              <a:buChar char="●"/>
            </a:pPr>
            <a:r>
              <a:rPr lang="en">
                <a:latin typeface="Georgia"/>
                <a:ea typeface="Georgia"/>
                <a:cs typeface="Georgia"/>
                <a:sym typeface="Georgia"/>
              </a:rPr>
              <a:t>Good balance of performance and number of parameters</a:t>
            </a:r>
            <a:endParaRPr>
              <a:latin typeface="Georgia"/>
              <a:ea typeface="Georgia"/>
              <a:cs typeface="Georgia"/>
              <a:sym typeface="Georgia"/>
            </a:endParaRPr>
          </a:p>
          <a:p>
            <a:pPr indent="0" lvl="0" marL="457200" rtl="0" algn="l">
              <a:spcBef>
                <a:spcPts val="0"/>
              </a:spcBef>
              <a:spcAft>
                <a:spcPts val="0"/>
              </a:spcAft>
              <a:buNone/>
            </a:pPr>
            <a:r>
              <a:t/>
            </a:r>
            <a:endParaRPr b="1">
              <a:latin typeface="Georgia"/>
              <a:ea typeface="Georgia"/>
              <a:cs typeface="Georgia"/>
              <a:sym typeface="Georgia"/>
            </a:endParaRPr>
          </a:p>
          <a:p>
            <a:pPr indent="0" lvl="0" marL="457200" rtl="0" algn="l">
              <a:spcBef>
                <a:spcPts val="0"/>
              </a:spcBef>
              <a:spcAft>
                <a:spcPts val="0"/>
              </a:spcAft>
              <a:buNone/>
            </a:pPr>
            <a:r>
              <a:t/>
            </a:r>
            <a:endParaRPr b="1">
              <a:latin typeface="Georgia"/>
              <a:ea typeface="Georgia"/>
              <a:cs typeface="Georgia"/>
              <a:sym typeface="Georgia"/>
            </a:endParaRPr>
          </a:p>
          <a:p>
            <a:pPr indent="0" lvl="0" marL="0" rtl="0" algn="l">
              <a:spcBef>
                <a:spcPts val="0"/>
              </a:spcBef>
              <a:spcAft>
                <a:spcPts val="0"/>
              </a:spcAft>
              <a:buNone/>
            </a:pPr>
            <a:r>
              <a:t/>
            </a:r>
            <a:endParaRPr>
              <a:solidFill>
                <a:schemeClr val="dk1"/>
              </a:solidFill>
              <a:latin typeface="Georgia"/>
              <a:ea typeface="Georgia"/>
              <a:cs typeface="Georgia"/>
              <a:sym typeface="Georgia"/>
            </a:endParaRPr>
          </a:p>
        </p:txBody>
      </p:sp>
      <p:pic>
        <p:nvPicPr>
          <p:cNvPr id="295" name="Google Shape;295;p43"/>
          <p:cNvPicPr preferRelativeResize="0"/>
          <p:nvPr/>
        </p:nvPicPr>
        <p:blipFill>
          <a:blip r:embed="rId4">
            <a:alphaModFix/>
          </a:blip>
          <a:stretch>
            <a:fillRect/>
          </a:stretch>
        </p:blipFill>
        <p:spPr>
          <a:xfrm>
            <a:off x="5187350" y="1050438"/>
            <a:ext cx="3956649" cy="3491171"/>
          </a:xfrm>
          <a:prstGeom prst="rect">
            <a:avLst/>
          </a:prstGeom>
          <a:noFill/>
          <a:ln>
            <a:noFill/>
          </a:ln>
        </p:spPr>
      </p:pic>
      <p:cxnSp>
        <p:nvCxnSpPr>
          <p:cNvPr id="296" name="Google Shape;296;p43"/>
          <p:cNvCxnSpPr/>
          <p:nvPr/>
        </p:nvCxnSpPr>
        <p:spPr>
          <a:xfrm>
            <a:off x="5187350" y="3024623"/>
            <a:ext cx="3956700" cy="0"/>
          </a:xfrm>
          <a:prstGeom prst="straightConnector1">
            <a:avLst/>
          </a:prstGeom>
          <a:noFill/>
          <a:ln cap="flat" cmpd="sng" w="9525">
            <a:solidFill>
              <a:srgbClr val="0B5394"/>
            </a:solidFill>
            <a:prstDash val="solid"/>
            <a:round/>
            <a:headEnd len="med" w="med" type="none"/>
            <a:tailEnd len="med" w="med" type="none"/>
          </a:ln>
        </p:spPr>
      </p:cxn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0" name="Shape 300"/>
        <p:cNvGrpSpPr/>
        <p:nvPr/>
      </p:nvGrpSpPr>
      <p:grpSpPr>
        <a:xfrm>
          <a:off x="0" y="0"/>
          <a:ext cx="0" cy="0"/>
          <a:chOff x="0" y="0"/>
          <a:chExt cx="0" cy="0"/>
        </a:xfrm>
      </p:grpSpPr>
      <p:sp>
        <p:nvSpPr>
          <p:cNvPr id="301" name="Google Shape;301;p44"/>
          <p:cNvSpPr txBox="1"/>
          <p:nvPr>
            <p:ph idx="4294967295" type="title"/>
          </p:nvPr>
        </p:nvSpPr>
        <p:spPr>
          <a:xfrm>
            <a:off x="237175" y="0"/>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000">
                <a:latin typeface="Georgia"/>
                <a:ea typeface="Georgia"/>
                <a:cs typeface="Georgia"/>
                <a:sym typeface="Georgia"/>
              </a:rPr>
              <a:t>2. Transfer Learning- Pipeline</a:t>
            </a:r>
            <a:endParaRPr sz="3000">
              <a:latin typeface="Georgia"/>
              <a:ea typeface="Georgia"/>
              <a:cs typeface="Georgia"/>
              <a:sym typeface="Georgia"/>
            </a:endParaRPr>
          </a:p>
        </p:txBody>
      </p:sp>
      <p:sp>
        <p:nvSpPr>
          <p:cNvPr id="302" name="Google Shape;302;p44"/>
          <p:cNvSpPr txBox="1"/>
          <p:nvPr/>
        </p:nvSpPr>
        <p:spPr>
          <a:xfrm>
            <a:off x="237175" y="931850"/>
            <a:ext cx="8449200" cy="39576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Georgia"/>
              <a:buChar char="●"/>
            </a:pPr>
            <a:r>
              <a:rPr lang="en">
                <a:solidFill>
                  <a:schemeClr val="dk1"/>
                </a:solidFill>
                <a:latin typeface="Georgia"/>
                <a:ea typeface="Georgia"/>
                <a:cs typeface="Georgia"/>
                <a:sym typeface="Georgia"/>
              </a:rPr>
              <a:t>O</a:t>
            </a:r>
            <a:r>
              <a:rPr lang="en">
                <a:solidFill>
                  <a:schemeClr val="dk1"/>
                </a:solidFill>
                <a:latin typeface="Georgia"/>
                <a:ea typeface="Georgia"/>
                <a:cs typeface="Georgia"/>
                <a:sym typeface="Georgia"/>
              </a:rPr>
              <a:t>ptimizer: </a:t>
            </a:r>
            <a:r>
              <a:rPr lang="en">
                <a:latin typeface="Georgia"/>
                <a:ea typeface="Georgia"/>
                <a:cs typeface="Georgia"/>
                <a:sym typeface="Georgia"/>
              </a:rPr>
              <a:t>Adam</a:t>
            </a:r>
            <a:endParaRPr>
              <a:latin typeface="Georgia"/>
              <a:ea typeface="Georgia"/>
              <a:cs typeface="Georgia"/>
              <a:sym typeface="Georgia"/>
            </a:endParaRPr>
          </a:p>
          <a:p>
            <a:pPr indent="-317500" lvl="0" marL="457200" rtl="0" algn="l">
              <a:spcBef>
                <a:spcPts val="0"/>
              </a:spcBef>
              <a:spcAft>
                <a:spcPts val="0"/>
              </a:spcAft>
              <a:buSzPts val="1400"/>
              <a:buFont typeface="Georgia"/>
              <a:buChar char="●"/>
            </a:pPr>
            <a:r>
              <a:rPr lang="en">
                <a:latin typeface="Georgia"/>
                <a:ea typeface="Georgia"/>
                <a:cs typeface="Georgia"/>
                <a:sym typeface="Georgia"/>
              </a:rPr>
              <a:t>Learning rate: 0.0001</a:t>
            </a:r>
            <a:endParaRPr>
              <a:latin typeface="Georgia"/>
              <a:ea typeface="Georgia"/>
              <a:cs typeface="Georgia"/>
              <a:sym typeface="Georgia"/>
            </a:endParaRPr>
          </a:p>
          <a:p>
            <a:pPr indent="-317500" lvl="0" marL="457200" rtl="0" algn="l">
              <a:spcBef>
                <a:spcPts val="0"/>
              </a:spcBef>
              <a:spcAft>
                <a:spcPts val="0"/>
              </a:spcAft>
              <a:buSzPts val="1400"/>
              <a:buFont typeface="Georgia"/>
              <a:buChar char="●"/>
            </a:pPr>
            <a:r>
              <a:rPr lang="en">
                <a:solidFill>
                  <a:schemeClr val="dk1"/>
                </a:solidFill>
                <a:latin typeface="Georgia"/>
                <a:ea typeface="Georgia"/>
                <a:cs typeface="Georgia"/>
                <a:sym typeface="Georgia"/>
              </a:rPr>
              <a:t>50 Epochs</a:t>
            </a:r>
            <a:r>
              <a:rPr lang="en">
                <a:solidFill>
                  <a:schemeClr val="dk1"/>
                </a:solidFill>
                <a:latin typeface="Georgia"/>
                <a:ea typeface="Georgia"/>
                <a:cs typeface="Georgia"/>
                <a:sym typeface="Georgia"/>
              </a:rPr>
              <a:t>, and save best models among the 50 epochs were saved</a:t>
            </a:r>
            <a:endParaRPr>
              <a:latin typeface="Georgia"/>
              <a:ea typeface="Georgia"/>
              <a:cs typeface="Georgia"/>
              <a:sym typeface="Georgia"/>
            </a:endParaRPr>
          </a:p>
          <a:p>
            <a:pPr indent="-317500" lvl="0" marL="457200" rtl="0" algn="l">
              <a:spcBef>
                <a:spcPts val="0"/>
              </a:spcBef>
              <a:spcAft>
                <a:spcPts val="0"/>
              </a:spcAft>
              <a:buSzPts val="1400"/>
              <a:buFont typeface="Georgia"/>
              <a:buChar char="●"/>
            </a:pPr>
            <a:r>
              <a:rPr lang="en">
                <a:latin typeface="Georgia"/>
                <a:ea typeface="Georgia"/>
                <a:cs typeface="Georgia"/>
                <a:sym typeface="Georgia"/>
              </a:rPr>
              <a:t>Image augmentation on the training set: for 1 train image, 1 augmented image was produced</a:t>
            </a:r>
            <a:endParaRPr>
              <a:latin typeface="Georgia"/>
              <a:ea typeface="Georgia"/>
              <a:cs typeface="Georgia"/>
              <a:sym typeface="Georgia"/>
            </a:endParaRPr>
          </a:p>
          <a:p>
            <a:pPr indent="-317500" lvl="0" marL="457200" rtl="0" algn="l">
              <a:spcBef>
                <a:spcPts val="0"/>
              </a:spcBef>
              <a:spcAft>
                <a:spcPts val="0"/>
              </a:spcAft>
              <a:buSzPts val="1400"/>
              <a:buFont typeface="Georgia"/>
              <a:buChar char="●"/>
            </a:pPr>
            <a:r>
              <a:rPr lang="en">
                <a:latin typeface="Georgia"/>
                <a:ea typeface="Georgia"/>
                <a:cs typeface="Georgia"/>
                <a:sym typeface="Georgia"/>
              </a:rPr>
              <a:t>5-fold cross-validation was implemented for both evaluate model accuracy and and produce 5 submodels for ensembling</a:t>
            </a:r>
            <a:endParaRPr>
              <a:latin typeface="Georgia"/>
              <a:ea typeface="Georgia"/>
              <a:cs typeface="Georgia"/>
              <a:sym typeface="Georgia"/>
            </a:endParaRPr>
          </a:p>
          <a:p>
            <a:pPr indent="-317500" lvl="0" marL="457200" rtl="0" algn="l">
              <a:spcBef>
                <a:spcPts val="0"/>
              </a:spcBef>
              <a:spcAft>
                <a:spcPts val="0"/>
              </a:spcAft>
              <a:buSzPts val="1400"/>
              <a:buFont typeface="Georgia"/>
              <a:buChar char="●"/>
            </a:pPr>
            <a:r>
              <a:rPr lang="en">
                <a:solidFill>
                  <a:schemeClr val="dk1"/>
                </a:solidFill>
                <a:latin typeface="Georgia"/>
                <a:ea typeface="Georgia"/>
                <a:cs typeface="Georgia"/>
                <a:sym typeface="Georgia"/>
              </a:rPr>
              <a:t>After cross-validation, </a:t>
            </a:r>
            <a:r>
              <a:rPr lang="en">
                <a:latin typeface="Georgia"/>
                <a:ea typeface="Georgia"/>
                <a:cs typeface="Georgia"/>
                <a:sym typeface="Georgia"/>
              </a:rPr>
              <a:t>1 model was trained on the full Boston Train Images.</a:t>
            </a:r>
            <a:endParaRPr>
              <a:latin typeface="Georgia"/>
              <a:ea typeface="Georgia"/>
              <a:cs typeface="Georgia"/>
              <a:sym typeface="Georgia"/>
            </a:endParaRPr>
          </a:p>
          <a:p>
            <a:pPr indent="0" lvl="0" marL="457200" rtl="0" algn="l">
              <a:spcBef>
                <a:spcPts val="0"/>
              </a:spcBef>
              <a:spcAft>
                <a:spcPts val="0"/>
              </a:spcAft>
              <a:buNone/>
            </a:pPr>
            <a:r>
              <a:t/>
            </a:r>
            <a:endParaRPr>
              <a:latin typeface="Georgia"/>
              <a:ea typeface="Georgia"/>
              <a:cs typeface="Georgia"/>
              <a:sym typeface="Georgia"/>
            </a:endParaRPr>
          </a:p>
          <a:p>
            <a:pPr indent="0" lvl="0" marL="457200" rtl="0" algn="l">
              <a:spcBef>
                <a:spcPts val="0"/>
              </a:spcBef>
              <a:spcAft>
                <a:spcPts val="0"/>
              </a:spcAft>
              <a:buNone/>
            </a:pPr>
            <a:r>
              <a:rPr b="1" lang="en">
                <a:latin typeface="Georgia"/>
                <a:ea typeface="Georgia"/>
                <a:cs typeface="Georgia"/>
                <a:sym typeface="Georgia"/>
              </a:rPr>
              <a:t>Therefore, a total of 6 models were generated in the transfer learning process. </a:t>
            </a:r>
            <a:endParaRPr b="1">
              <a:latin typeface="Georgia"/>
              <a:ea typeface="Georgia"/>
              <a:cs typeface="Georgia"/>
              <a:sym typeface="Georgia"/>
            </a:endParaRPr>
          </a:p>
          <a:p>
            <a:pPr indent="0" lvl="0" marL="457200" rtl="0" algn="l">
              <a:spcBef>
                <a:spcPts val="0"/>
              </a:spcBef>
              <a:spcAft>
                <a:spcPts val="0"/>
              </a:spcAft>
              <a:buNone/>
            </a:pPr>
            <a:r>
              <a:t/>
            </a:r>
            <a:endParaRPr b="1">
              <a:latin typeface="Georgia"/>
              <a:ea typeface="Georgia"/>
              <a:cs typeface="Georgia"/>
              <a:sym typeface="Georgia"/>
            </a:endParaRPr>
          </a:p>
          <a:p>
            <a:pPr indent="0" lvl="0" marL="457200" rtl="0" algn="l">
              <a:spcBef>
                <a:spcPts val="0"/>
              </a:spcBef>
              <a:spcAft>
                <a:spcPts val="0"/>
              </a:spcAft>
              <a:buNone/>
            </a:pPr>
            <a:r>
              <a:t/>
            </a:r>
            <a:endParaRPr b="1">
              <a:latin typeface="Georgia"/>
              <a:ea typeface="Georgia"/>
              <a:cs typeface="Georgia"/>
              <a:sym typeface="Georgia"/>
            </a:endParaRPr>
          </a:p>
          <a:p>
            <a:pPr indent="0" lvl="0" marL="457200" rtl="0" algn="l">
              <a:spcBef>
                <a:spcPts val="0"/>
              </a:spcBef>
              <a:spcAft>
                <a:spcPts val="0"/>
              </a:spcAft>
              <a:buNone/>
            </a:pPr>
            <a:r>
              <a:t/>
            </a:r>
            <a:endParaRPr b="1">
              <a:latin typeface="Georgia"/>
              <a:ea typeface="Georgia"/>
              <a:cs typeface="Georgia"/>
              <a:sym typeface="Georgia"/>
            </a:endParaRPr>
          </a:p>
          <a:p>
            <a:pPr indent="0" lvl="0" marL="0" rtl="0" algn="l">
              <a:spcBef>
                <a:spcPts val="0"/>
              </a:spcBef>
              <a:spcAft>
                <a:spcPts val="0"/>
              </a:spcAft>
              <a:buNone/>
            </a:pPr>
            <a:r>
              <a:t/>
            </a:r>
            <a:endParaRPr>
              <a:solidFill>
                <a:schemeClr val="dk1"/>
              </a:solidFill>
              <a:latin typeface="Georgia"/>
              <a:ea typeface="Georgia"/>
              <a:cs typeface="Georgia"/>
              <a:sym typeface="Georgia"/>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6" name="Shape 306"/>
        <p:cNvGrpSpPr/>
        <p:nvPr/>
      </p:nvGrpSpPr>
      <p:grpSpPr>
        <a:xfrm>
          <a:off x="0" y="0"/>
          <a:ext cx="0" cy="0"/>
          <a:chOff x="0" y="0"/>
          <a:chExt cx="0" cy="0"/>
        </a:xfrm>
      </p:grpSpPr>
      <p:sp>
        <p:nvSpPr>
          <p:cNvPr id="307" name="Google Shape;307;p45"/>
          <p:cNvSpPr txBox="1"/>
          <p:nvPr>
            <p:ph type="title"/>
          </p:nvPr>
        </p:nvSpPr>
        <p:spPr>
          <a:xfrm>
            <a:off x="773700" y="1806450"/>
            <a:ext cx="7596600" cy="1530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Ensembling</a:t>
            </a:r>
            <a:endParaRPr sz="3000"/>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1" name="Shape 311"/>
        <p:cNvGrpSpPr/>
        <p:nvPr/>
      </p:nvGrpSpPr>
      <p:grpSpPr>
        <a:xfrm>
          <a:off x="0" y="0"/>
          <a:ext cx="0" cy="0"/>
          <a:chOff x="0" y="0"/>
          <a:chExt cx="0" cy="0"/>
        </a:xfrm>
      </p:grpSpPr>
      <p:sp>
        <p:nvSpPr>
          <p:cNvPr id="312" name="Google Shape;312;p46"/>
          <p:cNvSpPr txBox="1"/>
          <p:nvPr>
            <p:ph idx="4294967295" type="title"/>
          </p:nvPr>
        </p:nvSpPr>
        <p:spPr>
          <a:xfrm>
            <a:off x="211925" y="296450"/>
            <a:ext cx="90105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000">
                <a:latin typeface="Georgia"/>
                <a:ea typeface="Georgia"/>
                <a:cs typeface="Georgia"/>
                <a:sym typeface="Georgia"/>
              </a:rPr>
              <a:t>1</a:t>
            </a:r>
            <a:r>
              <a:rPr lang="en" sz="3000">
                <a:latin typeface="Georgia"/>
                <a:ea typeface="Georgia"/>
                <a:cs typeface="Georgia"/>
                <a:sym typeface="Georgia"/>
              </a:rPr>
              <a:t>. </a:t>
            </a:r>
            <a:r>
              <a:rPr lang="en" sz="3000">
                <a:latin typeface="Georgia"/>
                <a:ea typeface="Georgia"/>
                <a:cs typeface="Georgia"/>
                <a:sym typeface="Georgia"/>
              </a:rPr>
              <a:t>Averaging Predictions on Augmented Test Images </a:t>
            </a:r>
            <a:endParaRPr sz="3000">
              <a:latin typeface="Georgia"/>
              <a:ea typeface="Georgia"/>
              <a:cs typeface="Georgia"/>
              <a:sym typeface="Georgia"/>
            </a:endParaRPr>
          </a:p>
        </p:txBody>
      </p:sp>
      <p:sp>
        <p:nvSpPr>
          <p:cNvPr id="313" name="Google Shape;313;p46"/>
          <p:cNvSpPr txBox="1"/>
          <p:nvPr/>
        </p:nvSpPr>
        <p:spPr>
          <a:xfrm>
            <a:off x="347400" y="1290800"/>
            <a:ext cx="8449200" cy="19386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Font typeface="Georgia"/>
              <a:buChar char="●"/>
            </a:pPr>
            <a:r>
              <a:rPr lang="en">
                <a:solidFill>
                  <a:schemeClr val="dk1"/>
                </a:solidFill>
                <a:latin typeface="Georgia"/>
                <a:ea typeface="Georgia"/>
                <a:cs typeface="Georgia"/>
                <a:sym typeface="Georgia"/>
              </a:rPr>
              <a:t>For the 6 models produced in transfer learning, when generating predictions on the test images, for each of the test image, 5 random augmented images were generated. </a:t>
            </a:r>
            <a:endParaRPr>
              <a:solidFill>
                <a:schemeClr val="dk1"/>
              </a:solidFill>
              <a:latin typeface="Georgia"/>
              <a:ea typeface="Georgia"/>
              <a:cs typeface="Georgia"/>
              <a:sym typeface="Georgia"/>
            </a:endParaRPr>
          </a:p>
          <a:p>
            <a:pPr indent="0" lvl="0" marL="914400" rtl="0" algn="l">
              <a:spcBef>
                <a:spcPts val="0"/>
              </a:spcBef>
              <a:spcAft>
                <a:spcPts val="0"/>
              </a:spcAft>
              <a:buNone/>
            </a:pPr>
            <a:r>
              <a:t/>
            </a:r>
            <a:endParaRPr>
              <a:solidFill>
                <a:schemeClr val="dk1"/>
              </a:solidFill>
              <a:latin typeface="Georgia"/>
              <a:ea typeface="Georgia"/>
              <a:cs typeface="Georgia"/>
              <a:sym typeface="Georgia"/>
            </a:endParaRPr>
          </a:p>
          <a:p>
            <a:pPr indent="-317500" lvl="0" marL="457200" rtl="0" algn="l">
              <a:spcBef>
                <a:spcPts val="0"/>
              </a:spcBef>
              <a:spcAft>
                <a:spcPts val="0"/>
              </a:spcAft>
              <a:buClr>
                <a:schemeClr val="dk1"/>
              </a:buClr>
              <a:buSzPts val="1400"/>
              <a:buFont typeface="Georgia"/>
              <a:buChar char="●"/>
            </a:pPr>
            <a:r>
              <a:rPr lang="en">
                <a:solidFill>
                  <a:schemeClr val="dk1"/>
                </a:solidFill>
                <a:latin typeface="Georgia"/>
                <a:ea typeface="Georgia"/>
                <a:cs typeface="Georgia"/>
                <a:sym typeface="Georgia"/>
              </a:rPr>
              <a:t>Those 5 predictions were given the same weight and averaged out to serve as the prediction of this particular image.</a:t>
            </a:r>
            <a:endParaRPr b="1">
              <a:latin typeface="Georgia"/>
              <a:ea typeface="Georgia"/>
              <a:cs typeface="Georgia"/>
              <a:sym typeface="Georgia"/>
            </a:endParaRPr>
          </a:p>
          <a:p>
            <a:pPr indent="0" lvl="0" marL="457200" rtl="0" algn="l">
              <a:spcBef>
                <a:spcPts val="0"/>
              </a:spcBef>
              <a:spcAft>
                <a:spcPts val="0"/>
              </a:spcAft>
              <a:buNone/>
            </a:pPr>
            <a:r>
              <a:t/>
            </a:r>
            <a:endParaRPr b="1">
              <a:latin typeface="Georgia"/>
              <a:ea typeface="Georgia"/>
              <a:cs typeface="Georgia"/>
              <a:sym typeface="Georgia"/>
            </a:endParaRPr>
          </a:p>
          <a:p>
            <a:pPr indent="0" lvl="0" marL="457200" rtl="0" algn="l">
              <a:spcBef>
                <a:spcPts val="0"/>
              </a:spcBef>
              <a:spcAft>
                <a:spcPts val="0"/>
              </a:spcAft>
              <a:buNone/>
            </a:pPr>
            <a:r>
              <a:t/>
            </a:r>
            <a:endParaRPr b="1">
              <a:latin typeface="Georgia"/>
              <a:ea typeface="Georgia"/>
              <a:cs typeface="Georgia"/>
              <a:sym typeface="Georgia"/>
            </a:endParaRPr>
          </a:p>
          <a:p>
            <a:pPr indent="0" lvl="0" marL="457200" rtl="0" algn="l">
              <a:spcBef>
                <a:spcPts val="0"/>
              </a:spcBef>
              <a:spcAft>
                <a:spcPts val="0"/>
              </a:spcAft>
              <a:buNone/>
            </a:pPr>
            <a:r>
              <a:t/>
            </a:r>
            <a:endParaRPr b="1">
              <a:latin typeface="Georgia"/>
              <a:ea typeface="Georgia"/>
              <a:cs typeface="Georgia"/>
              <a:sym typeface="Georgia"/>
            </a:endParaRPr>
          </a:p>
          <a:p>
            <a:pPr indent="0" lvl="0" marL="0" rtl="0" algn="l">
              <a:spcBef>
                <a:spcPts val="0"/>
              </a:spcBef>
              <a:spcAft>
                <a:spcPts val="0"/>
              </a:spcAft>
              <a:buNone/>
            </a:pPr>
            <a:r>
              <a:t/>
            </a:r>
            <a:endParaRPr>
              <a:solidFill>
                <a:schemeClr val="dk1"/>
              </a:solidFill>
              <a:latin typeface="Georgia"/>
              <a:ea typeface="Georgia"/>
              <a:cs typeface="Georgia"/>
              <a:sym typeface="Georgia"/>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7" name="Shape 317"/>
        <p:cNvGrpSpPr/>
        <p:nvPr/>
      </p:nvGrpSpPr>
      <p:grpSpPr>
        <a:xfrm>
          <a:off x="0" y="0"/>
          <a:ext cx="0" cy="0"/>
          <a:chOff x="0" y="0"/>
          <a:chExt cx="0" cy="0"/>
        </a:xfrm>
      </p:grpSpPr>
      <p:sp>
        <p:nvSpPr>
          <p:cNvPr id="318" name="Google Shape;318;p47"/>
          <p:cNvSpPr txBox="1"/>
          <p:nvPr/>
        </p:nvSpPr>
        <p:spPr>
          <a:xfrm>
            <a:off x="347400" y="633150"/>
            <a:ext cx="8449200" cy="193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chemeClr val="dk1"/>
                </a:solidFill>
                <a:latin typeface="Georgia"/>
                <a:ea typeface="Georgia"/>
                <a:cs typeface="Georgia"/>
                <a:sym typeface="Georgia"/>
              </a:rPr>
              <a:t>To Find the best ensemble strategy, we further:</a:t>
            </a:r>
            <a:endParaRPr sz="3000">
              <a:solidFill>
                <a:schemeClr val="dk1"/>
              </a:solidFill>
              <a:latin typeface="Georgia"/>
              <a:ea typeface="Georgia"/>
              <a:cs typeface="Georgia"/>
              <a:sym typeface="Georgia"/>
            </a:endParaRPr>
          </a:p>
          <a:p>
            <a:pPr indent="0" lvl="0" marL="0" rtl="0" algn="l">
              <a:spcBef>
                <a:spcPts val="0"/>
              </a:spcBef>
              <a:spcAft>
                <a:spcPts val="0"/>
              </a:spcAft>
              <a:buNone/>
            </a:pPr>
            <a:r>
              <a:t/>
            </a:r>
            <a:endParaRPr>
              <a:solidFill>
                <a:schemeClr val="dk1"/>
              </a:solidFill>
              <a:latin typeface="Georgia"/>
              <a:ea typeface="Georgia"/>
              <a:cs typeface="Georgia"/>
              <a:sym typeface="Georgia"/>
            </a:endParaRPr>
          </a:p>
          <a:p>
            <a:pPr indent="-381000" lvl="0" marL="457200" rtl="0" algn="l">
              <a:spcBef>
                <a:spcPts val="0"/>
              </a:spcBef>
              <a:spcAft>
                <a:spcPts val="0"/>
              </a:spcAft>
              <a:buClr>
                <a:schemeClr val="dk1"/>
              </a:buClr>
              <a:buSzPts val="2400"/>
              <a:buFont typeface="Georgia"/>
              <a:buChar char="●"/>
            </a:pPr>
            <a:r>
              <a:rPr lang="en" sz="2400">
                <a:solidFill>
                  <a:schemeClr val="dk1"/>
                </a:solidFill>
                <a:latin typeface="Georgia"/>
                <a:ea typeface="Georgia"/>
                <a:cs typeface="Georgia"/>
                <a:sym typeface="Georgia"/>
              </a:rPr>
              <a:t>Use 7 models (1 from own CNN, 6 from Transfer learning)</a:t>
            </a:r>
            <a:endParaRPr sz="2400">
              <a:solidFill>
                <a:schemeClr val="dk1"/>
              </a:solidFill>
              <a:latin typeface="Georgia"/>
              <a:ea typeface="Georgia"/>
              <a:cs typeface="Georgia"/>
              <a:sym typeface="Georgia"/>
            </a:endParaRPr>
          </a:p>
          <a:p>
            <a:pPr indent="0" lvl="0" marL="0" rtl="0" algn="l">
              <a:spcBef>
                <a:spcPts val="0"/>
              </a:spcBef>
              <a:spcAft>
                <a:spcPts val="0"/>
              </a:spcAft>
              <a:buNone/>
            </a:pPr>
            <a:r>
              <a:t/>
            </a:r>
            <a:endParaRPr sz="2400">
              <a:solidFill>
                <a:schemeClr val="dk1"/>
              </a:solidFill>
              <a:latin typeface="Georgia"/>
              <a:ea typeface="Georgia"/>
              <a:cs typeface="Georgia"/>
              <a:sym typeface="Georgia"/>
            </a:endParaRPr>
          </a:p>
          <a:p>
            <a:pPr indent="-381000" lvl="0" marL="457200" rtl="0" algn="l">
              <a:spcBef>
                <a:spcPts val="0"/>
              </a:spcBef>
              <a:spcAft>
                <a:spcPts val="0"/>
              </a:spcAft>
              <a:buClr>
                <a:schemeClr val="dk1"/>
              </a:buClr>
              <a:buSzPts val="2400"/>
              <a:buFont typeface="Georgia"/>
              <a:buChar char="●"/>
            </a:pPr>
            <a:r>
              <a:rPr lang="en" sz="2400">
                <a:solidFill>
                  <a:schemeClr val="dk1"/>
                </a:solidFill>
                <a:latin typeface="Georgia"/>
                <a:ea typeface="Georgia"/>
                <a:cs typeface="Georgia"/>
                <a:sym typeface="Georgia"/>
              </a:rPr>
              <a:t>Predict on Boston Test Images</a:t>
            </a:r>
            <a:endParaRPr sz="2400">
              <a:solidFill>
                <a:schemeClr val="dk1"/>
              </a:solidFill>
              <a:latin typeface="Georgia"/>
              <a:ea typeface="Georgia"/>
              <a:cs typeface="Georgia"/>
              <a:sym typeface="Georgia"/>
            </a:endParaRPr>
          </a:p>
          <a:p>
            <a:pPr indent="0" lvl="0" marL="914400" rtl="0" algn="l">
              <a:spcBef>
                <a:spcPts val="0"/>
              </a:spcBef>
              <a:spcAft>
                <a:spcPts val="0"/>
              </a:spcAft>
              <a:buNone/>
            </a:pPr>
            <a:r>
              <a:t/>
            </a:r>
            <a:endParaRPr>
              <a:solidFill>
                <a:schemeClr val="dk1"/>
              </a:solidFill>
              <a:latin typeface="Georgia"/>
              <a:ea typeface="Georgia"/>
              <a:cs typeface="Georgia"/>
              <a:sym typeface="Georgia"/>
            </a:endParaRPr>
          </a:p>
          <a:p>
            <a:pPr indent="0" lvl="0" marL="457200" rtl="0" algn="l">
              <a:spcBef>
                <a:spcPts val="0"/>
              </a:spcBef>
              <a:spcAft>
                <a:spcPts val="0"/>
              </a:spcAft>
              <a:buNone/>
            </a:pPr>
            <a:r>
              <a:t/>
            </a:r>
            <a:endParaRPr b="1">
              <a:latin typeface="Georgia"/>
              <a:ea typeface="Georgia"/>
              <a:cs typeface="Georgia"/>
              <a:sym typeface="Georgia"/>
            </a:endParaRPr>
          </a:p>
          <a:p>
            <a:pPr indent="0" lvl="0" marL="457200" rtl="0" algn="l">
              <a:spcBef>
                <a:spcPts val="0"/>
              </a:spcBef>
              <a:spcAft>
                <a:spcPts val="0"/>
              </a:spcAft>
              <a:buNone/>
            </a:pPr>
            <a:r>
              <a:t/>
            </a:r>
            <a:endParaRPr b="1">
              <a:latin typeface="Georgia"/>
              <a:ea typeface="Georgia"/>
              <a:cs typeface="Georgia"/>
              <a:sym typeface="Georgia"/>
            </a:endParaRPr>
          </a:p>
          <a:p>
            <a:pPr indent="0" lvl="0" marL="457200" rtl="0" algn="l">
              <a:spcBef>
                <a:spcPts val="0"/>
              </a:spcBef>
              <a:spcAft>
                <a:spcPts val="0"/>
              </a:spcAft>
              <a:buNone/>
            </a:pPr>
            <a:r>
              <a:t/>
            </a:r>
            <a:endParaRPr b="1">
              <a:latin typeface="Georgia"/>
              <a:ea typeface="Georgia"/>
              <a:cs typeface="Georgia"/>
              <a:sym typeface="Georgia"/>
            </a:endParaRPr>
          </a:p>
          <a:p>
            <a:pPr indent="0" lvl="0" marL="0" rtl="0" algn="l">
              <a:spcBef>
                <a:spcPts val="0"/>
              </a:spcBef>
              <a:spcAft>
                <a:spcPts val="0"/>
              </a:spcAft>
              <a:buNone/>
            </a:pPr>
            <a:r>
              <a:t/>
            </a:r>
            <a:endParaRPr>
              <a:solidFill>
                <a:schemeClr val="dk1"/>
              </a:solidFill>
              <a:latin typeface="Georgia"/>
              <a:ea typeface="Georgia"/>
              <a:cs typeface="Georgia"/>
              <a:sym typeface="Georgia"/>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2" name="Shape 322"/>
        <p:cNvGrpSpPr/>
        <p:nvPr/>
      </p:nvGrpSpPr>
      <p:grpSpPr>
        <a:xfrm>
          <a:off x="0" y="0"/>
          <a:ext cx="0" cy="0"/>
          <a:chOff x="0" y="0"/>
          <a:chExt cx="0" cy="0"/>
        </a:xfrm>
      </p:grpSpPr>
      <p:sp>
        <p:nvSpPr>
          <p:cNvPr id="323" name="Google Shape;323;p48"/>
          <p:cNvSpPr txBox="1"/>
          <p:nvPr>
            <p:ph idx="4294967295" type="title"/>
          </p:nvPr>
        </p:nvSpPr>
        <p:spPr>
          <a:xfrm>
            <a:off x="133500" y="311275"/>
            <a:ext cx="90105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000">
                <a:latin typeface="Georgia"/>
                <a:ea typeface="Georgia"/>
                <a:cs typeface="Georgia"/>
                <a:sym typeface="Georgia"/>
              </a:rPr>
              <a:t>2. </a:t>
            </a:r>
            <a:r>
              <a:rPr lang="en" sz="3000">
                <a:latin typeface="Georgia"/>
                <a:ea typeface="Georgia"/>
                <a:cs typeface="Georgia"/>
                <a:sym typeface="Georgia"/>
              </a:rPr>
              <a:t>Averaging Ensemble. </a:t>
            </a:r>
            <a:r>
              <a:rPr lang="en" sz="3000">
                <a:latin typeface="Georgia"/>
                <a:ea typeface="Georgia"/>
                <a:cs typeface="Georgia"/>
                <a:sym typeface="Georgia"/>
              </a:rPr>
              <a:t> </a:t>
            </a:r>
            <a:endParaRPr sz="3000">
              <a:latin typeface="Georgia"/>
              <a:ea typeface="Georgia"/>
              <a:cs typeface="Georgia"/>
              <a:sym typeface="Georgia"/>
            </a:endParaRPr>
          </a:p>
        </p:txBody>
      </p:sp>
      <p:sp>
        <p:nvSpPr>
          <p:cNvPr id="324" name="Google Shape;324;p48"/>
          <p:cNvSpPr txBox="1"/>
          <p:nvPr/>
        </p:nvSpPr>
        <p:spPr>
          <a:xfrm>
            <a:off x="347400" y="1142575"/>
            <a:ext cx="8449200" cy="193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Georgia"/>
                <a:ea typeface="Georgia"/>
                <a:cs typeface="Georgia"/>
                <a:sym typeface="Georgia"/>
              </a:rPr>
              <a:t>We tried 4 averaging ensemble strategies: </a:t>
            </a:r>
            <a:endParaRPr>
              <a:solidFill>
                <a:schemeClr val="dk1"/>
              </a:solidFill>
              <a:latin typeface="Georgia"/>
              <a:ea typeface="Georgia"/>
              <a:cs typeface="Georgia"/>
              <a:sym typeface="Georgia"/>
            </a:endParaRPr>
          </a:p>
          <a:p>
            <a:pPr indent="0" lvl="0" marL="0" rtl="0" algn="l">
              <a:spcBef>
                <a:spcPts val="0"/>
              </a:spcBef>
              <a:spcAft>
                <a:spcPts val="0"/>
              </a:spcAft>
              <a:buNone/>
            </a:pPr>
            <a:r>
              <a:t/>
            </a:r>
            <a:endParaRPr>
              <a:solidFill>
                <a:schemeClr val="dk1"/>
              </a:solidFill>
              <a:latin typeface="Georgia"/>
              <a:ea typeface="Georgia"/>
              <a:cs typeface="Georgia"/>
              <a:sym typeface="Georgia"/>
            </a:endParaRPr>
          </a:p>
          <a:p>
            <a:pPr indent="-317500" lvl="0" marL="457200" rtl="0" algn="l">
              <a:spcBef>
                <a:spcPts val="0"/>
              </a:spcBef>
              <a:spcAft>
                <a:spcPts val="0"/>
              </a:spcAft>
              <a:buClr>
                <a:schemeClr val="dk1"/>
              </a:buClr>
              <a:buSzPts val="1400"/>
              <a:buFont typeface="Georgia"/>
              <a:buChar char="●"/>
            </a:pPr>
            <a:r>
              <a:rPr lang="en">
                <a:solidFill>
                  <a:schemeClr val="dk1"/>
                </a:solidFill>
                <a:latin typeface="Georgia"/>
                <a:ea typeface="Georgia"/>
                <a:cs typeface="Georgia"/>
                <a:sym typeface="Georgia"/>
              </a:rPr>
              <a:t>averaging prediction of all single models; </a:t>
            </a:r>
            <a:endParaRPr>
              <a:solidFill>
                <a:schemeClr val="dk1"/>
              </a:solidFill>
              <a:latin typeface="Georgia"/>
              <a:ea typeface="Georgia"/>
              <a:cs typeface="Georgia"/>
              <a:sym typeface="Georgia"/>
            </a:endParaRPr>
          </a:p>
          <a:p>
            <a:pPr indent="-317500" lvl="0" marL="457200" rtl="0" algn="l">
              <a:spcBef>
                <a:spcPts val="0"/>
              </a:spcBef>
              <a:spcAft>
                <a:spcPts val="0"/>
              </a:spcAft>
              <a:buClr>
                <a:schemeClr val="dk1"/>
              </a:buClr>
              <a:buSzPts val="1400"/>
              <a:buFont typeface="Georgia"/>
              <a:buChar char="●"/>
            </a:pPr>
            <a:r>
              <a:rPr lang="en">
                <a:solidFill>
                  <a:schemeClr val="dk1"/>
                </a:solidFill>
                <a:latin typeface="Georgia"/>
                <a:ea typeface="Georgia"/>
                <a:cs typeface="Georgia"/>
                <a:sym typeface="Georgia"/>
              </a:rPr>
              <a:t>averaging predictions of models with best accuracy; </a:t>
            </a:r>
            <a:endParaRPr>
              <a:solidFill>
                <a:schemeClr val="dk1"/>
              </a:solidFill>
              <a:latin typeface="Georgia"/>
              <a:ea typeface="Georgia"/>
              <a:cs typeface="Georgia"/>
              <a:sym typeface="Georgia"/>
            </a:endParaRPr>
          </a:p>
          <a:p>
            <a:pPr indent="-317500" lvl="0" marL="457200" rtl="0" algn="l">
              <a:spcBef>
                <a:spcPts val="0"/>
              </a:spcBef>
              <a:spcAft>
                <a:spcPts val="0"/>
              </a:spcAft>
              <a:buClr>
                <a:schemeClr val="dk1"/>
              </a:buClr>
              <a:buSzPts val="1400"/>
              <a:buFont typeface="Georgia"/>
              <a:buChar char="●"/>
            </a:pPr>
            <a:r>
              <a:rPr lang="en">
                <a:solidFill>
                  <a:schemeClr val="dk1"/>
                </a:solidFill>
                <a:latin typeface="Georgia"/>
                <a:ea typeface="Georgia"/>
                <a:cs typeface="Georgia"/>
                <a:sym typeface="Georgia"/>
              </a:rPr>
              <a:t>averaging predictions of models best at predicting safety = 0</a:t>
            </a:r>
            <a:endParaRPr>
              <a:solidFill>
                <a:schemeClr val="dk1"/>
              </a:solidFill>
              <a:latin typeface="Georgia"/>
              <a:ea typeface="Georgia"/>
              <a:cs typeface="Georgia"/>
              <a:sym typeface="Georgia"/>
            </a:endParaRPr>
          </a:p>
          <a:p>
            <a:pPr indent="-317500" lvl="0" marL="457200" rtl="0" algn="l">
              <a:spcBef>
                <a:spcPts val="0"/>
              </a:spcBef>
              <a:spcAft>
                <a:spcPts val="0"/>
              </a:spcAft>
              <a:buClr>
                <a:schemeClr val="dk1"/>
              </a:buClr>
              <a:buSzPts val="1400"/>
              <a:buFont typeface="Georgia"/>
              <a:buChar char="●"/>
            </a:pPr>
            <a:r>
              <a:rPr lang="en">
                <a:solidFill>
                  <a:schemeClr val="dk1"/>
                </a:solidFill>
                <a:latin typeface="Georgia"/>
                <a:ea typeface="Georgia"/>
                <a:cs typeface="Georgia"/>
                <a:sym typeface="Georgia"/>
              </a:rPr>
              <a:t>averaging predictions of models best at predicting </a:t>
            </a:r>
            <a:r>
              <a:rPr lang="en">
                <a:solidFill>
                  <a:schemeClr val="dk1"/>
                </a:solidFill>
                <a:latin typeface="Georgia"/>
                <a:ea typeface="Georgia"/>
                <a:cs typeface="Georgia"/>
                <a:sym typeface="Georgia"/>
              </a:rPr>
              <a:t>and safety = 1</a:t>
            </a:r>
            <a:endParaRPr>
              <a:solidFill>
                <a:schemeClr val="dk1"/>
              </a:solidFill>
              <a:latin typeface="Georgia"/>
              <a:ea typeface="Georgia"/>
              <a:cs typeface="Georgia"/>
              <a:sym typeface="Georgia"/>
            </a:endParaRPr>
          </a:p>
          <a:p>
            <a:pPr indent="0" lvl="0" marL="914400" rtl="0" algn="l">
              <a:spcBef>
                <a:spcPts val="0"/>
              </a:spcBef>
              <a:spcAft>
                <a:spcPts val="0"/>
              </a:spcAft>
              <a:buNone/>
            </a:pPr>
            <a:r>
              <a:t/>
            </a:r>
            <a:endParaRPr>
              <a:solidFill>
                <a:schemeClr val="dk1"/>
              </a:solidFill>
              <a:latin typeface="Georgia"/>
              <a:ea typeface="Georgia"/>
              <a:cs typeface="Georgia"/>
              <a:sym typeface="Georgia"/>
            </a:endParaRPr>
          </a:p>
          <a:p>
            <a:pPr indent="0" lvl="0" marL="457200" rtl="0" algn="l">
              <a:spcBef>
                <a:spcPts val="0"/>
              </a:spcBef>
              <a:spcAft>
                <a:spcPts val="0"/>
              </a:spcAft>
              <a:buNone/>
            </a:pPr>
            <a:r>
              <a:t/>
            </a:r>
            <a:endParaRPr b="1">
              <a:latin typeface="Georgia"/>
              <a:ea typeface="Georgia"/>
              <a:cs typeface="Georgia"/>
              <a:sym typeface="Georgia"/>
            </a:endParaRPr>
          </a:p>
          <a:p>
            <a:pPr indent="0" lvl="0" marL="457200" rtl="0" algn="l">
              <a:spcBef>
                <a:spcPts val="0"/>
              </a:spcBef>
              <a:spcAft>
                <a:spcPts val="0"/>
              </a:spcAft>
              <a:buNone/>
            </a:pPr>
            <a:r>
              <a:t/>
            </a:r>
            <a:endParaRPr b="1">
              <a:latin typeface="Georgia"/>
              <a:ea typeface="Georgia"/>
              <a:cs typeface="Georgia"/>
              <a:sym typeface="Georgia"/>
            </a:endParaRPr>
          </a:p>
          <a:p>
            <a:pPr indent="0" lvl="0" marL="457200" rtl="0" algn="l">
              <a:spcBef>
                <a:spcPts val="0"/>
              </a:spcBef>
              <a:spcAft>
                <a:spcPts val="0"/>
              </a:spcAft>
              <a:buNone/>
            </a:pPr>
            <a:r>
              <a:t/>
            </a:r>
            <a:endParaRPr b="1">
              <a:latin typeface="Georgia"/>
              <a:ea typeface="Georgia"/>
              <a:cs typeface="Georgia"/>
              <a:sym typeface="Georgia"/>
            </a:endParaRPr>
          </a:p>
          <a:p>
            <a:pPr indent="0" lvl="0" marL="0" rtl="0" algn="l">
              <a:spcBef>
                <a:spcPts val="0"/>
              </a:spcBef>
              <a:spcAft>
                <a:spcPts val="0"/>
              </a:spcAft>
              <a:buNone/>
            </a:pPr>
            <a:r>
              <a:t/>
            </a:r>
            <a:endParaRPr>
              <a:solidFill>
                <a:schemeClr val="dk1"/>
              </a:solidFill>
              <a:latin typeface="Georgia"/>
              <a:ea typeface="Georgia"/>
              <a:cs typeface="Georgia"/>
              <a:sym typeface="Georgia"/>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8" name="Shape 328"/>
        <p:cNvGrpSpPr/>
        <p:nvPr/>
      </p:nvGrpSpPr>
      <p:grpSpPr>
        <a:xfrm>
          <a:off x="0" y="0"/>
          <a:ext cx="0" cy="0"/>
          <a:chOff x="0" y="0"/>
          <a:chExt cx="0" cy="0"/>
        </a:xfrm>
      </p:grpSpPr>
      <p:sp>
        <p:nvSpPr>
          <p:cNvPr id="329" name="Google Shape;329;p49"/>
          <p:cNvSpPr txBox="1"/>
          <p:nvPr>
            <p:ph idx="4294967295" type="title"/>
          </p:nvPr>
        </p:nvSpPr>
        <p:spPr>
          <a:xfrm>
            <a:off x="133500" y="311275"/>
            <a:ext cx="90105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000">
                <a:latin typeface="Georgia"/>
                <a:ea typeface="Georgia"/>
                <a:cs typeface="Georgia"/>
                <a:sym typeface="Georgia"/>
              </a:rPr>
              <a:t>3. </a:t>
            </a:r>
            <a:r>
              <a:rPr lang="en" sz="3000">
                <a:latin typeface="Georgia"/>
                <a:ea typeface="Georgia"/>
                <a:cs typeface="Georgia"/>
                <a:sym typeface="Georgia"/>
              </a:rPr>
              <a:t>Averaging + Conditional Ensemble. </a:t>
            </a:r>
            <a:endParaRPr sz="3000">
              <a:latin typeface="Georgia"/>
              <a:ea typeface="Georgia"/>
              <a:cs typeface="Georgia"/>
              <a:sym typeface="Georgia"/>
            </a:endParaRPr>
          </a:p>
        </p:txBody>
      </p:sp>
      <p:sp>
        <p:nvSpPr>
          <p:cNvPr id="330" name="Google Shape;330;p49"/>
          <p:cNvSpPr txBox="1"/>
          <p:nvPr/>
        </p:nvSpPr>
        <p:spPr>
          <a:xfrm>
            <a:off x="347400" y="1142575"/>
            <a:ext cx="8449200" cy="267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Georgia"/>
                <a:ea typeface="Georgia"/>
                <a:cs typeface="Georgia"/>
                <a:sym typeface="Georgia"/>
              </a:rPr>
              <a:t>We tried 2 conditional ensemble strategies: </a:t>
            </a:r>
            <a:endParaRPr>
              <a:solidFill>
                <a:schemeClr val="dk1"/>
              </a:solidFill>
              <a:latin typeface="Georgia"/>
              <a:ea typeface="Georgia"/>
              <a:cs typeface="Georgia"/>
              <a:sym typeface="Georgia"/>
            </a:endParaRPr>
          </a:p>
          <a:p>
            <a:pPr indent="-317500" lvl="0" marL="457200" rtl="0" algn="l">
              <a:spcBef>
                <a:spcPts val="0"/>
              </a:spcBef>
              <a:spcAft>
                <a:spcPts val="0"/>
              </a:spcAft>
              <a:buClr>
                <a:schemeClr val="dk1"/>
              </a:buClr>
              <a:buSzPts val="1400"/>
              <a:buFont typeface="Georgia"/>
              <a:buChar char="●"/>
            </a:pPr>
            <a:r>
              <a:rPr lang="en">
                <a:solidFill>
                  <a:schemeClr val="dk1"/>
                </a:solidFill>
                <a:latin typeface="Georgia"/>
                <a:ea typeface="Georgia"/>
                <a:cs typeface="Georgia"/>
                <a:sym typeface="Georgia"/>
              </a:rPr>
              <a:t>When predicting safety = 0, we use the prediction by predictions best at predicting safety = 0 produced by averaging ensemble, else we use the prediction by predictions best at predicting safety = 1 produced by averaging ensemble.</a:t>
            </a:r>
            <a:endParaRPr>
              <a:solidFill>
                <a:schemeClr val="dk1"/>
              </a:solidFill>
              <a:latin typeface="Georgia"/>
              <a:ea typeface="Georgia"/>
              <a:cs typeface="Georgia"/>
              <a:sym typeface="Georgia"/>
            </a:endParaRPr>
          </a:p>
          <a:p>
            <a:pPr indent="0" lvl="0" marL="457200" rtl="0" algn="l">
              <a:spcBef>
                <a:spcPts val="0"/>
              </a:spcBef>
              <a:spcAft>
                <a:spcPts val="0"/>
              </a:spcAft>
              <a:buNone/>
            </a:pPr>
            <a:r>
              <a:t/>
            </a:r>
            <a:endParaRPr>
              <a:solidFill>
                <a:schemeClr val="dk1"/>
              </a:solidFill>
              <a:latin typeface="Georgia"/>
              <a:ea typeface="Georgia"/>
              <a:cs typeface="Georgia"/>
              <a:sym typeface="Georgia"/>
            </a:endParaRPr>
          </a:p>
          <a:p>
            <a:pPr indent="-317500" lvl="0" marL="457200" rtl="0" algn="l">
              <a:spcBef>
                <a:spcPts val="0"/>
              </a:spcBef>
              <a:spcAft>
                <a:spcPts val="0"/>
              </a:spcAft>
              <a:buClr>
                <a:schemeClr val="dk1"/>
              </a:buClr>
              <a:buSzPts val="1400"/>
              <a:buFont typeface="Georgia"/>
              <a:buChar char="●"/>
            </a:pPr>
            <a:r>
              <a:rPr lang="en">
                <a:solidFill>
                  <a:schemeClr val="dk1"/>
                </a:solidFill>
                <a:latin typeface="Georgia"/>
                <a:ea typeface="Georgia"/>
                <a:cs typeface="Georgia"/>
                <a:sym typeface="Georgia"/>
              </a:rPr>
              <a:t>When predicting safety = 1, we use the prediction by predictions best at predicting safety = 1 produced by averaging ensemble, else we use the prediction by predictions best at predicting safety = 0 produced by averaging ensemble.</a:t>
            </a:r>
            <a:endParaRPr>
              <a:solidFill>
                <a:schemeClr val="dk1"/>
              </a:solidFill>
              <a:latin typeface="Georgia"/>
              <a:ea typeface="Georgia"/>
              <a:cs typeface="Georgia"/>
              <a:sym typeface="Georgia"/>
            </a:endParaRPr>
          </a:p>
          <a:p>
            <a:pPr indent="0" lvl="0" marL="914400" rtl="0" algn="l">
              <a:spcBef>
                <a:spcPts val="0"/>
              </a:spcBef>
              <a:spcAft>
                <a:spcPts val="0"/>
              </a:spcAft>
              <a:buNone/>
            </a:pPr>
            <a:r>
              <a:t/>
            </a:r>
            <a:endParaRPr>
              <a:solidFill>
                <a:schemeClr val="dk1"/>
              </a:solidFill>
              <a:latin typeface="Georgia"/>
              <a:ea typeface="Georgia"/>
              <a:cs typeface="Georgia"/>
              <a:sym typeface="Georgia"/>
            </a:endParaRPr>
          </a:p>
          <a:p>
            <a:pPr indent="0" lvl="0" marL="457200" rtl="0" algn="l">
              <a:spcBef>
                <a:spcPts val="0"/>
              </a:spcBef>
              <a:spcAft>
                <a:spcPts val="0"/>
              </a:spcAft>
              <a:buNone/>
            </a:pPr>
            <a:r>
              <a:t/>
            </a:r>
            <a:endParaRPr b="1">
              <a:latin typeface="Georgia"/>
              <a:ea typeface="Georgia"/>
              <a:cs typeface="Georgia"/>
              <a:sym typeface="Georgia"/>
            </a:endParaRPr>
          </a:p>
          <a:p>
            <a:pPr indent="0" lvl="0" marL="457200" rtl="0" algn="l">
              <a:spcBef>
                <a:spcPts val="0"/>
              </a:spcBef>
              <a:spcAft>
                <a:spcPts val="0"/>
              </a:spcAft>
              <a:buNone/>
            </a:pPr>
            <a:r>
              <a:t/>
            </a:r>
            <a:endParaRPr b="1">
              <a:latin typeface="Georgia"/>
              <a:ea typeface="Georgia"/>
              <a:cs typeface="Georgia"/>
              <a:sym typeface="Georgia"/>
            </a:endParaRPr>
          </a:p>
          <a:p>
            <a:pPr indent="0" lvl="0" marL="457200" rtl="0" algn="l">
              <a:spcBef>
                <a:spcPts val="0"/>
              </a:spcBef>
              <a:spcAft>
                <a:spcPts val="0"/>
              </a:spcAft>
              <a:buNone/>
            </a:pPr>
            <a:r>
              <a:t/>
            </a:r>
            <a:endParaRPr b="1">
              <a:latin typeface="Georgia"/>
              <a:ea typeface="Georgia"/>
              <a:cs typeface="Georgia"/>
              <a:sym typeface="Georgia"/>
            </a:endParaRPr>
          </a:p>
          <a:p>
            <a:pPr indent="0" lvl="0" marL="0" rtl="0" algn="l">
              <a:spcBef>
                <a:spcPts val="0"/>
              </a:spcBef>
              <a:spcAft>
                <a:spcPts val="0"/>
              </a:spcAft>
              <a:buNone/>
            </a:pPr>
            <a:r>
              <a:t/>
            </a:r>
            <a:endParaRPr>
              <a:solidFill>
                <a:schemeClr val="dk1"/>
              </a:solidFill>
              <a:latin typeface="Georgia"/>
              <a:ea typeface="Georgia"/>
              <a:cs typeface="Georgia"/>
              <a:sym typeface="Georgia"/>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4" name="Shape 334"/>
        <p:cNvGrpSpPr/>
        <p:nvPr/>
      </p:nvGrpSpPr>
      <p:grpSpPr>
        <a:xfrm>
          <a:off x="0" y="0"/>
          <a:ext cx="0" cy="0"/>
          <a:chOff x="0" y="0"/>
          <a:chExt cx="0" cy="0"/>
        </a:xfrm>
      </p:grpSpPr>
      <p:sp>
        <p:nvSpPr>
          <p:cNvPr id="335" name="Google Shape;335;p50"/>
          <p:cNvSpPr txBox="1"/>
          <p:nvPr>
            <p:ph idx="4294967295" type="title"/>
          </p:nvPr>
        </p:nvSpPr>
        <p:spPr>
          <a:xfrm>
            <a:off x="133500" y="311275"/>
            <a:ext cx="90105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000">
                <a:latin typeface="Georgia"/>
                <a:ea typeface="Georgia"/>
                <a:cs typeface="Georgia"/>
                <a:sym typeface="Georgia"/>
              </a:rPr>
              <a:t>4</a:t>
            </a:r>
            <a:r>
              <a:rPr lang="en" sz="3000">
                <a:latin typeface="Georgia"/>
                <a:ea typeface="Georgia"/>
                <a:cs typeface="Georgia"/>
                <a:sym typeface="Georgia"/>
              </a:rPr>
              <a:t>. Averaging + </a:t>
            </a:r>
            <a:r>
              <a:rPr lang="en" sz="3000">
                <a:latin typeface="Georgia"/>
                <a:ea typeface="Georgia"/>
                <a:cs typeface="Georgia"/>
                <a:sym typeface="Georgia"/>
              </a:rPr>
              <a:t>Weighted</a:t>
            </a:r>
            <a:r>
              <a:rPr lang="en" sz="3000">
                <a:latin typeface="Georgia"/>
                <a:ea typeface="Georgia"/>
                <a:cs typeface="Georgia"/>
                <a:sym typeface="Georgia"/>
              </a:rPr>
              <a:t> Ensemble. </a:t>
            </a:r>
            <a:endParaRPr sz="3000">
              <a:latin typeface="Georgia"/>
              <a:ea typeface="Georgia"/>
              <a:cs typeface="Georgia"/>
              <a:sym typeface="Georgia"/>
            </a:endParaRPr>
          </a:p>
        </p:txBody>
      </p:sp>
      <p:sp>
        <p:nvSpPr>
          <p:cNvPr id="336" name="Google Shape;336;p50"/>
          <p:cNvSpPr txBox="1"/>
          <p:nvPr/>
        </p:nvSpPr>
        <p:spPr>
          <a:xfrm>
            <a:off x="347400" y="1142575"/>
            <a:ext cx="8449200" cy="267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Georgia"/>
                <a:ea typeface="Georgia"/>
                <a:cs typeface="Georgia"/>
                <a:sym typeface="Georgia"/>
              </a:rPr>
              <a:t>We tried 3 weighted ensemble strategies for averaged predictions best at predicting safety = 0 and safety = 1:</a:t>
            </a:r>
            <a:endParaRPr>
              <a:solidFill>
                <a:schemeClr val="dk1"/>
              </a:solidFill>
              <a:latin typeface="Georgia"/>
              <a:ea typeface="Georgia"/>
              <a:cs typeface="Georgia"/>
              <a:sym typeface="Georgia"/>
            </a:endParaRPr>
          </a:p>
          <a:p>
            <a:pPr indent="0" lvl="0" marL="0" rtl="0" algn="l">
              <a:spcBef>
                <a:spcPts val="0"/>
              </a:spcBef>
              <a:spcAft>
                <a:spcPts val="0"/>
              </a:spcAft>
              <a:buNone/>
            </a:pPr>
            <a:r>
              <a:t/>
            </a:r>
            <a:endParaRPr>
              <a:solidFill>
                <a:schemeClr val="dk1"/>
              </a:solidFill>
              <a:latin typeface="Georgia"/>
              <a:ea typeface="Georgia"/>
              <a:cs typeface="Georgia"/>
              <a:sym typeface="Georgia"/>
            </a:endParaRPr>
          </a:p>
          <a:p>
            <a:pPr indent="-317500" lvl="0" marL="457200" rtl="0" algn="l">
              <a:spcBef>
                <a:spcPts val="0"/>
              </a:spcBef>
              <a:spcAft>
                <a:spcPts val="0"/>
              </a:spcAft>
              <a:buClr>
                <a:schemeClr val="dk1"/>
              </a:buClr>
              <a:buSzPts val="1400"/>
              <a:buFont typeface="Georgia"/>
              <a:buChar char="●"/>
            </a:pPr>
            <a:r>
              <a:rPr lang="en">
                <a:solidFill>
                  <a:schemeClr val="dk1"/>
                </a:solidFill>
                <a:latin typeface="Georgia"/>
                <a:ea typeface="Georgia"/>
                <a:cs typeface="Georgia"/>
                <a:sym typeface="Georgia"/>
              </a:rPr>
              <a:t>0.4 vs 0.6</a:t>
            </a:r>
            <a:endParaRPr>
              <a:solidFill>
                <a:schemeClr val="dk1"/>
              </a:solidFill>
              <a:latin typeface="Georgia"/>
              <a:ea typeface="Georgia"/>
              <a:cs typeface="Georgia"/>
              <a:sym typeface="Georgia"/>
            </a:endParaRPr>
          </a:p>
          <a:p>
            <a:pPr indent="-317500" lvl="0" marL="457200" rtl="0" algn="l">
              <a:spcBef>
                <a:spcPts val="0"/>
              </a:spcBef>
              <a:spcAft>
                <a:spcPts val="0"/>
              </a:spcAft>
              <a:buClr>
                <a:schemeClr val="dk1"/>
              </a:buClr>
              <a:buSzPts val="1400"/>
              <a:buFont typeface="Georgia"/>
              <a:buChar char="●"/>
            </a:pPr>
            <a:r>
              <a:rPr lang="en">
                <a:solidFill>
                  <a:schemeClr val="dk1"/>
                </a:solidFill>
                <a:latin typeface="Georgia"/>
                <a:ea typeface="Georgia"/>
                <a:cs typeface="Georgia"/>
                <a:sym typeface="Georgia"/>
              </a:rPr>
              <a:t>0.45 vs 0.55</a:t>
            </a:r>
            <a:endParaRPr>
              <a:solidFill>
                <a:schemeClr val="dk1"/>
              </a:solidFill>
              <a:latin typeface="Georgia"/>
              <a:ea typeface="Georgia"/>
              <a:cs typeface="Georgia"/>
              <a:sym typeface="Georgia"/>
            </a:endParaRPr>
          </a:p>
          <a:p>
            <a:pPr indent="-317500" lvl="0" marL="457200" rtl="0" algn="l">
              <a:spcBef>
                <a:spcPts val="0"/>
              </a:spcBef>
              <a:spcAft>
                <a:spcPts val="0"/>
              </a:spcAft>
              <a:buClr>
                <a:schemeClr val="dk1"/>
              </a:buClr>
              <a:buSzPts val="1400"/>
              <a:buFont typeface="Georgia"/>
              <a:buChar char="●"/>
            </a:pPr>
            <a:r>
              <a:rPr lang="en">
                <a:solidFill>
                  <a:schemeClr val="dk1"/>
                </a:solidFill>
                <a:latin typeface="Georgia"/>
                <a:ea typeface="Georgia"/>
                <a:cs typeface="Georgia"/>
                <a:sym typeface="Georgia"/>
              </a:rPr>
              <a:t>0.55 vs 0.45</a:t>
            </a:r>
            <a:endParaRPr>
              <a:solidFill>
                <a:schemeClr val="dk1"/>
              </a:solidFill>
              <a:latin typeface="Georgia"/>
              <a:ea typeface="Georgia"/>
              <a:cs typeface="Georgia"/>
              <a:sym typeface="Georgia"/>
            </a:endParaRPr>
          </a:p>
          <a:p>
            <a:pPr indent="0" lvl="0" marL="914400" rtl="0" algn="l">
              <a:spcBef>
                <a:spcPts val="0"/>
              </a:spcBef>
              <a:spcAft>
                <a:spcPts val="0"/>
              </a:spcAft>
              <a:buNone/>
            </a:pPr>
            <a:r>
              <a:t/>
            </a:r>
            <a:endParaRPr>
              <a:solidFill>
                <a:schemeClr val="dk1"/>
              </a:solidFill>
              <a:latin typeface="Georgia"/>
              <a:ea typeface="Georgia"/>
              <a:cs typeface="Georgia"/>
              <a:sym typeface="Georgia"/>
            </a:endParaRPr>
          </a:p>
          <a:p>
            <a:pPr indent="0" lvl="0" marL="457200" rtl="0" algn="l">
              <a:spcBef>
                <a:spcPts val="0"/>
              </a:spcBef>
              <a:spcAft>
                <a:spcPts val="0"/>
              </a:spcAft>
              <a:buNone/>
            </a:pPr>
            <a:r>
              <a:t/>
            </a:r>
            <a:endParaRPr b="1">
              <a:latin typeface="Georgia"/>
              <a:ea typeface="Georgia"/>
              <a:cs typeface="Georgia"/>
              <a:sym typeface="Georgia"/>
            </a:endParaRPr>
          </a:p>
          <a:p>
            <a:pPr indent="0" lvl="0" marL="457200" rtl="0" algn="l">
              <a:spcBef>
                <a:spcPts val="0"/>
              </a:spcBef>
              <a:spcAft>
                <a:spcPts val="0"/>
              </a:spcAft>
              <a:buNone/>
            </a:pPr>
            <a:r>
              <a:t/>
            </a:r>
            <a:endParaRPr b="1">
              <a:latin typeface="Georgia"/>
              <a:ea typeface="Georgia"/>
              <a:cs typeface="Georgia"/>
              <a:sym typeface="Georgia"/>
            </a:endParaRPr>
          </a:p>
          <a:p>
            <a:pPr indent="0" lvl="0" marL="457200" rtl="0" algn="l">
              <a:spcBef>
                <a:spcPts val="0"/>
              </a:spcBef>
              <a:spcAft>
                <a:spcPts val="0"/>
              </a:spcAft>
              <a:buNone/>
            </a:pPr>
            <a:r>
              <a:t/>
            </a:r>
            <a:endParaRPr b="1">
              <a:latin typeface="Georgia"/>
              <a:ea typeface="Georgia"/>
              <a:cs typeface="Georgia"/>
              <a:sym typeface="Georgia"/>
            </a:endParaRPr>
          </a:p>
          <a:p>
            <a:pPr indent="0" lvl="0" marL="0" rtl="0" algn="l">
              <a:spcBef>
                <a:spcPts val="0"/>
              </a:spcBef>
              <a:spcAft>
                <a:spcPts val="0"/>
              </a:spcAft>
              <a:buNone/>
            </a:pPr>
            <a:r>
              <a:t/>
            </a:r>
            <a:endParaRPr>
              <a:solidFill>
                <a:schemeClr val="dk1"/>
              </a:solidFill>
              <a:latin typeface="Georgia"/>
              <a:ea typeface="Georgia"/>
              <a:cs typeface="Georgia"/>
              <a:sym typeface="Georgia"/>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0" name="Shape 340"/>
        <p:cNvGrpSpPr/>
        <p:nvPr/>
      </p:nvGrpSpPr>
      <p:grpSpPr>
        <a:xfrm>
          <a:off x="0" y="0"/>
          <a:ext cx="0" cy="0"/>
          <a:chOff x="0" y="0"/>
          <a:chExt cx="0" cy="0"/>
        </a:xfrm>
      </p:grpSpPr>
      <p:sp>
        <p:nvSpPr>
          <p:cNvPr id="341" name="Google Shape;341;p51"/>
          <p:cNvSpPr txBox="1"/>
          <p:nvPr>
            <p:ph type="title"/>
          </p:nvPr>
        </p:nvSpPr>
        <p:spPr>
          <a:xfrm>
            <a:off x="773700" y="1806450"/>
            <a:ext cx="7596600" cy="1530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Model Evaluation</a:t>
            </a:r>
            <a:endParaRPr sz="30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 name="Shape 77"/>
        <p:cNvGrpSpPr/>
        <p:nvPr/>
      </p:nvGrpSpPr>
      <p:grpSpPr>
        <a:xfrm>
          <a:off x="0" y="0"/>
          <a:ext cx="0" cy="0"/>
          <a:chOff x="0" y="0"/>
          <a:chExt cx="0" cy="0"/>
        </a:xfrm>
      </p:grpSpPr>
      <p:sp>
        <p:nvSpPr>
          <p:cNvPr id="78" name="Google Shape;78;p16"/>
          <p:cNvSpPr txBox="1"/>
          <p:nvPr>
            <p:ph idx="4294967295" type="title"/>
          </p:nvPr>
        </p:nvSpPr>
        <p:spPr>
          <a:xfrm>
            <a:off x="572100" y="3943400"/>
            <a:ext cx="8260200" cy="26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400">
                <a:latin typeface="Georgia"/>
                <a:ea typeface="Georgia"/>
                <a:cs typeface="Georgia"/>
                <a:sym typeface="Georgia"/>
              </a:rPr>
              <a:t>Understanding people’s perceived safety of street view </a:t>
            </a:r>
            <a:r>
              <a:rPr lang="en" sz="1400">
                <a:latin typeface="Georgia"/>
                <a:ea typeface="Georgia"/>
                <a:cs typeface="Georgia"/>
                <a:sym typeface="Georgia"/>
              </a:rPr>
              <a:t>would:</a:t>
            </a:r>
            <a:endParaRPr sz="1400">
              <a:latin typeface="Georgia"/>
              <a:ea typeface="Georgia"/>
              <a:cs typeface="Georgia"/>
              <a:sym typeface="Georgia"/>
            </a:endParaRPr>
          </a:p>
          <a:p>
            <a:pPr indent="0" lvl="0" marL="0" rtl="0" algn="l">
              <a:spcBef>
                <a:spcPts val="0"/>
              </a:spcBef>
              <a:spcAft>
                <a:spcPts val="0"/>
              </a:spcAft>
              <a:buNone/>
            </a:pPr>
            <a:r>
              <a:t/>
            </a:r>
            <a:endParaRPr sz="1400">
              <a:latin typeface="Georgia"/>
              <a:ea typeface="Georgia"/>
              <a:cs typeface="Georgia"/>
              <a:sym typeface="Georgia"/>
            </a:endParaRPr>
          </a:p>
          <a:p>
            <a:pPr indent="-317500" lvl="0" marL="457200" rtl="0" algn="l">
              <a:spcBef>
                <a:spcPts val="0"/>
              </a:spcBef>
              <a:spcAft>
                <a:spcPts val="0"/>
              </a:spcAft>
              <a:buSzPts val="1400"/>
              <a:buFont typeface="Georgia"/>
              <a:buChar char="●"/>
            </a:pPr>
            <a:r>
              <a:rPr lang="en" sz="1400">
                <a:latin typeface="Georgia"/>
                <a:ea typeface="Georgia"/>
                <a:cs typeface="Georgia"/>
                <a:sym typeface="Georgia"/>
              </a:rPr>
              <a:t> </a:t>
            </a:r>
            <a:endParaRPr sz="1400">
              <a:latin typeface="Georgia"/>
              <a:ea typeface="Georgia"/>
              <a:cs typeface="Georgia"/>
              <a:sym typeface="Georgia"/>
            </a:endParaRPr>
          </a:p>
          <a:p>
            <a:pPr indent="-317500" lvl="0" marL="457200" rtl="0" algn="l">
              <a:spcBef>
                <a:spcPts val="0"/>
              </a:spcBef>
              <a:spcAft>
                <a:spcPts val="0"/>
              </a:spcAft>
              <a:buSzPts val="1400"/>
              <a:buFont typeface="Georgia"/>
              <a:buChar char="●"/>
            </a:pPr>
            <a:r>
              <a:rPr lang="en" sz="1400">
                <a:latin typeface="Georgia"/>
                <a:ea typeface="Georgia"/>
                <a:cs typeface="Georgia"/>
                <a:sym typeface="Georgia"/>
              </a:rPr>
              <a:t> </a:t>
            </a:r>
            <a:endParaRPr sz="2400"/>
          </a:p>
        </p:txBody>
      </p:sp>
      <p:sp>
        <p:nvSpPr>
          <p:cNvPr id="79" name="Google Shape;79;p16"/>
          <p:cNvSpPr txBox="1"/>
          <p:nvPr>
            <p:ph idx="4294967295" type="title"/>
          </p:nvPr>
        </p:nvSpPr>
        <p:spPr>
          <a:xfrm>
            <a:off x="326275" y="133950"/>
            <a:ext cx="8505900" cy="1038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000">
                <a:latin typeface="Georgia"/>
                <a:ea typeface="Georgia"/>
                <a:cs typeface="Georgia"/>
                <a:sym typeface="Georgia"/>
              </a:rPr>
              <a:t>Understanding people’s perceived safety of street view would:</a:t>
            </a:r>
            <a:endParaRPr sz="3000">
              <a:latin typeface="Georgia"/>
              <a:ea typeface="Georgia"/>
              <a:cs typeface="Georgia"/>
              <a:sym typeface="Georgia"/>
            </a:endParaRPr>
          </a:p>
        </p:txBody>
      </p:sp>
      <p:sp>
        <p:nvSpPr>
          <p:cNvPr id="80" name="Google Shape;80;p16"/>
          <p:cNvSpPr txBox="1"/>
          <p:nvPr>
            <p:ph idx="4294967295" type="body"/>
          </p:nvPr>
        </p:nvSpPr>
        <p:spPr>
          <a:xfrm>
            <a:off x="422650" y="1087650"/>
            <a:ext cx="8260200" cy="3749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Georgia"/>
              <a:ea typeface="Georgia"/>
              <a:cs typeface="Georgia"/>
              <a:sym typeface="Georgia"/>
            </a:endParaRPr>
          </a:p>
          <a:p>
            <a:pPr indent="-342900" lvl="0" marL="457200" rtl="0" algn="l">
              <a:lnSpc>
                <a:spcPct val="100000"/>
              </a:lnSpc>
              <a:spcBef>
                <a:spcPts val="1600"/>
              </a:spcBef>
              <a:spcAft>
                <a:spcPts val="0"/>
              </a:spcAft>
              <a:buSzPts val="1800"/>
              <a:buFont typeface="Georgia"/>
              <a:buChar char="●"/>
            </a:pPr>
            <a:r>
              <a:rPr lang="en">
                <a:latin typeface="Georgia"/>
                <a:ea typeface="Georgia"/>
                <a:cs typeface="Georgia"/>
                <a:sym typeface="Georgia"/>
              </a:rPr>
              <a:t>H</a:t>
            </a:r>
            <a:r>
              <a:rPr lang="en">
                <a:latin typeface="Georgia"/>
                <a:ea typeface="Georgia"/>
                <a:cs typeface="Georgia"/>
                <a:sym typeface="Georgia"/>
              </a:rPr>
              <a:t>elp city planners and designers to builder a more friendly environment, improve people’s wellbeing.</a:t>
            </a:r>
            <a:endParaRPr>
              <a:latin typeface="Georgia"/>
              <a:ea typeface="Georgia"/>
              <a:cs typeface="Georgia"/>
              <a:sym typeface="Georgia"/>
            </a:endParaRPr>
          </a:p>
          <a:p>
            <a:pPr indent="0" lvl="0" marL="457200" rtl="0" algn="l">
              <a:lnSpc>
                <a:spcPct val="100000"/>
              </a:lnSpc>
              <a:spcBef>
                <a:spcPts val="0"/>
              </a:spcBef>
              <a:spcAft>
                <a:spcPts val="0"/>
              </a:spcAft>
              <a:buNone/>
            </a:pPr>
            <a:r>
              <a:t/>
            </a:r>
            <a:endParaRPr>
              <a:latin typeface="Georgia"/>
              <a:ea typeface="Georgia"/>
              <a:cs typeface="Georgia"/>
              <a:sym typeface="Georgia"/>
            </a:endParaRPr>
          </a:p>
          <a:p>
            <a:pPr indent="-342900" lvl="0" marL="457200" rtl="0" algn="l">
              <a:spcBef>
                <a:spcPts val="0"/>
              </a:spcBef>
              <a:spcAft>
                <a:spcPts val="0"/>
              </a:spcAft>
              <a:buSzPts val="1800"/>
              <a:buFont typeface="Georgia"/>
              <a:buChar char="●"/>
            </a:pPr>
            <a:r>
              <a:rPr lang="en">
                <a:latin typeface="Georgia"/>
                <a:ea typeface="Georgia"/>
                <a:cs typeface="Georgia"/>
                <a:sym typeface="Georgia"/>
              </a:rPr>
              <a:t>P</a:t>
            </a:r>
            <a:r>
              <a:rPr lang="en">
                <a:latin typeface="Georgia"/>
                <a:ea typeface="Georgia"/>
                <a:cs typeface="Georgia"/>
                <a:sym typeface="Georgia"/>
              </a:rPr>
              <a:t>roduce quantitative predicted data for researchers in psychology to understand what elements contributes to people’s perception of street safety.</a:t>
            </a:r>
            <a:endParaRPr>
              <a:latin typeface="Georgia"/>
              <a:ea typeface="Georgia"/>
              <a:cs typeface="Georgia"/>
              <a:sym typeface="Georgia"/>
            </a:endParaRPr>
          </a:p>
          <a:p>
            <a:pPr indent="0" lvl="0" marL="457200" rtl="0" algn="l">
              <a:spcBef>
                <a:spcPts val="1600"/>
              </a:spcBef>
              <a:spcAft>
                <a:spcPts val="1600"/>
              </a:spcAft>
              <a:buNone/>
            </a:pPr>
            <a:r>
              <a:t/>
            </a:r>
            <a:endParaRPr>
              <a:latin typeface="Georgia"/>
              <a:ea typeface="Georgia"/>
              <a:cs typeface="Georgia"/>
              <a:sym typeface="Georgia"/>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5" name="Shape 345"/>
        <p:cNvGrpSpPr/>
        <p:nvPr/>
      </p:nvGrpSpPr>
      <p:grpSpPr>
        <a:xfrm>
          <a:off x="0" y="0"/>
          <a:ext cx="0" cy="0"/>
          <a:chOff x="0" y="0"/>
          <a:chExt cx="0" cy="0"/>
        </a:xfrm>
      </p:grpSpPr>
      <p:sp>
        <p:nvSpPr>
          <p:cNvPr id="346" name="Google Shape;346;p52"/>
          <p:cNvSpPr txBox="1"/>
          <p:nvPr>
            <p:ph idx="4294967295" type="title"/>
          </p:nvPr>
        </p:nvSpPr>
        <p:spPr>
          <a:xfrm>
            <a:off x="347400" y="311275"/>
            <a:ext cx="83685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000">
                <a:latin typeface="Georgia"/>
                <a:ea typeface="Georgia"/>
                <a:cs typeface="Georgia"/>
                <a:sym typeface="Georgia"/>
              </a:rPr>
              <a:t>Confusion Matrix</a:t>
            </a:r>
            <a:endParaRPr sz="3000">
              <a:latin typeface="Georgia"/>
              <a:ea typeface="Georgia"/>
              <a:cs typeface="Georgia"/>
              <a:sym typeface="Georgia"/>
            </a:endParaRPr>
          </a:p>
        </p:txBody>
      </p:sp>
      <p:sp>
        <p:nvSpPr>
          <p:cNvPr id="347" name="Google Shape;347;p52"/>
          <p:cNvSpPr txBox="1"/>
          <p:nvPr/>
        </p:nvSpPr>
        <p:spPr>
          <a:xfrm>
            <a:off x="347400" y="1142575"/>
            <a:ext cx="8449200" cy="26796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t/>
            </a:r>
            <a:endParaRPr>
              <a:solidFill>
                <a:schemeClr val="dk1"/>
              </a:solidFill>
              <a:latin typeface="Georgia"/>
              <a:ea typeface="Georgia"/>
              <a:cs typeface="Georgia"/>
              <a:sym typeface="Georgia"/>
            </a:endParaRPr>
          </a:p>
          <a:p>
            <a:pPr indent="-317500" lvl="0" marL="457200" rtl="0" algn="l">
              <a:spcBef>
                <a:spcPts val="0"/>
              </a:spcBef>
              <a:spcAft>
                <a:spcPts val="0"/>
              </a:spcAft>
              <a:buClr>
                <a:schemeClr val="dk1"/>
              </a:buClr>
              <a:buSzPts val="1400"/>
              <a:buFont typeface="Georgia"/>
              <a:buChar char="●"/>
            </a:pPr>
            <a:r>
              <a:rPr lang="en">
                <a:solidFill>
                  <a:schemeClr val="dk1"/>
                </a:solidFill>
                <a:latin typeface="Georgia"/>
                <a:ea typeface="Georgia"/>
                <a:cs typeface="Georgia"/>
                <a:sym typeface="Georgia"/>
              </a:rPr>
              <a:t>For each of single model prediction and ensembled predictions on the Boston Test Images, we calculated the </a:t>
            </a:r>
            <a:r>
              <a:rPr b="1" lang="en">
                <a:solidFill>
                  <a:schemeClr val="dk1"/>
                </a:solidFill>
                <a:latin typeface="Georgia"/>
                <a:ea typeface="Georgia"/>
                <a:cs typeface="Georgia"/>
                <a:sym typeface="Georgia"/>
              </a:rPr>
              <a:t>confusion matrix</a:t>
            </a:r>
            <a:r>
              <a:rPr lang="en">
                <a:solidFill>
                  <a:schemeClr val="dk1"/>
                </a:solidFill>
                <a:latin typeface="Georgia"/>
                <a:ea typeface="Georgia"/>
                <a:cs typeface="Georgia"/>
                <a:sym typeface="Georgia"/>
              </a:rPr>
              <a:t> to navigate to the next ensembling strategy and assist us to judge which should be our final ensemble prediction strategy.</a:t>
            </a:r>
            <a:endParaRPr>
              <a:solidFill>
                <a:schemeClr val="dk1"/>
              </a:solidFill>
              <a:latin typeface="Georgia"/>
              <a:ea typeface="Georgia"/>
              <a:cs typeface="Georgia"/>
              <a:sym typeface="Georgia"/>
            </a:endParaRPr>
          </a:p>
          <a:p>
            <a:pPr indent="0" lvl="0" marL="0" rtl="0" algn="l">
              <a:spcBef>
                <a:spcPts val="0"/>
              </a:spcBef>
              <a:spcAft>
                <a:spcPts val="0"/>
              </a:spcAft>
              <a:buNone/>
            </a:pPr>
            <a:r>
              <a:t/>
            </a:r>
            <a:endParaRPr>
              <a:solidFill>
                <a:schemeClr val="dk1"/>
              </a:solidFill>
              <a:latin typeface="Georgia"/>
              <a:ea typeface="Georgia"/>
              <a:cs typeface="Georgia"/>
              <a:sym typeface="Georgia"/>
            </a:endParaRPr>
          </a:p>
          <a:p>
            <a:pPr indent="0" lvl="0" marL="0" rtl="0" algn="l">
              <a:spcBef>
                <a:spcPts val="0"/>
              </a:spcBef>
              <a:spcAft>
                <a:spcPts val="0"/>
              </a:spcAft>
              <a:buNone/>
            </a:pPr>
            <a:r>
              <a:t/>
            </a:r>
            <a:endParaRPr>
              <a:solidFill>
                <a:schemeClr val="dk1"/>
              </a:solidFill>
              <a:latin typeface="Georgia"/>
              <a:ea typeface="Georgia"/>
              <a:cs typeface="Georgia"/>
              <a:sym typeface="Georgia"/>
            </a:endParaRPr>
          </a:p>
          <a:p>
            <a:pPr indent="0" lvl="0" marL="457200" rtl="0" algn="l">
              <a:spcBef>
                <a:spcPts val="0"/>
              </a:spcBef>
              <a:spcAft>
                <a:spcPts val="0"/>
              </a:spcAft>
              <a:buNone/>
            </a:pPr>
            <a:r>
              <a:t/>
            </a:r>
            <a:endParaRPr b="1">
              <a:latin typeface="Georgia"/>
              <a:ea typeface="Georgia"/>
              <a:cs typeface="Georgia"/>
              <a:sym typeface="Georgia"/>
            </a:endParaRPr>
          </a:p>
          <a:p>
            <a:pPr indent="0" lvl="0" marL="457200" rtl="0" algn="l">
              <a:spcBef>
                <a:spcPts val="0"/>
              </a:spcBef>
              <a:spcAft>
                <a:spcPts val="0"/>
              </a:spcAft>
              <a:buNone/>
            </a:pPr>
            <a:r>
              <a:t/>
            </a:r>
            <a:endParaRPr b="1">
              <a:latin typeface="Georgia"/>
              <a:ea typeface="Georgia"/>
              <a:cs typeface="Georgia"/>
              <a:sym typeface="Georgia"/>
            </a:endParaRPr>
          </a:p>
          <a:p>
            <a:pPr indent="0" lvl="0" marL="457200" rtl="0" algn="l">
              <a:spcBef>
                <a:spcPts val="0"/>
              </a:spcBef>
              <a:spcAft>
                <a:spcPts val="0"/>
              </a:spcAft>
              <a:buNone/>
            </a:pPr>
            <a:r>
              <a:t/>
            </a:r>
            <a:endParaRPr b="1">
              <a:latin typeface="Georgia"/>
              <a:ea typeface="Georgia"/>
              <a:cs typeface="Georgia"/>
              <a:sym typeface="Georgia"/>
            </a:endParaRPr>
          </a:p>
          <a:p>
            <a:pPr indent="0" lvl="0" marL="0" rtl="0" algn="l">
              <a:spcBef>
                <a:spcPts val="0"/>
              </a:spcBef>
              <a:spcAft>
                <a:spcPts val="0"/>
              </a:spcAft>
              <a:buNone/>
            </a:pPr>
            <a:r>
              <a:t/>
            </a:r>
            <a:endParaRPr>
              <a:solidFill>
                <a:schemeClr val="dk1"/>
              </a:solidFill>
              <a:latin typeface="Georgia"/>
              <a:ea typeface="Georgia"/>
              <a:cs typeface="Georgia"/>
              <a:sym typeface="Georgia"/>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1" name="Shape 351"/>
        <p:cNvGrpSpPr/>
        <p:nvPr/>
      </p:nvGrpSpPr>
      <p:grpSpPr>
        <a:xfrm>
          <a:off x="0" y="0"/>
          <a:ext cx="0" cy="0"/>
          <a:chOff x="0" y="0"/>
          <a:chExt cx="0" cy="0"/>
        </a:xfrm>
      </p:grpSpPr>
      <p:sp>
        <p:nvSpPr>
          <p:cNvPr id="352" name="Google Shape;352;p53"/>
          <p:cNvSpPr txBox="1"/>
          <p:nvPr>
            <p:ph type="title"/>
          </p:nvPr>
        </p:nvSpPr>
        <p:spPr>
          <a:xfrm>
            <a:off x="773700" y="1806450"/>
            <a:ext cx="7596600" cy="1530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Predictions on Toronto Images</a:t>
            </a:r>
            <a:endParaRPr sz="3000"/>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6" name="Shape 356"/>
        <p:cNvGrpSpPr/>
        <p:nvPr/>
      </p:nvGrpSpPr>
      <p:grpSpPr>
        <a:xfrm>
          <a:off x="0" y="0"/>
          <a:ext cx="0" cy="0"/>
          <a:chOff x="0" y="0"/>
          <a:chExt cx="0" cy="0"/>
        </a:xfrm>
      </p:grpSpPr>
      <p:sp>
        <p:nvSpPr>
          <p:cNvPr id="357" name="Google Shape;357;p54"/>
          <p:cNvSpPr txBox="1"/>
          <p:nvPr>
            <p:ph idx="4294967295" type="title"/>
          </p:nvPr>
        </p:nvSpPr>
        <p:spPr>
          <a:xfrm>
            <a:off x="347400" y="311275"/>
            <a:ext cx="83685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000">
                <a:latin typeface="Georgia"/>
                <a:ea typeface="Georgia"/>
                <a:cs typeface="Georgia"/>
                <a:sym typeface="Georgia"/>
              </a:rPr>
              <a:t>Predictions on Toronto Images</a:t>
            </a:r>
            <a:endParaRPr sz="3000">
              <a:latin typeface="Georgia"/>
              <a:ea typeface="Georgia"/>
              <a:cs typeface="Georgia"/>
              <a:sym typeface="Georgia"/>
            </a:endParaRPr>
          </a:p>
        </p:txBody>
      </p:sp>
      <p:sp>
        <p:nvSpPr>
          <p:cNvPr id="358" name="Google Shape;358;p54"/>
          <p:cNvSpPr txBox="1"/>
          <p:nvPr/>
        </p:nvSpPr>
        <p:spPr>
          <a:xfrm>
            <a:off x="347400" y="1142575"/>
            <a:ext cx="8449200" cy="26796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t/>
            </a:r>
            <a:endParaRPr>
              <a:solidFill>
                <a:schemeClr val="dk1"/>
              </a:solidFill>
              <a:latin typeface="Georgia"/>
              <a:ea typeface="Georgia"/>
              <a:cs typeface="Georgia"/>
              <a:sym typeface="Georgia"/>
            </a:endParaRPr>
          </a:p>
          <a:p>
            <a:pPr indent="-317500" lvl="0" marL="457200" rtl="0" algn="l">
              <a:spcBef>
                <a:spcPts val="0"/>
              </a:spcBef>
              <a:spcAft>
                <a:spcPts val="0"/>
              </a:spcAft>
              <a:buClr>
                <a:schemeClr val="dk1"/>
              </a:buClr>
              <a:buSzPts val="1400"/>
              <a:buFont typeface="Georgia"/>
              <a:buChar char="●"/>
            </a:pPr>
            <a:r>
              <a:rPr lang="en">
                <a:solidFill>
                  <a:schemeClr val="dk1"/>
                </a:solidFill>
                <a:latin typeface="Georgia"/>
                <a:ea typeface="Georgia"/>
                <a:cs typeface="Georgia"/>
                <a:sym typeface="Georgia"/>
              </a:rPr>
              <a:t>A</a:t>
            </a:r>
            <a:r>
              <a:rPr lang="en">
                <a:solidFill>
                  <a:schemeClr val="dk1"/>
                </a:solidFill>
                <a:latin typeface="Georgia"/>
                <a:ea typeface="Georgia"/>
                <a:cs typeface="Georgia"/>
                <a:sym typeface="Georgia"/>
              </a:rPr>
              <a:t>pplied the final ensemble prediction strategy for the prediction of the 2,034 Toronto images.</a:t>
            </a:r>
            <a:endParaRPr>
              <a:solidFill>
                <a:schemeClr val="dk1"/>
              </a:solidFill>
              <a:latin typeface="Georgia"/>
              <a:ea typeface="Georgia"/>
              <a:cs typeface="Georgia"/>
              <a:sym typeface="Georgia"/>
            </a:endParaRPr>
          </a:p>
          <a:p>
            <a:pPr indent="0" lvl="0" marL="457200" rtl="0" algn="l">
              <a:spcBef>
                <a:spcPts val="0"/>
              </a:spcBef>
              <a:spcAft>
                <a:spcPts val="0"/>
              </a:spcAft>
              <a:buNone/>
            </a:pPr>
            <a:r>
              <a:t/>
            </a:r>
            <a:endParaRPr>
              <a:solidFill>
                <a:schemeClr val="dk1"/>
              </a:solidFill>
              <a:latin typeface="Georgia"/>
              <a:ea typeface="Georgia"/>
              <a:cs typeface="Georgia"/>
              <a:sym typeface="Georgia"/>
            </a:endParaRPr>
          </a:p>
          <a:p>
            <a:pPr indent="-317500" lvl="0" marL="457200" rtl="0" algn="l">
              <a:spcBef>
                <a:spcPts val="0"/>
              </a:spcBef>
              <a:spcAft>
                <a:spcPts val="0"/>
              </a:spcAft>
              <a:buClr>
                <a:schemeClr val="dk1"/>
              </a:buClr>
              <a:buSzPts val="1400"/>
              <a:buFont typeface="Georgia"/>
              <a:buChar char="●"/>
            </a:pPr>
            <a:r>
              <a:rPr lang="en">
                <a:solidFill>
                  <a:schemeClr val="dk1"/>
                </a:solidFill>
                <a:latin typeface="Georgia"/>
                <a:ea typeface="Georgia"/>
                <a:cs typeface="Georgia"/>
                <a:sym typeface="Georgia"/>
              </a:rPr>
              <a:t>No target label, so no way to evaluate</a:t>
            </a:r>
            <a:endParaRPr>
              <a:solidFill>
                <a:schemeClr val="dk1"/>
              </a:solidFill>
              <a:latin typeface="Georgia"/>
              <a:ea typeface="Georgia"/>
              <a:cs typeface="Georgia"/>
              <a:sym typeface="Georgia"/>
            </a:endParaRPr>
          </a:p>
          <a:p>
            <a:pPr indent="0" lvl="0" marL="0" rtl="0" algn="l">
              <a:spcBef>
                <a:spcPts val="0"/>
              </a:spcBef>
              <a:spcAft>
                <a:spcPts val="0"/>
              </a:spcAft>
              <a:buNone/>
            </a:pPr>
            <a:r>
              <a:t/>
            </a:r>
            <a:endParaRPr>
              <a:solidFill>
                <a:schemeClr val="dk1"/>
              </a:solidFill>
              <a:latin typeface="Georgia"/>
              <a:ea typeface="Georgia"/>
              <a:cs typeface="Georgia"/>
              <a:sym typeface="Georgia"/>
            </a:endParaRPr>
          </a:p>
          <a:p>
            <a:pPr indent="-317500" lvl="0" marL="457200" rtl="0" algn="l">
              <a:spcBef>
                <a:spcPts val="0"/>
              </a:spcBef>
              <a:spcAft>
                <a:spcPts val="0"/>
              </a:spcAft>
              <a:buClr>
                <a:schemeClr val="dk1"/>
              </a:buClr>
              <a:buSzPts val="1400"/>
              <a:buFont typeface="Georgia"/>
              <a:buChar char="●"/>
            </a:pPr>
            <a:r>
              <a:rPr lang="en">
                <a:solidFill>
                  <a:schemeClr val="dk1"/>
                </a:solidFill>
                <a:latin typeface="Georgia"/>
                <a:ea typeface="Georgia"/>
                <a:cs typeface="Georgia"/>
                <a:sym typeface="Georgia"/>
              </a:rPr>
              <a:t>Visualized on a Toronto map</a:t>
            </a:r>
            <a:endParaRPr>
              <a:solidFill>
                <a:schemeClr val="dk1"/>
              </a:solidFill>
              <a:latin typeface="Georgia"/>
              <a:ea typeface="Georgia"/>
              <a:cs typeface="Georgia"/>
              <a:sym typeface="Georgia"/>
            </a:endParaRPr>
          </a:p>
          <a:p>
            <a:pPr indent="0" lvl="0" marL="0" rtl="0" algn="l">
              <a:spcBef>
                <a:spcPts val="0"/>
              </a:spcBef>
              <a:spcAft>
                <a:spcPts val="0"/>
              </a:spcAft>
              <a:buNone/>
            </a:pPr>
            <a:r>
              <a:t/>
            </a:r>
            <a:endParaRPr>
              <a:solidFill>
                <a:schemeClr val="dk1"/>
              </a:solidFill>
              <a:latin typeface="Georgia"/>
              <a:ea typeface="Georgia"/>
              <a:cs typeface="Georgia"/>
              <a:sym typeface="Georgia"/>
            </a:endParaRPr>
          </a:p>
          <a:p>
            <a:pPr indent="0" lvl="0" marL="0" rtl="0" algn="l">
              <a:spcBef>
                <a:spcPts val="0"/>
              </a:spcBef>
              <a:spcAft>
                <a:spcPts val="0"/>
              </a:spcAft>
              <a:buNone/>
            </a:pPr>
            <a:r>
              <a:t/>
            </a:r>
            <a:endParaRPr>
              <a:solidFill>
                <a:schemeClr val="dk1"/>
              </a:solidFill>
              <a:latin typeface="Georgia"/>
              <a:ea typeface="Georgia"/>
              <a:cs typeface="Georgia"/>
              <a:sym typeface="Georgia"/>
            </a:endParaRPr>
          </a:p>
          <a:p>
            <a:pPr indent="0" lvl="0" marL="457200" rtl="0" algn="l">
              <a:spcBef>
                <a:spcPts val="0"/>
              </a:spcBef>
              <a:spcAft>
                <a:spcPts val="0"/>
              </a:spcAft>
              <a:buNone/>
            </a:pPr>
            <a:r>
              <a:t/>
            </a:r>
            <a:endParaRPr b="1">
              <a:latin typeface="Georgia"/>
              <a:ea typeface="Georgia"/>
              <a:cs typeface="Georgia"/>
              <a:sym typeface="Georgia"/>
            </a:endParaRPr>
          </a:p>
          <a:p>
            <a:pPr indent="0" lvl="0" marL="457200" rtl="0" algn="l">
              <a:spcBef>
                <a:spcPts val="0"/>
              </a:spcBef>
              <a:spcAft>
                <a:spcPts val="0"/>
              </a:spcAft>
              <a:buNone/>
            </a:pPr>
            <a:r>
              <a:t/>
            </a:r>
            <a:endParaRPr b="1">
              <a:latin typeface="Georgia"/>
              <a:ea typeface="Georgia"/>
              <a:cs typeface="Georgia"/>
              <a:sym typeface="Georgia"/>
            </a:endParaRPr>
          </a:p>
          <a:p>
            <a:pPr indent="0" lvl="0" marL="457200" rtl="0" algn="l">
              <a:spcBef>
                <a:spcPts val="0"/>
              </a:spcBef>
              <a:spcAft>
                <a:spcPts val="0"/>
              </a:spcAft>
              <a:buNone/>
            </a:pPr>
            <a:r>
              <a:t/>
            </a:r>
            <a:endParaRPr b="1">
              <a:latin typeface="Georgia"/>
              <a:ea typeface="Georgia"/>
              <a:cs typeface="Georgia"/>
              <a:sym typeface="Georgia"/>
            </a:endParaRPr>
          </a:p>
          <a:p>
            <a:pPr indent="0" lvl="0" marL="0" rtl="0" algn="l">
              <a:spcBef>
                <a:spcPts val="0"/>
              </a:spcBef>
              <a:spcAft>
                <a:spcPts val="0"/>
              </a:spcAft>
              <a:buNone/>
            </a:pPr>
            <a:r>
              <a:t/>
            </a:r>
            <a:endParaRPr>
              <a:solidFill>
                <a:schemeClr val="dk1"/>
              </a:solidFill>
              <a:latin typeface="Georgia"/>
              <a:ea typeface="Georgia"/>
              <a:cs typeface="Georgia"/>
              <a:sym typeface="Georgia"/>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2" name="Shape 362"/>
        <p:cNvGrpSpPr/>
        <p:nvPr/>
      </p:nvGrpSpPr>
      <p:grpSpPr>
        <a:xfrm>
          <a:off x="0" y="0"/>
          <a:ext cx="0" cy="0"/>
          <a:chOff x="0" y="0"/>
          <a:chExt cx="0" cy="0"/>
        </a:xfrm>
      </p:grpSpPr>
      <p:sp>
        <p:nvSpPr>
          <p:cNvPr id="363" name="Google Shape;363;p55"/>
          <p:cNvSpPr txBox="1"/>
          <p:nvPr>
            <p:ph type="ctrTitle"/>
          </p:nvPr>
        </p:nvSpPr>
        <p:spPr>
          <a:xfrm>
            <a:off x="3044700" y="1444255"/>
            <a:ext cx="3054600" cy="1537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Results</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7" name="Shape 367"/>
        <p:cNvGrpSpPr/>
        <p:nvPr/>
      </p:nvGrpSpPr>
      <p:grpSpPr>
        <a:xfrm>
          <a:off x="0" y="0"/>
          <a:ext cx="0" cy="0"/>
          <a:chOff x="0" y="0"/>
          <a:chExt cx="0" cy="0"/>
        </a:xfrm>
      </p:grpSpPr>
      <p:sp>
        <p:nvSpPr>
          <p:cNvPr id="368" name="Google Shape;368;p56"/>
          <p:cNvSpPr txBox="1"/>
          <p:nvPr>
            <p:ph type="title"/>
          </p:nvPr>
        </p:nvSpPr>
        <p:spPr>
          <a:xfrm>
            <a:off x="773700" y="1806450"/>
            <a:ext cx="7596600" cy="1530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Performance of 7 Single Models on Boston Images</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2" name="Shape 372"/>
        <p:cNvGrpSpPr/>
        <p:nvPr/>
      </p:nvGrpSpPr>
      <p:grpSpPr>
        <a:xfrm>
          <a:off x="0" y="0"/>
          <a:ext cx="0" cy="0"/>
          <a:chOff x="0" y="0"/>
          <a:chExt cx="0" cy="0"/>
        </a:xfrm>
      </p:grpSpPr>
      <p:sp>
        <p:nvSpPr>
          <p:cNvPr id="373" name="Google Shape;373;p57"/>
          <p:cNvSpPr txBox="1"/>
          <p:nvPr>
            <p:ph type="title"/>
          </p:nvPr>
        </p:nvSpPr>
        <p:spPr>
          <a:xfrm>
            <a:off x="0" y="0"/>
            <a:ext cx="9144000" cy="636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000">
                <a:latin typeface="Georgia"/>
                <a:ea typeface="Georgia"/>
                <a:cs typeface="Georgia"/>
                <a:sym typeface="Georgia"/>
              </a:rPr>
              <a:t>Performance of 7 Single Models on Boston Images</a:t>
            </a:r>
            <a:endParaRPr sz="3000">
              <a:latin typeface="Georgia"/>
              <a:ea typeface="Georgia"/>
              <a:cs typeface="Georgia"/>
              <a:sym typeface="Georgia"/>
            </a:endParaRPr>
          </a:p>
        </p:txBody>
      </p:sp>
      <p:graphicFrame>
        <p:nvGraphicFramePr>
          <p:cNvPr id="374" name="Google Shape;374;p57"/>
          <p:cNvGraphicFramePr/>
          <p:nvPr/>
        </p:nvGraphicFramePr>
        <p:xfrm>
          <a:off x="189650" y="690850"/>
          <a:ext cx="3000000" cy="3000000"/>
        </p:xfrm>
        <a:graphic>
          <a:graphicData uri="http://schemas.openxmlformats.org/drawingml/2006/table">
            <a:tbl>
              <a:tblPr bandCol="1" bandRow="1">
                <a:noFill/>
                <a:tableStyleId>{2C1BE9C9-F1E1-47DD-99E2-58438C493474}</a:tableStyleId>
              </a:tblPr>
              <a:tblGrid>
                <a:gridCol w="799475"/>
                <a:gridCol w="799475"/>
                <a:gridCol w="799475"/>
                <a:gridCol w="799475"/>
                <a:gridCol w="799475"/>
                <a:gridCol w="799475"/>
                <a:gridCol w="799475"/>
                <a:gridCol w="799475"/>
                <a:gridCol w="799475"/>
                <a:gridCol w="799475"/>
                <a:gridCol w="799475"/>
              </a:tblGrid>
              <a:tr h="361950">
                <a:tc>
                  <a:txBody>
                    <a:bodyPr>
                      <a:noAutofit/>
                    </a:bodyPr>
                    <a:lstStyle/>
                    <a:p>
                      <a:pPr indent="0" lvl="0" marL="0" rtl="0" algn="ctr">
                        <a:spcBef>
                          <a:spcPts val="0"/>
                        </a:spcBef>
                        <a:spcAft>
                          <a:spcPts val="0"/>
                        </a:spcAft>
                        <a:buNone/>
                      </a:pPr>
                      <a:r>
                        <a:t/>
                      </a:r>
                      <a:endParaRPr b="1" sz="1200">
                        <a:solidFill>
                          <a:srgbClr val="CC0000"/>
                        </a:solidFill>
                        <a:latin typeface="Times New Roman"/>
                        <a:ea typeface="Times New Roman"/>
                        <a:cs typeface="Times New Roman"/>
                        <a:sym typeface="Times New Roman"/>
                      </a:endParaRPr>
                    </a:p>
                    <a:p>
                      <a:pPr indent="0" lvl="0" marL="0" rtl="0" algn="ctr">
                        <a:spcBef>
                          <a:spcPts val="0"/>
                        </a:spcBef>
                        <a:spcAft>
                          <a:spcPts val="0"/>
                        </a:spcAft>
                        <a:buNone/>
                      </a:pPr>
                      <a:r>
                        <a:rPr b="1" lang="en" sz="1200">
                          <a:latin typeface="Times New Roman"/>
                          <a:ea typeface="Times New Roman"/>
                          <a:cs typeface="Times New Roman"/>
                          <a:sym typeface="Times New Roman"/>
                        </a:rPr>
                        <a:t>         </a:t>
                      </a:r>
                      <a:endParaRPr b="1" sz="1200">
                        <a:latin typeface="Times New Roman"/>
                        <a:ea typeface="Times New Roman"/>
                        <a:cs typeface="Times New Roman"/>
                        <a:sym typeface="Times New Roman"/>
                      </a:endParaRPr>
                    </a:p>
                  </a:txBody>
                  <a:tcPr marT="0" marB="0" marR="68575" marL="68575" anchor="ctr">
                    <a:lnL cap="flat" cmpd="sng" w="6350">
                      <a:solidFill>
                        <a:srgbClr val="FFFFFF"/>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gridSpan="8">
                  <a:txBody>
                    <a:bodyPr>
                      <a:noAutofit/>
                    </a:bodyPr>
                    <a:lstStyle/>
                    <a:p>
                      <a:pPr indent="0" lvl="0" marL="0" rtl="0" algn="ctr">
                        <a:spcBef>
                          <a:spcPts val="0"/>
                        </a:spcBef>
                        <a:spcAft>
                          <a:spcPts val="0"/>
                        </a:spcAft>
                        <a:buNone/>
                      </a:pPr>
                      <a:r>
                        <a:rPr b="1" lang="en" sz="1200">
                          <a:latin typeface="Times New Roman"/>
                          <a:ea typeface="Times New Roman"/>
                          <a:cs typeface="Times New Roman"/>
                          <a:sym typeface="Times New Roman"/>
                        </a:rPr>
                        <a:t>Transfer Learning from ResNeXt50</a:t>
                      </a:r>
                      <a:endParaRPr b="1" sz="1200">
                        <a:latin typeface="Times New Roman"/>
                        <a:ea typeface="Times New Roman"/>
                        <a:cs typeface="Times New Roman"/>
                        <a:sym typeface="Times New Roman"/>
                      </a:endParaRPr>
                    </a:p>
                  </a:txBody>
                  <a:tcPr marT="0" marB="0" marR="68575" marL="68575" anchor="ctr">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hMerge="1"/>
                <a:tc hMerge="1"/>
                <a:tc hMerge="1"/>
                <a:tc hMerge="1"/>
                <a:tc hMerge="1"/>
                <a:tc hMerge="1"/>
                <a:tc hMerge="1"/>
                <a:tc gridSpan="2">
                  <a:txBody>
                    <a:bodyPr>
                      <a:noAutofit/>
                    </a:bodyPr>
                    <a:lstStyle/>
                    <a:p>
                      <a:pPr indent="0" lvl="0" marL="0" rtl="0" algn="ctr">
                        <a:spcBef>
                          <a:spcPts val="0"/>
                        </a:spcBef>
                        <a:spcAft>
                          <a:spcPts val="0"/>
                        </a:spcAft>
                        <a:buNone/>
                      </a:pPr>
                      <a:r>
                        <a:rPr b="1" lang="en" sz="1200">
                          <a:latin typeface="Times New Roman"/>
                          <a:ea typeface="Times New Roman"/>
                          <a:cs typeface="Times New Roman"/>
                          <a:sym typeface="Times New Roman"/>
                        </a:rPr>
                        <a:t>Own CNN</a:t>
                      </a:r>
                      <a:endParaRPr b="1" sz="1200">
                        <a:latin typeface="Times New Roman"/>
                        <a:ea typeface="Times New Roman"/>
                        <a:cs typeface="Times New Roman"/>
                        <a:sym typeface="Times New Roman"/>
                      </a:endParaRPr>
                    </a:p>
                  </a:txBody>
                  <a:tcPr marT="0" marB="0" marR="68575" marL="68575" anchor="ctr">
                    <a:lnL cap="flat" cmpd="sng" w="6350">
                      <a:solidFill>
                        <a:srgbClr val="000000"/>
                      </a:solidFill>
                      <a:prstDash val="solid"/>
                      <a:round/>
                      <a:headEnd len="sm" w="sm" type="none"/>
                      <a:tailEnd len="sm" w="sm" type="none"/>
                    </a:lnL>
                    <a:lnR cap="flat" cmpd="sng" w="6350">
                      <a:solidFill>
                        <a:srgbClr val="FFFFFF"/>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hMerge="1"/>
              </a:tr>
              <a:tr h="361950">
                <a:tc rowSpan="2">
                  <a:txBody>
                    <a:bodyPr>
                      <a:noAutofit/>
                    </a:bodyPr>
                    <a:lstStyle/>
                    <a:p>
                      <a:pPr indent="0" lvl="0" marL="0" rtl="0" algn="ctr">
                        <a:spcBef>
                          <a:spcPts val="0"/>
                        </a:spcBef>
                        <a:spcAft>
                          <a:spcPts val="0"/>
                        </a:spcAft>
                        <a:buNone/>
                      </a:pPr>
                      <a:r>
                        <a:rPr lang="en" sz="1200">
                          <a:latin typeface="Times New Roman"/>
                          <a:ea typeface="Times New Roman"/>
                          <a:cs typeface="Times New Roman"/>
                          <a:sym typeface="Times New Roman"/>
                        </a:rPr>
                        <a:t>Training data</a:t>
                      </a:r>
                      <a:endParaRPr sz="1200">
                        <a:latin typeface="Times New Roman"/>
                        <a:ea typeface="Times New Roman"/>
                        <a:cs typeface="Times New Roman"/>
                        <a:sym typeface="Times New Roman"/>
                      </a:endParaRPr>
                    </a:p>
                  </a:txBody>
                  <a:tcPr marT="0" marB="0" marR="68575" marL="68575" anchor="ctr">
                    <a:lnL cap="flat" cmpd="sng" w="6350">
                      <a:solidFill>
                        <a:srgbClr val="FFFFFF"/>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rowSpan="2">
                  <a:txBody>
                    <a:bodyPr>
                      <a:noAutofit/>
                    </a:bodyPr>
                    <a:lstStyle/>
                    <a:p>
                      <a:pPr indent="0" lvl="0" marL="0" rtl="0" algn="ctr">
                        <a:spcBef>
                          <a:spcPts val="0"/>
                        </a:spcBef>
                        <a:spcAft>
                          <a:spcPts val="0"/>
                        </a:spcAft>
                        <a:buNone/>
                      </a:pPr>
                      <a:r>
                        <a:rPr lang="en" sz="1200">
                          <a:latin typeface="Times New Roman"/>
                          <a:ea typeface="Times New Roman"/>
                          <a:cs typeface="Times New Roman"/>
                          <a:sym typeface="Times New Roman"/>
                        </a:rPr>
                        <a:t>CV0 </a:t>
                      </a:r>
                      <a:endParaRPr sz="1200">
                        <a:latin typeface="Times New Roman"/>
                        <a:ea typeface="Times New Roman"/>
                        <a:cs typeface="Times New Roman"/>
                        <a:sym typeface="Times New Roman"/>
                      </a:endParaRPr>
                    </a:p>
                    <a:p>
                      <a:pPr indent="0" lvl="0" marL="0" rtl="0" algn="ctr">
                        <a:spcBef>
                          <a:spcPts val="0"/>
                        </a:spcBef>
                        <a:spcAft>
                          <a:spcPts val="0"/>
                        </a:spcAft>
                        <a:buNone/>
                      </a:pPr>
                      <a:r>
                        <a:rPr lang="en" sz="1200">
                          <a:latin typeface="Times New Roman"/>
                          <a:ea typeface="Times New Roman"/>
                          <a:cs typeface="Times New Roman"/>
                          <a:sym typeface="Times New Roman"/>
                        </a:rPr>
                        <a:t>of</a:t>
                      </a:r>
                      <a:endParaRPr sz="1200">
                        <a:latin typeface="Times New Roman"/>
                        <a:ea typeface="Times New Roman"/>
                        <a:cs typeface="Times New Roman"/>
                        <a:sym typeface="Times New Roman"/>
                      </a:endParaRPr>
                    </a:p>
                    <a:p>
                      <a:pPr indent="0" lvl="0" marL="0" rtl="0" algn="ctr">
                        <a:spcBef>
                          <a:spcPts val="0"/>
                        </a:spcBef>
                        <a:spcAft>
                          <a:spcPts val="0"/>
                        </a:spcAft>
                        <a:buNone/>
                      </a:pPr>
                      <a:r>
                        <a:rPr lang="en" sz="1200">
                          <a:latin typeface="Times New Roman"/>
                          <a:ea typeface="Times New Roman"/>
                          <a:cs typeface="Times New Roman"/>
                          <a:sym typeface="Times New Roman"/>
                        </a:rPr>
                        <a:t>Training</a:t>
                      </a:r>
                      <a:endParaRPr sz="1200">
                        <a:latin typeface="Times New Roman"/>
                        <a:ea typeface="Times New Roman"/>
                        <a:cs typeface="Times New Roman"/>
                        <a:sym typeface="Times New Roman"/>
                      </a:endParaRPr>
                    </a:p>
                  </a:txBody>
                  <a:tcPr marT="0" marB="0" marR="68575" marL="68575" anchor="ctr">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rowSpan="2">
                  <a:txBody>
                    <a:bodyPr>
                      <a:noAutofit/>
                    </a:bodyPr>
                    <a:lstStyle/>
                    <a:p>
                      <a:pPr indent="0" lvl="0" marL="0" rtl="0" algn="ctr">
                        <a:spcBef>
                          <a:spcPts val="0"/>
                        </a:spcBef>
                        <a:spcAft>
                          <a:spcPts val="0"/>
                        </a:spcAft>
                        <a:buNone/>
                      </a:pPr>
                      <a:r>
                        <a:rPr lang="en" sz="1200">
                          <a:latin typeface="Times New Roman"/>
                          <a:ea typeface="Times New Roman"/>
                          <a:cs typeface="Times New Roman"/>
                          <a:sym typeface="Times New Roman"/>
                        </a:rPr>
                        <a:t>CV1 </a:t>
                      </a:r>
                      <a:endParaRPr sz="1200">
                        <a:latin typeface="Times New Roman"/>
                        <a:ea typeface="Times New Roman"/>
                        <a:cs typeface="Times New Roman"/>
                        <a:sym typeface="Times New Roman"/>
                      </a:endParaRPr>
                    </a:p>
                    <a:p>
                      <a:pPr indent="0" lvl="0" marL="0" rtl="0" algn="ctr">
                        <a:spcBef>
                          <a:spcPts val="0"/>
                        </a:spcBef>
                        <a:spcAft>
                          <a:spcPts val="0"/>
                        </a:spcAft>
                        <a:buNone/>
                      </a:pPr>
                      <a:r>
                        <a:rPr lang="en" sz="1200">
                          <a:latin typeface="Times New Roman"/>
                          <a:ea typeface="Times New Roman"/>
                          <a:cs typeface="Times New Roman"/>
                          <a:sym typeface="Times New Roman"/>
                        </a:rPr>
                        <a:t>of</a:t>
                      </a:r>
                      <a:endParaRPr sz="1200">
                        <a:latin typeface="Times New Roman"/>
                        <a:ea typeface="Times New Roman"/>
                        <a:cs typeface="Times New Roman"/>
                        <a:sym typeface="Times New Roman"/>
                      </a:endParaRPr>
                    </a:p>
                    <a:p>
                      <a:pPr indent="0" lvl="0" marL="0" rtl="0" algn="ctr">
                        <a:spcBef>
                          <a:spcPts val="0"/>
                        </a:spcBef>
                        <a:spcAft>
                          <a:spcPts val="0"/>
                        </a:spcAft>
                        <a:buNone/>
                      </a:pPr>
                      <a:r>
                        <a:rPr lang="en" sz="1200">
                          <a:latin typeface="Times New Roman"/>
                          <a:ea typeface="Times New Roman"/>
                          <a:cs typeface="Times New Roman"/>
                          <a:sym typeface="Times New Roman"/>
                        </a:rPr>
                        <a:t>Training</a:t>
                      </a:r>
                      <a:endParaRPr sz="1200">
                        <a:latin typeface="Times New Roman"/>
                        <a:ea typeface="Times New Roman"/>
                        <a:cs typeface="Times New Roman"/>
                        <a:sym typeface="Times New Roman"/>
                      </a:endParaRPr>
                    </a:p>
                  </a:txBody>
                  <a:tcPr marT="0" marB="0" marR="68575" marL="68575" anchor="ctr">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rowSpan="2">
                  <a:txBody>
                    <a:bodyPr>
                      <a:noAutofit/>
                    </a:bodyPr>
                    <a:lstStyle/>
                    <a:p>
                      <a:pPr indent="0" lvl="0" marL="0" rtl="0" algn="ctr">
                        <a:spcBef>
                          <a:spcPts val="0"/>
                        </a:spcBef>
                        <a:spcAft>
                          <a:spcPts val="0"/>
                        </a:spcAft>
                        <a:buNone/>
                      </a:pPr>
                      <a:r>
                        <a:rPr lang="en" sz="1200">
                          <a:latin typeface="Times New Roman"/>
                          <a:ea typeface="Times New Roman"/>
                          <a:cs typeface="Times New Roman"/>
                          <a:sym typeface="Times New Roman"/>
                        </a:rPr>
                        <a:t>CV2</a:t>
                      </a:r>
                      <a:endParaRPr sz="1200">
                        <a:latin typeface="Times New Roman"/>
                        <a:ea typeface="Times New Roman"/>
                        <a:cs typeface="Times New Roman"/>
                        <a:sym typeface="Times New Roman"/>
                      </a:endParaRPr>
                    </a:p>
                    <a:p>
                      <a:pPr indent="0" lvl="0" marL="0" rtl="0" algn="ctr">
                        <a:spcBef>
                          <a:spcPts val="0"/>
                        </a:spcBef>
                        <a:spcAft>
                          <a:spcPts val="0"/>
                        </a:spcAft>
                        <a:buNone/>
                      </a:pPr>
                      <a:r>
                        <a:rPr lang="en" sz="1200">
                          <a:latin typeface="Times New Roman"/>
                          <a:ea typeface="Times New Roman"/>
                          <a:cs typeface="Times New Roman"/>
                          <a:sym typeface="Times New Roman"/>
                        </a:rPr>
                        <a:t>of</a:t>
                      </a:r>
                      <a:endParaRPr sz="1200">
                        <a:latin typeface="Times New Roman"/>
                        <a:ea typeface="Times New Roman"/>
                        <a:cs typeface="Times New Roman"/>
                        <a:sym typeface="Times New Roman"/>
                      </a:endParaRPr>
                    </a:p>
                    <a:p>
                      <a:pPr indent="0" lvl="0" marL="0" rtl="0" algn="ctr">
                        <a:spcBef>
                          <a:spcPts val="0"/>
                        </a:spcBef>
                        <a:spcAft>
                          <a:spcPts val="0"/>
                        </a:spcAft>
                        <a:buNone/>
                      </a:pPr>
                      <a:r>
                        <a:rPr lang="en" sz="1200">
                          <a:latin typeface="Times New Roman"/>
                          <a:ea typeface="Times New Roman"/>
                          <a:cs typeface="Times New Roman"/>
                          <a:sym typeface="Times New Roman"/>
                        </a:rPr>
                        <a:t>Training</a:t>
                      </a:r>
                      <a:endParaRPr sz="1200">
                        <a:latin typeface="Times New Roman"/>
                        <a:ea typeface="Times New Roman"/>
                        <a:cs typeface="Times New Roman"/>
                        <a:sym typeface="Times New Roman"/>
                      </a:endParaRPr>
                    </a:p>
                  </a:txBody>
                  <a:tcPr marT="0" marB="0" marR="68575" marL="68575" anchor="ctr">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rowSpan="2">
                  <a:txBody>
                    <a:bodyPr>
                      <a:noAutofit/>
                    </a:bodyPr>
                    <a:lstStyle/>
                    <a:p>
                      <a:pPr indent="0" lvl="0" marL="0" rtl="0" algn="ctr">
                        <a:spcBef>
                          <a:spcPts val="0"/>
                        </a:spcBef>
                        <a:spcAft>
                          <a:spcPts val="0"/>
                        </a:spcAft>
                        <a:buNone/>
                      </a:pPr>
                      <a:r>
                        <a:rPr lang="en" sz="1200">
                          <a:latin typeface="Times New Roman"/>
                          <a:ea typeface="Times New Roman"/>
                          <a:cs typeface="Times New Roman"/>
                          <a:sym typeface="Times New Roman"/>
                        </a:rPr>
                        <a:t>CV3</a:t>
                      </a:r>
                      <a:endParaRPr sz="1200">
                        <a:latin typeface="Times New Roman"/>
                        <a:ea typeface="Times New Roman"/>
                        <a:cs typeface="Times New Roman"/>
                        <a:sym typeface="Times New Roman"/>
                      </a:endParaRPr>
                    </a:p>
                    <a:p>
                      <a:pPr indent="0" lvl="0" marL="0" rtl="0" algn="ctr">
                        <a:spcBef>
                          <a:spcPts val="0"/>
                        </a:spcBef>
                        <a:spcAft>
                          <a:spcPts val="0"/>
                        </a:spcAft>
                        <a:buNone/>
                      </a:pPr>
                      <a:r>
                        <a:rPr lang="en" sz="1200">
                          <a:latin typeface="Times New Roman"/>
                          <a:ea typeface="Times New Roman"/>
                          <a:cs typeface="Times New Roman"/>
                          <a:sym typeface="Times New Roman"/>
                        </a:rPr>
                        <a:t>of</a:t>
                      </a:r>
                      <a:endParaRPr sz="1200">
                        <a:latin typeface="Times New Roman"/>
                        <a:ea typeface="Times New Roman"/>
                        <a:cs typeface="Times New Roman"/>
                        <a:sym typeface="Times New Roman"/>
                      </a:endParaRPr>
                    </a:p>
                    <a:p>
                      <a:pPr indent="0" lvl="0" marL="0" rtl="0" algn="ctr">
                        <a:spcBef>
                          <a:spcPts val="0"/>
                        </a:spcBef>
                        <a:spcAft>
                          <a:spcPts val="0"/>
                        </a:spcAft>
                        <a:buNone/>
                      </a:pPr>
                      <a:r>
                        <a:rPr lang="en" sz="1200">
                          <a:latin typeface="Times New Roman"/>
                          <a:ea typeface="Times New Roman"/>
                          <a:cs typeface="Times New Roman"/>
                          <a:sym typeface="Times New Roman"/>
                        </a:rPr>
                        <a:t>Training</a:t>
                      </a:r>
                      <a:endParaRPr sz="1200">
                        <a:latin typeface="Times New Roman"/>
                        <a:ea typeface="Times New Roman"/>
                        <a:cs typeface="Times New Roman"/>
                        <a:sym typeface="Times New Roman"/>
                      </a:endParaRPr>
                    </a:p>
                  </a:txBody>
                  <a:tcPr marT="0" marB="0" marR="68575" marL="68575" anchor="ctr">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rowSpan="2">
                  <a:txBody>
                    <a:bodyPr>
                      <a:noAutofit/>
                    </a:bodyPr>
                    <a:lstStyle/>
                    <a:p>
                      <a:pPr indent="0" lvl="0" marL="0" rtl="0" algn="ctr">
                        <a:spcBef>
                          <a:spcPts val="0"/>
                        </a:spcBef>
                        <a:spcAft>
                          <a:spcPts val="0"/>
                        </a:spcAft>
                        <a:buNone/>
                      </a:pPr>
                      <a:r>
                        <a:rPr lang="en" sz="1200">
                          <a:latin typeface="Times New Roman"/>
                          <a:ea typeface="Times New Roman"/>
                          <a:cs typeface="Times New Roman"/>
                          <a:sym typeface="Times New Roman"/>
                        </a:rPr>
                        <a:t>CV4</a:t>
                      </a:r>
                      <a:endParaRPr sz="1200">
                        <a:latin typeface="Times New Roman"/>
                        <a:ea typeface="Times New Roman"/>
                        <a:cs typeface="Times New Roman"/>
                        <a:sym typeface="Times New Roman"/>
                      </a:endParaRPr>
                    </a:p>
                    <a:p>
                      <a:pPr indent="0" lvl="0" marL="0" rtl="0" algn="ctr">
                        <a:spcBef>
                          <a:spcPts val="0"/>
                        </a:spcBef>
                        <a:spcAft>
                          <a:spcPts val="0"/>
                        </a:spcAft>
                        <a:buNone/>
                      </a:pPr>
                      <a:r>
                        <a:rPr lang="en" sz="1200">
                          <a:latin typeface="Times New Roman"/>
                          <a:ea typeface="Times New Roman"/>
                          <a:cs typeface="Times New Roman"/>
                          <a:sym typeface="Times New Roman"/>
                        </a:rPr>
                        <a:t>of</a:t>
                      </a:r>
                      <a:endParaRPr sz="1200">
                        <a:latin typeface="Times New Roman"/>
                        <a:ea typeface="Times New Roman"/>
                        <a:cs typeface="Times New Roman"/>
                        <a:sym typeface="Times New Roman"/>
                      </a:endParaRPr>
                    </a:p>
                    <a:p>
                      <a:pPr indent="0" lvl="0" marL="0" rtl="0" algn="ctr">
                        <a:spcBef>
                          <a:spcPts val="0"/>
                        </a:spcBef>
                        <a:spcAft>
                          <a:spcPts val="0"/>
                        </a:spcAft>
                        <a:buNone/>
                      </a:pPr>
                      <a:r>
                        <a:rPr lang="en" sz="1200">
                          <a:latin typeface="Times New Roman"/>
                          <a:ea typeface="Times New Roman"/>
                          <a:cs typeface="Times New Roman"/>
                          <a:sym typeface="Times New Roman"/>
                        </a:rPr>
                        <a:t>Training</a:t>
                      </a:r>
                      <a:endParaRPr sz="1200">
                        <a:latin typeface="Times New Roman"/>
                        <a:ea typeface="Times New Roman"/>
                        <a:cs typeface="Times New Roman"/>
                        <a:sym typeface="Times New Roman"/>
                      </a:endParaRPr>
                    </a:p>
                  </a:txBody>
                  <a:tcPr marT="0" marB="0" marR="68575" marL="68575" anchor="ctr">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rowSpan="2">
                  <a:txBody>
                    <a:bodyPr>
                      <a:noAutofit/>
                    </a:bodyPr>
                    <a:lstStyle/>
                    <a:p>
                      <a:pPr indent="0" lvl="0" marL="0" rtl="0" algn="ctr">
                        <a:spcBef>
                          <a:spcPts val="0"/>
                        </a:spcBef>
                        <a:spcAft>
                          <a:spcPts val="0"/>
                        </a:spcAft>
                        <a:buNone/>
                      </a:pPr>
                      <a:r>
                        <a:rPr lang="en" sz="1200">
                          <a:latin typeface="Times New Roman"/>
                          <a:ea typeface="Times New Roman"/>
                          <a:cs typeface="Times New Roman"/>
                          <a:sym typeface="Times New Roman"/>
                        </a:rPr>
                        <a:t>mean </a:t>
                      </a:r>
                      <a:endParaRPr sz="1200">
                        <a:latin typeface="Times New Roman"/>
                        <a:ea typeface="Times New Roman"/>
                        <a:cs typeface="Times New Roman"/>
                        <a:sym typeface="Times New Roman"/>
                      </a:endParaRPr>
                    </a:p>
                    <a:p>
                      <a:pPr indent="0" lvl="0" marL="0" rtl="0" algn="ctr">
                        <a:spcBef>
                          <a:spcPts val="0"/>
                        </a:spcBef>
                        <a:spcAft>
                          <a:spcPts val="0"/>
                        </a:spcAft>
                        <a:buNone/>
                      </a:pPr>
                      <a:r>
                        <a:rPr lang="en" sz="1200">
                          <a:latin typeface="Times New Roman"/>
                          <a:ea typeface="Times New Roman"/>
                          <a:cs typeface="Times New Roman"/>
                          <a:sym typeface="Times New Roman"/>
                        </a:rPr>
                        <a:t>of </a:t>
                      </a:r>
                      <a:endParaRPr sz="1200">
                        <a:latin typeface="Times New Roman"/>
                        <a:ea typeface="Times New Roman"/>
                        <a:cs typeface="Times New Roman"/>
                        <a:sym typeface="Times New Roman"/>
                      </a:endParaRPr>
                    </a:p>
                    <a:p>
                      <a:pPr indent="0" lvl="0" marL="0" rtl="0" algn="ctr">
                        <a:spcBef>
                          <a:spcPts val="0"/>
                        </a:spcBef>
                        <a:spcAft>
                          <a:spcPts val="0"/>
                        </a:spcAft>
                        <a:buNone/>
                      </a:pPr>
                      <a:r>
                        <a:rPr lang="en" sz="1200">
                          <a:latin typeface="Times New Roman"/>
                          <a:ea typeface="Times New Roman"/>
                          <a:cs typeface="Times New Roman"/>
                          <a:sym typeface="Times New Roman"/>
                        </a:rPr>
                        <a:t>5 CVs      </a:t>
                      </a:r>
                      <a:endParaRPr sz="1200">
                        <a:latin typeface="Times New Roman"/>
                        <a:ea typeface="Times New Roman"/>
                        <a:cs typeface="Times New Roman"/>
                        <a:sym typeface="Times New Roman"/>
                      </a:endParaRPr>
                    </a:p>
                  </a:txBody>
                  <a:tcPr marT="0" marB="0" marR="68575" marL="68575" anchor="ctr">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rowSpan="2">
                  <a:txBody>
                    <a:bodyPr>
                      <a:noAutofit/>
                    </a:bodyPr>
                    <a:lstStyle/>
                    <a:p>
                      <a:pPr indent="0" lvl="0" marL="0" rtl="0" algn="ctr">
                        <a:spcBef>
                          <a:spcPts val="0"/>
                        </a:spcBef>
                        <a:spcAft>
                          <a:spcPts val="0"/>
                        </a:spcAft>
                        <a:buNone/>
                      </a:pPr>
                      <a:r>
                        <a:rPr lang="en" sz="1200">
                          <a:latin typeface="Times New Roman"/>
                          <a:ea typeface="Times New Roman"/>
                          <a:cs typeface="Times New Roman"/>
                          <a:sym typeface="Times New Roman"/>
                        </a:rPr>
                        <a:t> std</a:t>
                      </a:r>
                      <a:endParaRPr sz="1200">
                        <a:latin typeface="Times New Roman"/>
                        <a:ea typeface="Times New Roman"/>
                        <a:cs typeface="Times New Roman"/>
                        <a:sym typeface="Times New Roman"/>
                      </a:endParaRPr>
                    </a:p>
                    <a:p>
                      <a:pPr indent="0" lvl="0" marL="0" rtl="0" algn="ctr">
                        <a:spcBef>
                          <a:spcPts val="0"/>
                        </a:spcBef>
                        <a:spcAft>
                          <a:spcPts val="0"/>
                        </a:spcAft>
                        <a:buNone/>
                      </a:pPr>
                      <a:r>
                        <a:rPr lang="en" sz="1200">
                          <a:latin typeface="Times New Roman"/>
                          <a:ea typeface="Times New Roman"/>
                          <a:cs typeface="Times New Roman"/>
                          <a:sym typeface="Times New Roman"/>
                        </a:rPr>
                        <a:t>of </a:t>
                      </a:r>
                      <a:endParaRPr sz="1200">
                        <a:latin typeface="Times New Roman"/>
                        <a:ea typeface="Times New Roman"/>
                        <a:cs typeface="Times New Roman"/>
                        <a:sym typeface="Times New Roman"/>
                      </a:endParaRPr>
                    </a:p>
                    <a:p>
                      <a:pPr indent="0" lvl="0" marL="0" rtl="0" algn="ctr">
                        <a:spcBef>
                          <a:spcPts val="0"/>
                        </a:spcBef>
                        <a:spcAft>
                          <a:spcPts val="0"/>
                        </a:spcAft>
                        <a:buNone/>
                      </a:pPr>
                      <a:r>
                        <a:rPr lang="en" sz="1200">
                          <a:latin typeface="Times New Roman"/>
                          <a:ea typeface="Times New Roman"/>
                          <a:cs typeface="Times New Roman"/>
                          <a:sym typeface="Times New Roman"/>
                        </a:rPr>
                        <a:t>5 CVs</a:t>
                      </a:r>
                      <a:endParaRPr sz="1200">
                        <a:latin typeface="Times New Roman"/>
                        <a:ea typeface="Times New Roman"/>
                        <a:cs typeface="Times New Roman"/>
                        <a:sym typeface="Times New Roman"/>
                      </a:endParaRPr>
                    </a:p>
                  </a:txBody>
                  <a:tcPr marT="0" marB="0" marR="68575" marL="68575" anchor="ctr">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rowSpan="2">
                  <a:txBody>
                    <a:bodyPr>
                      <a:noAutofit/>
                    </a:bodyPr>
                    <a:lstStyle/>
                    <a:p>
                      <a:pPr indent="0" lvl="0" marL="0" rtl="0" algn="ctr">
                        <a:spcBef>
                          <a:spcPts val="0"/>
                        </a:spcBef>
                        <a:spcAft>
                          <a:spcPts val="0"/>
                        </a:spcAft>
                        <a:buNone/>
                      </a:pPr>
                      <a:r>
                        <a:rPr lang="en" sz="1200">
                          <a:latin typeface="Times New Roman"/>
                          <a:ea typeface="Times New Roman"/>
                          <a:cs typeface="Times New Roman"/>
                          <a:sym typeface="Times New Roman"/>
                        </a:rPr>
                        <a:t>Full</a:t>
                      </a:r>
                      <a:endParaRPr sz="1200">
                        <a:latin typeface="Times New Roman"/>
                        <a:ea typeface="Times New Roman"/>
                        <a:cs typeface="Times New Roman"/>
                        <a:sym typeface="Times New Roman"/>
                      </a:endParaRPr>
                    </a:p>
                    <a:p>
                      <a:pPr indent="0" lvl="0" marL="0" rtl="0" algn="ctr">
                        <a:spcBef>
                          <a:spcPts val="0"/>
                        </a:spcBef>
                        <a:spcAft>
                          <a:spcPts val="0"/>
                        </a:spcAft>
                        <a:buNone/>
                      </a:pPr>
                      <a:r>
                        <a:rPr lang="en" sz="1200">
                          <a:latin typeface="Times New Roman"/>
                          <a:ea typeface="Times New Roman"/>
                          <a:cs typeface="Times New Roman"/>
                          <a:sym typeface="Times New Roman"/>
                        </a:rPr>
                        <a:t>Training</a:t>
                      </a:r>
                      <a:endParaRPr sz="1200">
                        <a:latin typeface="Times New Roman"/>
                        <a:ea typeface="Times New Roman"/>
                        <a:cs typeface="Times New Roman"/>
                        <a:sym typeface="Times New Roman"/>
                      </a:endParaRPr>
                    </a:p>
                  </a:txBody>
                  <a:tcPr marT="0" marB="0" marR="68575" marL="68575" anchor="ctr">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rowSpan="2">
                  <a:txBody>
                    <a:bodyPr>
                      <a:noAutofit/>
                    </a:bodyPr>
                    <a:lstStyle/>
                    <a:p>
                      <a:pPr indent="0" lvl="0" marL="0" rtl="0" algn="ctr">
                        <a:spcBef>
                          <a:spcPts val="0"/>
                        </a:spcBef>
                        <a:spcAft>
                          <a:spcPts val="0"/>
                        </a:spcAft>
                        <a:buNone/>
                      </a:pPr>
                      <a:r>
                        <a:rPr lang="en" sz="1200">
                          <a:latin typeface="Times New Roman"/>
                          <a:ea typeface="Times New Roman"/>
                          <a:cs typeface="Times New Roman"/>
                          <a:sym typeface="Times New Roman"/>
                        </a:rPr>
                        <a:t>Full Training</a:t>
                      </a:r>
                      <a:endParaRPr sz="1200">
                        <a:latin typeface="Times New Roman"/>
                        <a:ea typeface="Times New Roman"/>
                        <a:cs typeface="Times New Roman"/>
                        <a:sym typeface="Times New Roman"/>
                      </a:endParaRPr>
                    </a:p>
                  </a:txBody>
                  <a:tcPr marT="0" marB="0" marR="68575" marL="68575" anchor="ctr">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rowSpan="2">
                  <a:txBody>
                    <a:bodyPr>
                      <a:noAutofit/>
                    </a:bodyPr>
                    <a:lstStyle/>
                    <a:p>
                      <a:pPr indent="0" lvl="0" marL="0" rtl="0" algn="ctr">
                        <a:spcBef>
                          <a:spcPts val="0"/>
                        </a:spcBef>
                        <a:spcAft>
                          <a:spcPts val="0"/>
                        </a:spcAft>
                        <a:buNone/>
                      </a:pPr>
                      <a:r>
                        <a:rPr lang="en" sz="1200">
                          <a:latin typeface="Times New Roman"/>
                          <a:ea typeface="Times New Roman"/>
                          <a:cs typeface="Times New Roman"/>
                          <a:sym typeface="Times New Roman"/>
                        </a:rPr>
                        <a:t>Full Training + Test</a:t>
                      </a:r>
                      <a:endParaRPr sz="1200">
                        <a:latin typeface="Times New Roman"/>
                        <a:ea typeface="Times New Roman"/>
                        <a:cs typeface="Times New Roman"/>
                        <a:sym typeface="Times New Roman"/>
                      </a:endParaRPr>
                    </a:p>
                  </a:txBody>
                  <a:tcPr marT="0" marB="0" marR="68575" marL="68575" anchor="ctr">
                    <a:lnL cap="flat" cmpd="sng" w="6350">
                      <a:solidFill>
                        <a:srgbClr val="000000"/>
                      </a:solidFill>
                      <a:prstDash val="solid"/>
                      <a:round/>
                      <a:headEnd len="sm" w="sm" type="none"/>
                      <a:tailEnd len="sm" w="sm" type="none"/>
                    </a:lnL>
                    <a:lnR cap="flat" cmpd="sng" w="6350">
                      <a:solidFill>
                        <a:srgbClr val="FFFFFF"/>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r>
              <a:tr h="361950">
                <a:tc vMerge="1"/>
                <a:tc vMerge="1"/>
                <a:tc vMerge="1"/>
                <a:tc vMerge="1"/>
                <a:tc vMerge="1"/>
                <a:tc vMerge="1"/>
                <a:tc vMerge="1"/>
                <a:tc vMerge="1"/>
                <a:tc vMerge="1"/>
                <a:tc vMerge="1"/>
                <a:tc vMerge="1"/>
              </a:tr>
              <a:tr h="361950">
                <a:tc>
                  <a:txBody>
                    <a:bodyPr>
                      <a:noAutofit/>
                    </a:bodyPr>
                    <a:lstStyle/>
                    <a:p>
                      <a:pPr indent="0" lvl="0" marL="0" rtl="0" algn="ctr">
                        <a:spcBef>
                          <a:spcPts val="0"/>
                        </a:spcBef>
                        <a:spcAft>
                          <a:spcPts val="0"/>
                        </a:spcAft>
                        <a:buNone/>
                      </a:pPr>
                      <a:r>
                        <a:rPr lang="en" sz="1200">
                          <a:latin typeface="Times New Roman"/>
                          <a:ea typeface="Times New Roman"/>
                          <a:cs typeface="Times New Roman"/>
                          <a:sym typeface="Times New Roman"/>
                        </a:rPr>
                        <a:t>train_loss</a:t>
                      </a:r>
                      <a:endParaRPr sz="1200">
                        <a:latin typeface="Times New Roman"/>
                        <a:ea typeface="Times New Roman"/>
                        <a:cs typeface="Times New Roman"/>
                        <a:sym typeface="Times New Roman"/>
                      </a:endParaRPr>
                    </a:p>
                  </a:txBody>
                  <a:tcPr marT="0" marB="0" marR="68575" marL="68575" anchor="ctr">
                    <a:lnL cap="flat" cmpd="sng" w="6350">
                      <a:solidFill>
                        <a:srgbClr val="FFFFFF"/>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EFEFEF"/>
                      </a:solidFill>
                      <a:prstDash val="dot"/>
                      <a:round/>
                      <a:headEnd len="sm" w="sm" type="none"/>
                      <a:tailEnd len="sm" w="sm" type="none"/>
                    </a:lnB>
                  </a:tcPr>
                </a:tc>
                <a:tc>
                  <a:txBody>
                    <a:bodyPr>
                      <a:noAutofit/>
                    </a:bodyPr>
                    <a:lstStyle/>
                    <a:p>
                      <a:pPr indent="0" lvl="0" marL="0" rtl="0" algn="r">
                        <a:spcBef>
                          <a:spcPts val="0"/>
                        </a:spcBef>
                        <a:spcAft>
                          <a:spcPts val="0"/>
                        </a:spcAft>
                        <a:buNone/>
                      </a:pPr>
                      <a:r>
                        <a:rPr lang="en" sz="1200">
                          <a:solidFill>
                            <a:srgbClr val="1BA894"/>
                          </a:solidFill>
                          <a:latin typeface="Times New Roman"/>
                          <a:ea typeface="Times New Roman"/>
                          <a:cs typeface="Times New Roman"/>
                          <a:sym typeface="Times New Roman"/>
                        </a:rPr>
                        <a:t>0.167847</a:t>
                      </a:r>
                      <a:endParaRPr sz="1200">
                        <a:solidFill>
                          <a:srgbClr val="1BA894"/>
                        </a:solidFill>
                        <a:latin typeface="Times New Roman"/>
                        <a:ea typeface="Times New Roman"/>
                        <a:cs typeface="Times New Roman"/>
                        <a:sym typeface="Times New Roman"/>
                      </a:endParaRPr>
                    </a:p>
                  </a:txBody>
                  <a:tcPr marT="0" marB="0" marR="68575" marL="68575" anchor="ctr">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EFEFEF"/>
                      </a:solidFill>
                      <a:prstDash val="dot"/>
                      <a:round/>
                      <a:headEnd len="sm" w="sm" type="none"/>
                      <a:tailEnd len="sm" w="sm" type="none"/>
                    </a:lnB>
                  </a:tcPr>
                </a:tc>
                <a:tc>
                  <a:txBody>
                    <a:bodyPr>
                      <a:noAutofit/>
                    </a:bodyPr>
                    <a:lstStyle/>
                    <a:p>
                      <a:pPr indent="0" lvl="0" marL="0" rtl="0" algn="r">
                        <a:spcBef>
                          <a:spcPts val="0"/>
                        </a:spcBef>
                        <a:spcAft>
                          <a:spcPts val="0"/>
                        </a:spcAft>
                        <a:buNone/>
                      </a:pPr>
                      <a:r>
                        <a:rPr lang="en" sz="1200">
                          <a:solidFill>
                            <a:srgbClr val="1BA894"/>
                          </a:solidFill>
                          <a:latin typeface="Times New Roman"/>
                          <a:ea typeface="Times New Roman"/>
                          <a:cs typeface="Times New Roman"/>
                          <a:sym typeface="Times New Roman"/>
                        </a:rPr>
                        <a:t>0.070979</a:t>
                      </a:r>
                      <a:endParaRPr sz="1200">
                        <a:solidFill>
                          <a:srgbClr val="1BA894"/>
                        </a:solidFill>
                        <a:latin typeface="Times New Roman"/>
                        <a:ea typeface="Times New Roman"/>
                        <a:cs typeface="Times New Roman"/>
                        <a:sym typeface="Times New Roman"/>
                      </a:endParaRPr>
                    </a:p>
                  </a:txBody>
                  <a:tcPr marT="0" marB="0" marR="68575" marL="68575" anchor="ctr">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EFEFEF"/>
                      </a:solidFill>
                      <a:prstDash val="dot"/>
                      <a:round/>
                      <a:headEnd len="sm" w="sm" type="none"/>
                      <a:tailEnd len="sm" w="sm" type="none"/>
                    </a:lnB>
                  </a:tcPr>
                </a:tc>
                <a:tc>
                  <a:txBody>
                    <a:bodyPr>
                      <a:noAutofit/>
                    </a:bodyPr>
                    <a:lstStyle/>
                    <a:p>
                      <a:pPr indent="0" lvl="0" marL="0" rtl="0" algn="r">
                        <a:spcBef>
                          <a:spcPts val="0"/>
                        </a:spcBef>
                        <a:spcAft>
                          <a:spcPts val="0"/>
                        </a:spcAft>
                        <a:buNone/>
                      </a:pPr>
                      <a:r>
                        <a:rPr lang="en" sz="1200">
                          <a:solidFill>
                            <a:srgbClr val="1BA894"/>
                          </a:solidFill>
                          <a:latin typeface="Times New Roman"/>
                          <a:ea typeface="Times New Roman"/>
                          <a:cs typeface="Times New Roman"/>
                          <a:sym typeface="Times New Roman"/>
                        </a:rPr>
                        <a:t>0.085303</a:t>
                      </a:r>
                      <a:endParaRPr sz="1200">
                        <a:solidFill>
                          <a:srgbClr val="1BA894"/>
                        </a:solidFill>
                        <a:latin typeface="Times New Roman"/>
                        <a:ea typeface="Times New Roman"/>
                        <a:cs typeface="Times New Roman"/>
                        <a:sym typeface="Times New Roman"/>
                      </a:endParaRPr>
                    </a:p>
                  </a:txBody>
                  <a:tcPr marT="0" marB="0" marR="68575" marL="68575" anchor="ctr">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EFEFEF"/>
                      </a:solidFill>
                      <a:prstDash val="dot"/>
                      <a:round/>
                      <a:headEnd len="sm" w="sm" type="none"/>
                      <a:tailEnd len="sm" w="sm" type="none"/>
                    </a:lnB>
                  </a:tcPr>
                </a:tc>
                <a:tc>
                  <a:txBody>
                    <a:bodyPr>
                      <a:noAutofit/>
                    </a:bodyPr>
                    <a:lstStyle/>
                    <a:p>
                      <a:pPr indent="0" lvl="0" marL="0" rtl="0" algn="r">
                        <a:spcBef>
                          <a:spcPts val="0"/>
                        </a:spcBef>
                        <a:spcAft>
                          <a:spcPts val="0"/>
                        </a:spcAft>
                        <a:buNone/>
                      </a:pPr>
                      <a:r>
                        <a:rPr lang="en" sz="1200">
                          <a:solidFill>
                            <a:srgbClr val="1BA894"/>
                          </a:solidFill>
                          <a:latin typeface="Times New Roman"/>
                          <a:ea typeface="Times New Roman"/>
                          <a:cs typeface="Times New Roman"/>
                          <a:sym typeface="Times New Roman"/>
                        </a:rPr>
                        <a:t>0.051624</a:t>
                      </a:r>
                      <a:endParaRPr sz="1200">
                        <a:solidFill>
                          <a:srgbClr val="1BA894"/>
                        </a:solidFill>
                        <a:latin typeface="Times New Roman"/>
                        <a:ea typeface="Times New Roman"/>
                        <a:cs typeface="Times New Roman"/>
                        <a:sym typeface="Times New Roman"/>
                      </a:endParaRPr>
                    </a:p>
                  </a:txBody>
                  <a:tcPr marT="0" marB="0" marR="68575" marL="68575" anchor="ctr">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EFEFEF"/>
                      </a:solidFill>
                      <a:prstDash val="dot"/>
                      <a:round/>
                      <a:headEnd len="sm" w="sm" type="none"/>
                      <a:tailEnd len="sm" w="sm" type="none"/>
                    </a:lnB>
                  </a:tcPr>
                </a:tc>
                <a:tc>
                  <a:txBody>
                    <a:bodyPr>
                      <a:noAutofit/>
                    </a:bodyPr>
                    <a:lstStyle/>
                    <a:p>
                      <a:pPr indent="0" lvl="0" marL="0" rtl="0" algn="r">
                        <a:spcBef>
                          <a:spcPts val="0"/>
                        </a:spcBef>
                        <a:spcAft>
                          <a:spcPts val="0"/>
                        </a:spcAft>
                        <a:buNone/>
                      </a:pPr>
                      <a:r>
                        <a:rPr lang="en" sz="1200">
                          <a:solidFill>
                            <a:srgbClr val="1BA894"/>
                          </a:solidFill>
                          <a:latin typeface="Times New Roman"/>
                          <a:ea typeface="Times New Roman"/>
                          <a:cs typeface="Times New Roman"/>
                          <a:sym typeface="Times New Roman"/>
                        </a:rPr>
                        <a:t>0.052649</a:t>
                      </a:r>
                      <a:endParaRPr sz="1200">
                        <a:solidFill>
                          <a:srgbClr val="1BA894"/>
                        </a:solidFill>
                        <a:latin typeface="Times New Roman"/>
                        <a:ea typeface="Times New Roman"/>
                        <a:cs typeface="Times New Roman"/>
                        <a:sym typeface="Times New Roman"/>
                      </a:endParaRPr>
                    </a:p>
                  </a:txBody>
                  <a:tcPr marT="0" marB="0" marR="68575" marL="68575" anchor="ctr">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EFEFEF"/>
                      </a:solidFill>
                      <a:prstDash val="dot"/>
                      <a:round/>
                      <a:headEnd len="sm" w="sm" type="none"/>
                      <a:tailEnd len="sm" w="sm" type="none"/>
                    </a:lnB>
                  </a:tcPr>
                </a:tc>
                <a:tc>
                  <a:txBody>
                    <a:bodyPr>
                      <a:noAutofit/>
                    </a:bodyPr>
                    <a:lstStyle/>
                    <a:p>
                      <a:pPr indent="0" lvl="0" marL="0" rtl="0" algn="r">
                        <a:spcBef>
                          <a:spcPts val="0"/>
                        </a:spcBef>
                        <a:spcAft>
                          <a:spcPts val="0"/>
                        </a:spcAft>
                        <a:buNone/>
                      </a:pPr>
                      <a:r>
                        <a:rPr lang="en" sz="1200">
                          <a:solidFill>
                            <a:srgbClr val="1BA894"/>
                          </a:solidFill>
                          <a:latin typeface="Times New Roman"/>
                          <a:ea typeface="Times New Roman"/>
                          <a:cs typeface="Times New Roman"/>
                          <a:sym typeface="Times New Roman"/>
                        </a:rPr>
                        <a:t>0.085680</a:t>
                      </a:r>
                      <a:endParaRPr sz="1200">
                        <a:solidFill>
                          <a:srgbClr val="1BA894"/>
                        </a:solidFill>
                        <a:latin typeface="Times New Roman"/>
                        <a:ea typeface="Times New Roman"/>
                        <a:cs typeface="Times New Roman"/>
                        <a:sym typeface="Times New Roman"/>
                      </a:endParaRPr>
                    </a:p>
                  </a:txBody>
                  <a:tcPr marT="0" marB="0" marR="68575" marL="68575" anchor="ctr">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EFEFEF"/>
                      </a:solidFill>
                      <a:prstDash val="dot"/>
                      <a:round/>
                      <a:headEnd len="sm" w="sm" type="none"/>
                      <a:tailEnd len="sm" w="sm" type="none"/>
                    </a:lnB>
                  </a:tcPr>
                </a:tc>
                <a:tc>
                  <a:txBody>
                    <a:bodyPr>
                      <a:noAutofit/>
                    </a:bodyPr>
                    <a:lstStyle/>
                    <a:p>
                      <a:pPr indent="0" lvl="0" marL="0" rtl="0" algn="r">
                        <a:spcBef>
                          <a:spcPts val="0"/>
                        </a:spcBef>
                        <a:spcAft>
                          <a:spcPts val="0"/>
                        </a:spcAft>
                        <a:buNone/>
                      </a:pPr>
                      <a:r>
                        <a:rPr lang="en" sz="1200">
                          <a:solidFill>
                            <a:srgbClr val="A64D79"/>
                          </a:solidFill>
                          <a:latin typeface="Times New Roman"/>
                          <a:ea typeface="Times New Roman"/>
                          <a:cs typeface="Times New Roman"/>
                          <a:sym typeface="Times New Roman"/>
                        </a:rPr>
                        <a:t>0.042939</a:t>
                      </a:r>
                      <a:endParaRPr sz="1200">
                        <a:solidFill>
                          <a:srgbClr val="A64D79"/>
                        </a:solidFill>
                        <a:latin typeface="Times New Roman"/>
                        <a:ea typeface="Times New Roman"/>
                        <a:cs typeface="Times New Roman"/>
                        <a:sym typeface="Times New Roman"/>
                      </a:endParaRPr>
                    </a:p>
                  </a:txBody>
                  <a:tcPr marT="0" marB="0" marR="68575" marL="68575" anchor="ctr">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EFEFEF"/>
                      </a:solidFill>
                      <a:prstDash val="dot"/>
                      <a:round/>
                      <a:headEnd len="sm" w="sm" type="none"/>
                      <a:tailEnd len="sm" w="sm" type="none"/>
                    </a:lnB>
                  </a:tcPr>
                </a:tc>
                <a:tc>
                  <a:txBody>
                    <a:bodyPr>
                      <a:noAutofit/>
                    </a:bodyPr>
                    <a:lstStyle/>
                    <a:p>
                      <a:pPr indent="0" lvl="0" marL="0" rtl="0" algn="r">
                        <a:spcBef>
                          <a:spcPts val="0"/>
                        </a:spcBef>
                        <a:spcAft>
                          <a:spcPts val="0"/>
                        </a:spcAft>
                        <a:buNone/>
                      </a:pPr>
                      <a:r>
                        <a:rPr b="1" lang="en" sz="1200">
                          <a:solidFill>
                            <a:srgbClr val="1BA894"/>
                          </a:solidFill>
                          <a:latin typeface="Times New Roman"/>
                          <a:ea typeface="Times New Roman"/>
                          <a:cs typeface="Times New Roman"/>
                          <a:sym typeface="Times New Roman"/>
                        </a:rPr>
                        <a:t>0.058055</a:t>
                      </a:r>
                      <a:endParaRPr b="1" sz="1200">
                        <a:solidFill>
                          <a:srgbClr val="1BA894"/>
                        </a:solidFill>
                        <a:latin typeface="Times New Roman"/>
                        <a:ea typeface="Times New Roman"/>
                        <a:cs typeface="Times New Roman"/>
                        <a:sym typeface="Times New Roman"/>
                      </a:endParaRPr>
                    </a:p>
                  </a:txBody>
                  <a:tcPr marT="0" marB="0" marR="68575" marL="68575" anchor="ctr">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EFEFEF"/>
                      </a:solidFill>
                      <a:prstDash val="dot"/>
                      <a:round/>
                      <a:headEnd len="sm" w="sm" type="none"/>
                      <a:tailEnd len="sm" w="sm" type="none"/>
                    </a:lnB>
                  </a:tcPr>
                </a:tc>
                <a:tc>
                  <a:txBody>
                    <a:bodyPr>
                      <a:noAutofit/>
                    </a:bodyPr>
                    <a:lstStyle/>
                    <a:p>
                      <a:pPr indent="0" lvl="0" marL="0" rtl="0" algn="r">
                        <a:spcBef>
                          <a:spcPts val="0"/>
                        </a:spcBef>
                        <a:spcAft>
                          <a:spcPts val="0"/>
                        </a:spcAft>
                        <a:buNone/>
                      </a:pPr>
                      <a:r>
                        <a:rPr b="1" lang="en" sz="1200">
                          <a:solidFill>
                            <a:srgbClr val="1BA894"/>
                          </a:solidFill>
                          <a:latin typeface="Times New Roman"/>
                          <a:ea typeface="Times New Roman"/>
                          <a:cs typeface="Times New Roman"/>
                          <a:sym typeface="Times New Roman"/>
                        </a:rPr>
                        <a:t>0.3158</a:t>
                      </a:r>
                      <a:endParaRPr b="1" sz="1200">
                        <a:solidFill>
                          <a:srgbClr val="1BA894"/>
                        </a:solidFill>
                        <a:latin typeface="Times New Roman"/>
                        <a:ea typeface="Times New Roman"/>
                        <a:cs typeface="Times New Roman"/>
                        <a:sym typeface="Times New Roman"/>
                      </a:endParaRPr>
                    </a:p>
                  </a:txBody>
                  <a:tcPr marT="0" marB="0" marR="68575" marL="68575" anchor="ctr">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EFEFEF"/>
                      </a:solidFill>
                      <a:prstDash val="dot"/>
                      <a:round/>
                      <a:headEnd len="sm" w="sm" type="none"/>
                      <a:tailEnd len="sm" w="sm" type="none"/>
                    </a:lnB>
                  </a:tcPr>
                </a:tc>
                <a:tc>
                  <a:txBody>
                    <a:bodyPr>
                      <a:noAutofit/>
                    </a:bodyPr>
                    <a:lstStyle/>
                    <a:p>
                      <a:pPr indent="0" lvl="0" marL="0" rtl="0" algn="r">
                        <a:spcBef>
                          <a:spcPts val="0"/>
                        </a:spcBef>
                        <a:spcAft>
                          <a:spcPts val="0"/>
                        </a:spcAft>
                        <a:buNone/>
                      </a:pPr>
                      <a:r>
                        <a:rPr lang="en" sz="1200">
                          <a:solidFill>
                            <a:srgbClr val="1BA894"/>
                          </a:solidFill>
                          <a:latin typeface="Times New Roman"/>
                          <a:ea typeface="Times New Roman"/>
                          <a:cs typeface="Times New Roman"/>
                          <a:sym typeface="Times New Roman"/>
                        </a:rPr>
                        <a:t>0.4645</a:t>
                      </a:r>
                      <a:endParaRPr sz="1200">
                        <a:solidFill>
                          <a:srgbClr val="1BA894"/>
                        </a:solidFill>
                        <a:latin typeface="Times New Roman"/>
                        <a:ea typeface="Times New Roman"/>
                        <a:cs typeface="Times New Roman"/>
                        <a:sym typeface="Times New Roman"/>
                      </a:endParaRPr>
                    </a:p>
                  </a:txBody>
                  <a:tcPr marT="0" marB="0" marR="68575" marL="68575" anchor="ctr">
                    <a:lnL cap="flat" cmpd="sng" w="6350">
                      <a:solidFill>
                        <a:srgbClr val="000000"/>
                      </a:solidFill>
                      <a:prstDash val="solid"/>
                      <a:round/>
                      <a:headEnd len="sm" w="sm" type="none"/>
                      <a:tailEnd len="sm" w="sm" type="none"/>
                    </a:lnL>
                    <a:lnR cap="flat" cmpd="sng" w="6350">
                      <a:solidFill>
                        <a:srgbClr val="FFFFFF"/>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EFEFEF"/>
                      </a:solidFill>
                      <a:prstDash val="dot"/>
                      <a:round/>
                      <a:headEnd len="sm" w="sm" type="none"/>
                      <a:tailEnd len="sm" w="sm" type="none"/>
                    </a:lnB>
                  </a:tcPr>
                </a:tc>
              </a:tr>
              <a:tr h="361950">
                <a:tc>
                  <a:txBody>
                    <a:bodyPr>
                      <a:noAutofit/>
                    </a:bodyPr>
                    <a:lstStyle/>
                    <a:p>
                      <a:pPr indent="0" lvl="0" marL="0" rtl="0" algn="ctr">
                        <a:spcBef>
                          <a:spcPts val="0"/>
                        </a:spcBef>
                        <a:spcAft>
                          <a:spcPts val="0"/>
                        </a:spcAft>
                        <a:buNone/>
                      </a:pPr>
                      <a:r>
                        <a:rPr lang="en" sz="1200">
                          <a:latin typeface="Times New Roman"/>
                          <a:ea typeface="Times New Roman"/>
                          <a:cs typeface="Times New Roman"/>
                          <a:sym typeface="Times New Roman"/>
                        </a:rPr>
                        <a:t>train_acc</a:t>
                      </a:r>
                      <a:endParaRPr sz="1200">
                        <a:latin typeface="Times New Roman"/>
                        <a:ea typeface="Times New Roman"/>
                        <a:cs typeface="Times New Roman"/>
                        <a:sym typeface="Times New Roman"/>
                      </a:endParaRPr>
                    </a:p>
                  </a:txBody>
                  <a:tcPr marT="0" marB="0" marR="68575" marL="68575" anchor="ctr">
                    <a:lnL cap="flat" cmpd="sng" w="6350">
                      <a:solidFill>
                        <a:srgbClr val="FFFFFF"/>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EFEFEF"/>
                      </a:solidFill>
                      <a:prstDash val="dot"/>
                      <a:round/>
                      <a:headEnd len="sm" w="sm" type="none"/>
                      <a:tailEnd len="sm" w="sm" type="none"/>
                    </a:lnT>
                    <a:lnB cap="flat" cmpd="sng" w="6350">
                      <a:solidFill>
                        <a:srgbClr val="000000"/>
                      </a:solidFill>
                      <a:prstDash val="dot"/>
                      <a:round/>
                      <a:headEnd len="sm" w="sm" type="none"/>
                      <a:tailEnd len="sm" w="sm" type="none"/>
                    </a:lnB>
                  </a:tcPr>
                </a:tc>
                <a:tc>
                  <a:txBody>
                    <a:bodyPr>
                      <a:noAutofit/>
                    </a:bodyPr>
                    <a:lstStyle/>
                    <a:p>
                      <a:pPr indent="0" lvl="0" marL="0" rtl="0" algn="r">
                        <a:spcBef>
                          <a:spcPts val="0"/>
                        </a:spcBef>
                        <a:spcAft>
                          <a:spcPts val="0"/>
                        </a:spcAft>
                        <a:buNone/>
                      </a:pPr>
                      <a:r>
                        <a:rPr lang="en" sz="1200">
                          <a:latin typeface="Times New Roman"/>
                          <a:ea typeface="Times New Roman"/>
                          <a:cs typeface="Times New Roman"/>
                          <a:sym typeface="Times New Roman"/>
                        </a:rPr>
                        <a:t>0.947100</a:t>
                      </a:r>
                      <a:endParaRPr sz="1200">
                        <a:latin typeface="Times New Roman"/>
                        <a:ea typeface="Times New Roman"/>
                        <a:cs typeface="Times New Roman"/>
                        <a:sym typeface="Times New Roman"/>
                      </a:endParaRPr>
                    </a:p>
                  </a:txBody>
                  <a:tcPr marT="0" marB="0" marR="68575" marL="68575" anchor="ctr">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EFEFEF"/>
                      </a:solidFill>
                      <a:prstDash val="dot"/>
                      <a:round/>
                      <a:headEnd len="sm" w="sm" type="none"/>
                      <a:tailEnd len="sm" w="sm" type="none"/>
                    </a:lnT>
                    <a:lnB cap="flat" cmpd="sng" w="6350">
                      <a:solidFill>
                        <a:srgbClr val="000000"/>
                      </a:solidFill>
                      <a:prstDash val="dot"/>
                      <a:round/>
                      <a:headEnd len="sm" w="sm" type="none"/>
                      <a:tailEnd len="sm" w="sm" type="none"/>
                    </a:lnB>
                  </a:tcPr>
                </a:tc>
                <a:tc>
                  <a:txBody>
                    <a:bodyPr>
                      <a:noAutofit/>
                    </a:bodyPr>
                    <a:lstStyle/>
                    <a:p>
                      <a:pPr indent="0" lvl="0" marL="0" rtl="0" algn="r">
                        <a:spcBef>
                          <a:spcPts val="0"/>
                        </a:spcBef>
                        <a:spcAft>
                          <a:spcPts val="0"/>
                        </a:spcAft>
                        <a:buNone/>
                      </a:pPr>
                      <a:r>
                        <a:rPr lang="en" sz="1200">
                          <a:latin typeface="Times New Roman"/>
                          <a:ea typeface="Times New Roman"/>
                          <a:cs typeface="Times New Roman"/>
                          <a:sym typeface="Times New Roman"/>
                        </a:rPr>
                        <a:t>0.972844</a:t>
                      </a:r>
                      <a:endParaRPr sz="1200">
                        <a:latin typeface="Times New Roman"/>
                        <a:ea typeface="Times New Roman"/>
                        <a:cs typeface="Times New Roman"/>
                        <a:sym typeface="Times New Roman"/>
                      </a:endParaRPr>
                    </a:p>
                  </a:txBody>
                  <a:tcPr marT="0" marB="0" marR="68575" marL="68575" anchor="ctr">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EFEFEF"/>
                      </a:solidFill>
                      <a:prstDash val="dot"/>
                      <a:round/>
                      <a:headEnd len="sm" w="sm" type="none"/>
                      <a:tailEnd len="sm" w="sm" type="none"/>
                    </a:lnT>
                    <a:lnB cap="flat" cmpd="sng" w="6350">
                      <a:solidFill>
                        <a:srgbClr val="000000"/>
                      </a:solidFill>
                      <a:prstDash val="dot"/>
                      <a:round/>
                      <a:headEnd len="sm" w="sm" type="none"/>
                      <a:tailEnd len="sm" w="sm" type="none"/>
                    </a:lnB>
                  </a:tcPr>
                </a:tc>
                <a:tc>
                  <a:txBody>
                    <a:bodyPr>
                      <a:noAutofit/>
                    </a:bodyPr>
                    <a:lstStyle/>
                    <a:p>
                      <a:pPr indent="0" lvl="0" marL="0" rtl="0" algn="r">
                        <a:spcBef>
                          <a:spcPts val="0"/>
                        </a:spcBef>
                        <a:spcAft>
                          <a:spcPts val="0"/>
                        </a:spcAft>
                        <a:buNone/>
                      </a:pPr>
                      <a:r>
                        <a:rPr lang="en" sz="1200">
                          <a:latin typeface="Times New Roman"/>
                          <a:ea typeface="Times New Roman"/>
                          <a:cs typeface="Times New Roman"/>
                          <a:sym typeface="Times New Roman"/>
                        </a:rPr>
                        <a:t>0.970884</a:t>
                      </a:r>
                      <a:endParaRPr sz="1200">
                        <a:latin typeface="Times New Roman"/>
                        <a:ea typeface="Times New Roman"/>
                        <a:cs typeface="Times New Roman"/>
                        <a:sym typeface="Times New Roman"/>
                      </a:endParaRPr>
                    </a:p>
                  </a:txBody>
                  <a:tcPr marT="0" marB="0" marR="68575" marL="68575" anchor="ctr">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EFEFEF"/>
                      </a:solidFill>
                      <a:prstDash val="dot"/>
                      <a:round/>
                      <a:headEnd len="sm" w="sm" type="none"/>
                      <a:tailEnd len="sm" w="sm" type="none"/>
                    </a:lnT>
                    <a:lnB cap="flat" cmpd="sng" w="6350">
                      <a:solidFill>
                        <a:srgbClr val="000000"/>
                      </a:solidFill>
                      <a:prstDash val="dot"/>
                      <a:round/>
                      <a:headEnd len="sm" w="sm" type="none"/>
                      <a:tailEnd len="sm" w="sm" type="none"/>
                    </a:lnB>
                  </a:tcPr>
                </a:tc>
                <a:tc>
                  <a:txBody>
                    <a:bodyPr>
                      <a:noAutofit/>
                    </a:bodyPr>
                    <a:lstStyle/>
                    <a:p>
                      <a:pPr indent="0" lvl="0" marL="0" rtl="0" algn="r">
                        <a:spcBef>
                          <a:spcPts val="0"/>
                        </a:spcBef>
                        <a:spcAft>
                          <a:spcPts val="0"/>
                        </a:spcAft>
                        <a:buNone/>
                      </a:pPr>
                      <a:r>
                        <a:rPr lang="en" sz="1200">
                          <a:latin typeface="Times New Roman"/>
                          <a:ea typeface="Times New Roman"/>
                          <a:cs typeface="Times New Roman"/>
                          <a:sym typeface="Times New Roman"/>
                        </a:rPr>
                        <a:t>0.980929</a:t>
                      </a:r>
                      <a:endParaRPr sz="1200">
                        <a:latin typeface="Times New Roman"/>
                        <a:ea typeface="Times New Roman"/>
                        <a:cs typeface="Times New Roman"/>
                        <a:sym typeface="Times New Roman"/>
                      </a:endParaRPr>
                    </a:p>
                  </a:txBody>
                  <a:tcPr marT="0" marB="0" marR="68575" marL="68575" anchor="ctr">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EFEFEF"/>
                      </a:solidFill>
                      <a:prstDash val="dot"/>
                      <a:round/>
                      <a:headEnd len="sm" w="sm" type="none"/>
                      <a:tailEnd len="sm" w="sm" type="none"/>
                    </a:lnT>
                    <a:lnB cap="flat" cmpd="sng" w="6350">
                      <a:solidFill>
                        <a:srgbClr val="000000"/>
                      </a:solidFill>
                      <a:prstDash val="dot"/>
                      <a:round/>
                      <a:headEnd len="sm" w="sm" type="none"/>
                      <a:tailEnd len="sm" w="sm" type="none"/>
                    </a:lnB>
                  </a:tcPr>
                </a:tc>
                <a:tc>
                  <a:txBody>
                    <a:bodyPr>
                      <a:noAutofit/>
                    </a:bodyPr>
                    <a:lstStyle/>
                    <a:p>
                      <a:pPr indent="0" lvl="0" marL="0" rtl="0" algn="r">
                        <a:spcBef>
                          <a:spcPts val="0"/>
                        </a:spcBef>
                        <a:spcAft>
                          <a:spcPts val="0"/>
                        </a:spcAft>
                        <a:buNone/>
                      </a:pPr>
                      <a:r>
                        <a:rPr lang="en" sz="1200">
                          <a:latin typeface="Times New Roman"/>
                          <a:ea typeface="Times New Roman"/>
                          <a:cs typeface="Times New Roman"/>
                          <a:sym typeface="Times New Roman"/>
                        </a:rPr>
                        <a:t>0.979752</a:t>
                      </a:r>
                      <a:endParaRPr sz="1200">
                        <a:latin typeface="Times New Roman"/>
                        <a:ea typeface="Times New Roman"/>
                        <a:cs typeface="Times New Roman"/>
                        <a:sym typeface="Times New Roman"/>
                      </a:endParaRPr>
                    </a:p>
                  </a:txBody>
                  <a:tcPr marT="0" marB="0" marR="68575" marL="68575" anchor="ctr">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EFEFEF"/>
                      </a:solidFill>
                      <a:prstDash val="dot"/>
                      <a:round/>
                      <a:headEnd len="sm" w="sm" type="none"/>
                      <a:tailEnd len="sm" w="sm" type="none"/>
                    </a:lnT>
                    <a:lnB cap="flat" cmpd="sng" w="6350">
                      <a:solidFill>
                        <a:srgbClr val="000000"/>
                      </a:solidFill>
                      <a:prstDash val="dot"/>
                      <a:round/>
                      <a:headEnd len="sm" w="sm" type="none"/>
                      <a:tailEnd len="sm" w="sm" type="none"/>
                    </a:lnB>
                  </a:tcPr>
                </a:tc>
                <a:tc>
                  <a:txBody>
                    <a:bodyPr>
                      <a:noAutofit/>
                    </a:bodyPr>
                    <a:lstStyle/>
                    <a:p>
                      <a:pPr indent="0" lvl="0" marL="0" rtl="0" algn="r">
                        <a:spcBef>
                          <a:spcPts val="0"/>
                        </a:spcBef>
                        <a:spcAft>
                          <a:spcPts val="0"/>
                        </a:spcAft>
                        <a:buNone/>
                      </a:pPr>
                      <a:r>
                        <a:rPr lang="en" sz="1200">
                          <a:latin typeface="Times New Roman"/>
                          <a:ea typeface="Times New Roman"/>
                          <a:cs typeface="Times New Roman"/>
                          <a:sym typeface="Times New Roman"/>
                        </a:rPr>
                        <a:t>0.970302</a:t>
                      </a:r>
                      <a:endParaRPr sz="1200">
                        <a:latin typeface="Times New Roman"/>
                        <a:ea typeface="Times New Roman"/>
                        <a:cs typeface="Times New Roman"/>
                        <a:sym typeface="Times New Roman"/>
                      </a:endParaRPr>
                    </a:p>
                  </a:txBody>
                  <a:tcPr marT="0" marB="0" marR="68575" marL="68575" anchor="ctr">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EFEFEF"/>
                      </a:solidFill>
                      <a:prstDash val="dot"/>
                      <a:round/>
                      <a:headEnd len="sm" w="sm" type="none"/>
                      <a:tailEnd len="sm" w="sm" type="none"/>
                    </a:lnT>
                    <a:lnB cap="flat" cmpd="sng" w="6350">
                      <a:solidFill>
                        <a:srgbClr val="000000"/>
                      </a:solidFill>
                      <a:prstDash val="dot"/>
                      <a:round/>
                      <a:headEnd len="sm" w="sm" type="none"/>
                      <a:tailEnd len="sm" w="sm" type="none"/>
                    </a:lnB>
                  </a:tcPr>
                </a:tc>
                <a:tc>
                  <a:txBody>
                    <a:bodyPr>
                      <a:noAutofit/>
                    </a:bodyPr>
                    <a:lstStyle/>
                    <a:p>
                      <a:pPr indent="0" lvl="0" marL="0" rtl="0" algn="r">
                        <a:spcBef>
                          <a:spcPts val="0"/>
                        </a:spcBef>
                        <a:spcAft>
                          <a:spcPts val="0"/>
                        </a:spcAft>
                        <a:buNone/>
                      </a:pPr>
                      <a:r>
                        <a:rPr lang="en" sz="1200">
                          <a:latin typeface="Times New Roman"/>
                          <a:ea typeface="Times New Roman"/>
                          <a:cs typeface="Times New Roman"/>
                          <a:sym typeface="Times New Roman"/>
                        </a:rPr>
                        <a:t>0.012226</a:t>
                      </a:r>
                      <a:endParaRPr sz="1200">
                        <a:latin typeface="Times New Roman"/>
                        <a:ea typeface="Times New Roman"/>
                        <a:cs typeface="Times New Roman"/>
                        <a:sym typeface="Times New Roman"/>
                      </a:endParaRPr>
                    </a:p>
                  </a:txBody>
                  <a:tcPr marT="0" marB="0" marR="68575" marL="68575" anchor="ctr">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EFEFEF"/>
                      </a:solidFill>
                      <a:prstDash val="dot"/>
                      <a:round/>
                      <a:headEnd len="sm" w="sm" type="none"/>
                      <a:tailEnd len="sm" w="sm" type="none"/>
                    </a:lnT>
                    <a:lnB cap="flat" cmpd="sng" w="6350">
                      <a:solidFill>
                        <a:srgbClr val="000000"/>
                      </a:solidFill>
                      <a:prstDash val="dot"/>
                      <a:round/>
                      <a:headEnd len="sm" w="sm" type="none"/>
                      <a:tailEnd len="sm" w="sm" type="none"/>
                    </a:lnB>
                  </a:tcPr>
                </a:tc>
                <a:tc>
                  <a:txBody>
                    <a:bodyPr>
                      <a:noAutofit/>
                    </a:bodyPr>
                    <a:lstStyle/>
                    <a:p>
                      <a:pPr indent="0" lvl="0" marL="0" rtl="0" algn="r">
                        <a:spcBef>
                          <a:spcPts val="0"/>
                        </a:spcBef>
                        <a:spcAft>
                          <a:spcPts val="0"/>
                        </a:spcAft>
                        <a:buNone/>
                      </a:pPr>
                      <a:r>
                        <a:rPr b="1" lang="en" sz="1200">
                          <a:latin typeface="Times New Roman"/>
                          <a:ea typeface="Times New Roman"/>
                          <a:cs typeface="Times New Roman"/>
                          <a:sym typeface="Times New Roman"/>
                        </a:rPr>
                        <a:t>0.978464</a:t>
                      </a:r>
                      <a:endParaRPr sz="1200">
                        <a:latin typeface="Times New Roman"/>
                        <a:ea typeface="Times New Roman"/>
                        <a:cs typeface="Times New Roman"/>
                        <a:sym typeface="Times New Roman"/>
                      </a:endParaRPr>
                    </a:p>
                  </a:txBody>
                  <a:tcPr marT="0" marB="0" marR="68575" marL="68575" anchor="ctr">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EFEFEF"/>
                      </a:solidFill>
                      <a:prstDash val="dot"/>
                      <a:round/>
                      <a:headEnd len="sm" w="sm" type="none"/>
                      <a:tailEnd len="sm" w="sm" type="none"/>
                    </a:lnT>
                    <a:lnB cap="flat" cmpd="sng" w="6350">
                      <a:solidFill>
                        <a:srgbClr val="000000"/>
                      </a:solidFill>
                      <a:prstDash val="dot"/>
                      <a:round/>
                      <a:headEnd len="sm" w="sm" type="none"/>
                      <a:tailEnd len="sm" w="sm" type="none"/>
                    </a:lnB>
                  </a:tcPr>
                </a:tc>
                <a:tc>
                  <a:txBody>
                    <a:bodyPr>
                      <a:noAutofit/>
                    </a:bodyPr>
                    <a:lstStyle/>
                    <a:p>
                      <a:pPr indent="0" lvl="0" marL="0" rtl="0" algn="r">
                        <a:spcBef>
                          <a:spcPts val="0"/>
                        </a:spcBef>
                        <a:spcAft>
                          <a:spcPts val="0"/>
                        </a:spcAft>
                        <a:buNone/>
                      </a:pPr>
                      <a:r>
                        <a:rPr b="1" lang="en" sz="1200">
                          <a:latin typeface="Times New Roman"/>
                          <a:ea typeface="Times New Roman"/>
                          <a:cs typeface="Times New Roman"/>
                          <a:sym typeface="Times New Roman"/>
                        </a:rPr>
                        <a:t>0.8696</a:t>
                      </a:r>
                      <a:endParaRPr b="1" sz="1200">
                        <a:latin typeface="Times New Roman"/>
                        <a:ea typeface="Times New Roman"/>
                        <a:cs typeface="Times New Roman"/>
                        <a:sym typeface="Times New Roman"/>
                      </a:endParaRPr>
                    </a:p>
                  </a:txBody>
                  <a:tcPr marT="0" marB="0" marR="68575" marL="68575" anchor="ctr">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EFEFEF"/>
                      </a:solidFill>
                      <a:prstDash val="dot"/>
                      <a:round/>
                      <a:headEnd len="sm" w="sm" type="none"/>
                      <a:tailEnd len="sm" w="sm" type="none"/>
                    </a:lnT>
                    <a:lnB cap="flat" cmpd="sng" w="6350">
                      <a:solidFill>
                        <a:srgbClr val="000000"/>
                      </a:solidFill>
                      <a:prstDash val="dot"/>
                      <a:round/>
                      <a:headEnd len="sm" w="sm" type="none"/>
                      <a:tailEnd len="sm" w="sm" type="none"/>
                    </a:lnB>
                  </a:tcPr>
                </a:tc>
                <a:tc>
                  <a:txBody>
                    <a:bodyPr>
                      <a:noAutofit/>
                    </a:bodyPr>
                    <a:lstStyle/>
                    <a:p>
                      <a:pPr indent="0" lvl="0" marL="0" rtl="0" algn="r">
                        <a:spcBef>
                          <a:spcPts val="0"/>
                        </a:spcBef>
                        <a:spcAft>
                          <a:spcPts val="0"/>
                        </a:spcAft>
                        <a:buNone/>
                      </a:pPr>
                      <a:r>
                        <a:rPr lang="en" sz="1200">
                          <a:latin typeface="Times New Roman"/>
                          <a:ea typeface="Times New Roman"/>
                          <a:cs typeface="Times New Roman"/>
                          <a:sym typeface="Times New Roman"/>
                        </a:rPr>
                        <a:t>0.7783</a:t>
                      </a:r>
                      <a:endParaRPr sz="1200">
                        <a:latin typeface="Times New Roman"/>
                        <a:ea typeface="Times New Roman"/>
                        <a:cs typeface="Times New Roman"/>
                        <a:sym typeface="Times New Roman"/>
                      </a:endParaRPr>
                    </a:p>
                  </a:txBody>
                  <a:tcPr marT="0" marB="0" marR="68575" marL="68575" anchor="ctr">
                    <a:lnL cap="flat" cmpd="sng" w="6350">
                      <a:solidFill>
                        <a:srgbClr val="000000"/>
                      </a:solidFill>
                      <a:prstDash val="solid"/>
                      <a:round/>
                      <a:headEnd len="sm" w="sm" type="none"/>
                      <a:tailEnd len="sm" w="sm" type="none"/>
                    </a:lnL>
                    <a:lnR cap="flat" cmpd="sng" w="6350">
                      <a:solidFill>
                        <a:srgbClr val="FFFFFF"/>
                      </a:solidFill>
                      <a:prstDash val="solid"/>
                      <a:round/>
                      <a:headEnd len="sm" w="sm" type="none"/>
                      <a:tailEnd len="sm" w="sm" type="none"/>
                    </a:lnR>
                    <a:lnT cap="flat" cmpd="sng" w="6350">
                      <a:solidFill>
                        <a:srgbClr val="EFEFEF"/>
                      </a:solidFill>
                      <a:prstDash val="dot"/>
                      <a:round/>
                      <a:headEnd len="sm" w="sm" type="none"/>
                      <a:tailEnd len="sm" w="sm" type="none"/>
                    </a:lnT>
                    <a:lnB cap="flat" cmpd="sng" w="6350">
                      <a:solidFill>
                        <a:srgbClr val="000000"/>
                      </a:solidFill>
                      <a:prstDash val="dot"/>
                      <a:round/>
                      <a:headEnd len="sm" w="sm" type="none"/>
                      <a:tailEnd len="sm" w="sm" type="none"/>
                    </a:lnB>
                  </a:tcPr>
                </a:tc>
              </a:tr>
              <a:tr h="361950">
                <a:tc>
                  <a:txBody>
                    <a:bodyPr>
                      <a:noAutofit/>
                    </a:bodyPr>
                    <a:lstStyle/>
                    <a:p>
                      <a:pPr indent="0" lvl="0" marL="0" rtl="0" algn="ctr">
                        <a:spcBef>
                          <a:spcPts val="0"/>
                        </a:spcBef>
                        <a:spcAft>
                          <a:spcPts val="0"/>
                        </a:spcAft>
                        <a:buNone/>
                      </a:pPr>
                      <a:r>
                        <a:rPr lang="en" sz="1200">
                          <a:latin typeface="Times New Roman"/>
                          <a:ea typeface="Times New Roman"/>
                          <a:cs typeface="Times New Roman"/>
                          <a:sym typeface="Times New Roman"/>
                        </a:rPr>
                        <a:t>val-loss</a:t>
                      </a:r>
                      <a:endParaRPr sz="1200">
                        <a:latin typeface="Times New Roman"/>
                        <a:ea typeface="Times New Roman"/>
                        <a:cs typeface="Times New Roman"/>
                        <a:sym typeface="Times New Roman"/>
                      </a:endParaRPr>
                    </a:p>
                  </a:txBody>
                  <a:tcPr marT="0" marB="0" marR="68575" marL="68575" anchor="ctr">
                    <a:lnL cap="flat" cmpd="sng" w="6350">
                      <a:solidFill>
                        <a:srgbClr val="FFFFFF"/>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dot"/>
                      <a:round/>
                      <a:headEnd len="sm" w="sm" type="none"/>
                      <a:tailEnd len="sm" w="sm" type="none"/>
                    </a:lnT>
                    <a:lnB cap="flat" cmpd="sng" w="6350">
                      <a:solidFill>
                        <a:srgbClr val="EFEFEF"/>
                      </a:solidFill>
                      <a:prstDash val="dot"/>
                      <a:round/>
                      <a:headEnd len="sm" w="sm" type="none"/>
                      <a:tailEnd len="sm" w="sm" type="none"/>
                    </a:lnB>
                  </a:tcPr>
                </a:tc>
                <a:tc>
                  <a:txBody>
                    <a:bodyPr>
                      <a:noAutofit/>
                    </a:bodyPr>
                    <a:lstStyle/>
                    <a:p>
                      <a:pPr indent="0" lvl="0" marL="0" rtl="0" algn="r">
                        <a:spcBef>
                          <a:spcPts val="0"/>
                        </a:spcBef>
                        <a:spcAft>
                          <a:spcPts val="0"/>
                        </a:spcAft>
                        <a:buNone/>
                      </a:pPr>
                      <a:r>
                        <a:rPr lang="en" sz="1200">
                          <a:solidFill>
                            <a:srgbClr val="1BA894"/>
                          </a:solidFill>
                          <a:latin typeface="Times New Roman"/>
                          <a:ea typeface="Times New Roman"/>
                          <a:cs typeface="Times New Roman"/>
                          <a:sym typeface="Times New Roman"/>
                        </a:rPr>
                        <a:t>1.802394</a:t>
                      </a:r>
                      <a:endParaRPr sz="1200">
                        <a:solidFill>
                          <a:srgbClr val="1BA894"/>
                        </a:solidFill>
                        <a:latin typeface="Times New Roman"/>
                        <a:ea typeface="Times New Roman"/>
                        <a:cs typeface="Times New Roman"/>
                        <a:sym typeface="Times New Roman"/>
                      </a:endParaRPr>
                    </a:p>
                  </a:txBody>
                  <a:tcPr marT="0" marB="0" marR="68575" marL="68575" anchor="ctr">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dot"/>
                      <a:round/>
                      <a:headEnd len="sm" w="sm" type="none"/>
                      <a:tailEnd len="sm" w="sm" type="none"/>
                    </a:lnT>
                    <a:lnB cap="flat" cmpd="sng" w="6350">
                      <a:solidFill>
                        <a:srgbClr val="EFEFEF"/>
                      </a:solidFill>
                      <a:prstDash val="dot"/>
                      <a:round/>
                      <a:headEnd len="sm" w="sm" type="none"/>
                      <a:tailEnd len="sm" w="sm" type="none"/>
                    </a:lnB>
                  </a:tcPr>
                </a:tc>
                <a:tc>
                  <a:txBody>
                    <a:bodyPr>
                      <a:noAutofit/>
                    </a:bodyPr>
                    <a:lstStyle/>
                    <a:p>
                      <a:pPr indent="0" lvl="0" marL="0" rtl="0" algn="r">
                        <a:spcBef>
                          <a:spcPts val="0"/>
                        </a:spcBef>
                        <a:spcAft>
                          <a:spcPts val="0"/>
                        </a:spcAft>
                        <a:buNone/>
                      </a:pPr>
                      <a:r>
                        <a:rPr lang="en" sz="1200">
                          <a:solidFill>
                            <a:srgbClr val="1BA894"/>
                          </a:solidFill>
                          <a:latin typeface="Times New Roman"/>
                          <a:ea typeface="Times New Roman"/>
                          <a:cs typeface="Times New Roman"/>
                          <a:sym typeface="Times New Roman"/>
                        </a:rPr>
                        <a:t>1.540489</a:t>
                      </a:r>
                      <a:endParaRPr sz="1200">
                        <a:solidFill>
                          <a:srgbClr val="1BA894"/>
                        </a:solidFill>
                        <a:latin typeface="Times New Roman"/>
                        <a:ea typeface="Times New Roman"/>
                        <a:cs typeface="Times New Roman"/>
                        <a:sym typeface="Times New Roman"/>
                      </a:endParaRPr>
                    </a:p>
                  </a:txBody>
                  <a:tcPr marT="0" marB="0" marR="68575" marL="68575" anchor="ctr">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dot"/>
                      <a:round/>
                      <a:headEnd len="sm" w="sm" type="none"/>
                      <a:tailEnd len="sm" w="sm" type="none"/>
                    </a:lnT>
                    <a:lnB cap="flat" cmpd="sng" w="6350">
                      <a:solidFill>
                        <a:srgbClr val="EFEFEF"/>
                      </a:solidFill>
                      <a:prstDash val="dot"/>
                      <a:round/>
                      <a:headEnd len="sm" w="sm" type="none"/>
                      <a:tailEnd len="sm" w="sm" type="none"/>
                    </a:lnB>
                  </a:tcPr>
                </a:tc>
                <a:tc>
                  <a:txBody>
                    <a:bodyPr>
                      <a:noAutofit/>
                    </a:bodyPr>
                    <a:lstStyle/>
                    <a:p>
                      <a:pPr indent="0" lvl="0" marL="0" rtl="0" algn="r">
                        <a:spcBef>
                          <a:spcPts val="0"/>
                        </a:spcBef>
                        <a:spcAft>
                          <a:spcPts val="0"/>
                        </a:spcAft>
                        <a:buNone/>
                      </a:pPr>
                      <a:r>
                        <a:rPr lang="en" sz="1200">
                          <a:solidFill>
                            <a:srgbClr val="1BA894"/>
                          </a:solidFill>
                          <a:latin typeface="Times New Roman"/>
                          <a:ea typeface="Times New Roman"/>
                          <a:cs typeface="Times New Roman"/>
                          <a:sym typeface="Times New Roman"/>
                        </a:rPr>
                        <a:t>1.852702</a:t>
                      </a:r>
                      <a:endParaRPr sz="1200">
                        <a:solidFill>
                          <a:srgbClr val="1BA894"/>
                        </a:solidFill>
                        <a:latin typeface="Times New Roman"/>
                        <a:ea typeface="Times New Roman"/>
                        <a:cs typeface="Times New Roman"/>
                        <a:sym typeface="Times New Roman"/>
                      </a:endParaRPr>
                    </a:p>
                  </a:txBody>
                  <a:tcPr marT="0" marB="0" marR="68575" marL="68575" anchor="ctr">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dot"/>
                      <a:round/>
                      <a:headEnd len="sm" w="sm" type="none"/>
                      <a:tailEnd len="sm" w="sm" type="none"/>
                    </a:lnT>
                    <a:lnB cap="flat" cmpd="sng" w="6350">
                      <a:solidFill>
                        <a:srgbClr val="EFEFEF"/>
                      </a:solidFill>
                      <a:prstDash val="dot"/>
                      <a:round/>
                      <a:headEnd len="sm" w="sm" type="none"/>
                      <a:tailEnd len="sm" w="sm" type="none"/>
                    </a:lnB>
                  </a:tcPr>
                </a:tc>
                <a:tc>
                  <a:txBody>
                    <a:bodyPr>
                      <a:noAutofit/>
                    </a:bodyPr>
                    <a:lstStyle/>
                    <a:p>
                      <a:pPr indent="0" lvl="0" marL="0" rtl="0" algn="r">
                        <a:spcBef>
                          <a:spcPts val="0"/>
                        </a:spcBef>
                        <a:spcAft>
                          <a:spcPts val="0"/>
                        </a:spcAft>
                        <a:buNone/>
                      </a:pPr>
                      <a:r>
                        <a:rPr lang="en" sz="1200">
                          <a:solidFill>
                            <a:srgbClr val="1BA894"/>
                          </a:solidFill>
                          <a:latin typeface="Times New Roman"/>
                          <a:ea typeface="Times New Roman"/>
                          <a:cs typeface="Times New Roman"/>
                          <a:sym typeface="Times New Roman"/>
                        </a:rPr>
                        <a:t>1.808886</a:t>
                      </a:r>
                      <a:endParaRPr sz="1200">
                        <a:solidFill>
                          <a:srgbClr val="1BA894"/>
                        </a:solidFill>
                        <a:latin typeface="Times New Roman"/>
                        <a:ea typeface="Times New Roman"/>
                        <a:cs typeface="Times New Roman"/>
                        <a:sym typeface="Times New Roman"/>
                      </a:endParaRPr>
                    </a:p>
                  </a:txBody>
                  <a:tcPr marT="0" marB="0" marR="68575" marL="68575" anchor="ctr">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dot"/>
                      <a:round/>
                      <a:headEnd len="sm" w="sm" type="none"/>
                      <a:tailEnd len="sm" w="sm" type="none"/>
                    </a:lnT>
                    <a:lnB cap="flat" cmpd="sng" w="6350">
                      <a:solidFill>
                        <a:srgbClr val="EFEFEF"/>
                      </a:solidFill>
                      <a:prstDash val="dot"/>
                      <a:round/>
                      <a:headEnd len="sm" w="sm" type="none"/>
                      <a:tailEnd len="sm" w="sm" type="none"/>
                    </a:lnB>
                  </a:tcPr>
                </a:tc>
                <a:tc>
                  <a:txBody>
                    <a:bodyPr>
                      <a:noAutofit/>
                    </a:bodyPr>
                    <a:lstStyle/>
                    <a:p>
                      <a:pPr indent="0" lvl="0" marL="0" rtl="0" algn="r">
                        <a:spcBef>
                          <a:spcPts val="0"/>
                        </a:spcBef>
                        <a:spcAft>
                          <a:spcPts val="0"/>
                        </a:spcAft>
                        <a:buNone/>
                      </a:pPr>
                      <a:r>
                        <a:rPr lang="en" sz="1200">
                          <a:solidFill>
                            <a:srgbClr val="1BA894"/>
                          </a:solidFill>
                          <a:latin typeface="Times New Roman"/>
                          <a:ea typeface="Times New Roman"/>
                          <a:cs typeface="Times New Roman"/>
                          <a:sym typeface="Times New Roman"/>
                        </a:rPr>
                        <a:t>1.562203</a:t>
                      </a:r>
                      <a:endParaRPr sz="1200">
                        <a:solidFill>
                          <a:srgbClr val="1BA894"/>
                        </a:solidFill>
                        <a:latin typeface="Times New Roman"/>
                        <a:ea typeface="Times New Roman"/>
                        <a:cs typeface="Times New Roman"/>
                        <a:sym typeface="Times New Roman"/>
                      </a:endParaRPr>
                    </a:p>
                  </a:txBody>
                  <a:tcPr marT="0" marB="0" marR="68575" marL="68575" anchor="ctr">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dot"/>
                      <a:round/>
                      <a:headEnd len="sm" w="sm" type="none"/>
                      <a:tailEnd len="sm" w="sm" type="none"/>
                    </a:lnT>
                    <a:lnB cap="flat" cmpd="sng" w="6350">
                      <a:solidFill>
                        <a:srgbClr val="EFEFEF"/>
                      </a:solidFill>
                      <a:prstDash val="dot"/>
                      <a:round/>
                      <a:headEnd len="sm" w="sm" type="none"/>
                      <a:tailEnd len="sm" w="sm" type="none"/>
                    </a:lnB>
                  </a:tcPr>
                </a:tc>
                <a:tc>
                  <a:txBody>
                    <a:bodyPr>
                      <a:noAutofit/>
                    </a:bodyPr>
                    <a:lstStyle/>
                    <a:p>
                      <a:pPr indent="0" lvl="0" marL="0" rtl="0" algn="r">
                        <a:spcBef>
                          <a:spcPts val="0"/>
                        </a:spcBef>
                        <a:spcAft>
                          <a:spcPts val="0"/>
                        </a:spcAft>
                        <a:buNone/>
                      </a:pPr>
                      <a:r>
                        <a:rPr b="1" lang="en" sz="1200">
                          <a:solidFill>
                            <a:srgbClr val="1BA894"/>
                          </a:solidFill>
                          <a:latin typeface="Times New Roman"/>
                          <a:ea typeface="Times New Roman"/>
                          <a:cs typeface="Times New Roman"/>
                          <a:sym typeface="Times New Roman"/>
                        </a:rPr>
                        <a:t>1.713335</a:t>
                      </a:r>
                      <a:endParaRPr b="1" sz="1200">
                        <a:solidFill>
                          <a:srgbClr val="1BA894"/>
                        </a:solidFill>
                        <a:latin typeface="Times New Roman"/>
                        <a:ea typeface="Times New Roman"/>
                        <a:cs typeface="Times New Roman"/>
                        <a:sym typeface="Times New Roman"/>
                      </a:endParaRPr>
                    </a:p>
                  </a:txBody>
                  <a:tcPr marT="0" marB="0" marR="68575" marL="68575" anchor="ctr">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dot"/>
                      <a:round/>
                      <a:headEnd len="sm" w="sm" type="none"/>
                      <a:tailEnd len="sm" w="sm" type="none"/>
                    </a:lnT>
                    <a:lnB cap="flat" cmpd="sng" w="6350">
                      <a:solidFill>
                        <a:srgbClr val="EFEFEF"/>
                      </a:solidFill>
                      <a:prstDash val="dot"/>
                      <a:round/>
                      <a:headEnd len="sm" w="sm" type="none"/>
                      <a:tailEnd len="sm" w="sm" type="none"/>
                    </a:lnB>
                  </a:tcPr>
                </a:tc>
                <a:tc>
                  <a:txBody>
                    <a:bodyPr>
                      <a:noAutofit/>
                    </a:bodyPr>
                    <a:lstStyle/>
                    <a:p>
                      <a:pPr indent="0" lvl="0" marL="0" rtl="0" algn="r">
                        <a:spcBef>
                          <a:spcPts val="0"/>
                        </a:spcBef>
                        <a:spcAft>
                          <a:spcPts val="0"/>
                        </a:spcAft>
                        <a:buNone/>
                      </a:pPr>
                      <a:r>
                        <a:rPr lang="en" sz="1200">
                          <a:solidFill>
                            <a:srgbClr val="A64D79"/>
                          </a:solidFill>
                          <a:latin typeface="Times New Roman"/>
                          <a:ea typeface="Times New Roman"/>
                          <a:cs typeface="Times New Roman"/>
                          <a:sym typeface="Times New Roman"/>
                        </a:rPr>
                        <a:t>0.133567</a:t>
                      </a:r>
                      <a:endParaRPr sz="1200">
                        <a:solidFill>
                          <a:srgbClr val="A64D79"/>
                        </a:solidFill>
                        <a:latin typeface="Times New Roman"/>
                        <a:ea typeface="Times New Roman"/>
                        <a:cs typeface="Times New Roman"/>
                        <a:sym typeface="Times New Roman"/>
                      </a:endParaRPr>
                    </a:p>
                  </a:txBody>
                  <a:tcPr marT="0" marB="0" marR="68575" marL="68575" anchor="ctr">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dot"/>
                      <a:round/>
                      <a:headEnd len="sm" w="sm" type="none"/>
                      <a:tailEnd len="sm" w="sm" type="none"/>
                    </a:lnT>
                    <a:lnB cap="flat" cmpd="sng" w="6350">
                      <a:solidFill>
                        <a:srgbClr val="EFEFEF"/>
                      </a:solidFill>
                      <a:prstDash val="dot"/>
                      <a:round/>
                      <a:headEnd len="sm" w="sm" type="none"/>
                      <a:tailEnd len="sm" w="sm" type="none"/>
                    </a:lnB>
                  </a:tcPr>
                </a:tc>
                <a:tc>
                  <a:txBody>
                    <a:bodyPr>
                      <a:noAutofit/>
                    </a:bodyPr>
                    <a:lstStyle/>
                    <a:p>
                      <a:pPr indent="0" lvl="0" marL="0" rtl="0" algn="ctr">
                        <a:spcBef>
                          <a:spcPts val="0"/>
                        </a:spcBef>
                        <a:spcAft>
                          <a:spcPts val="0"/>
                        </a:spcAft>
                        <a:buNone/>
                      </a:pPr>
                      <a:r>
                        <a:rPr lang="en" sz="1200">
                          <a:latin typeface="Times New Roman"/>
                          <a:ea typeface="Times New Roman"/>
                          <a:cs typeface="Times New Roman"/>
                          <a:sym typeface="Times New Roman"/>
                        </a:rPr>
                        <a:t>-</a:t>
                      </a:r>
                      <a:endParaRPr b="1" sz="1200">
                        <a:latin typeface="Times New Roman"/>
                        <a:ea typeface="Times New Roman"/>
                        <a:cs typeface="Times New Roman"/>
                        <a:sym typeface="Times New Roman"/>
                      </a:endParaRPr>
                    </a:p>
                  </a:txBody>
                  <a:tcPr marT="0" marB="0" marR="68575" marL="68575" anchor="ctr">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dot"/>
                      <a:round/>
                      <a:headEnd len="sm" w="sm" type="none"/>
                      <a:tailEnd len="sm" w="sm" type="none"/>
                    </a:lnT>
                    <a:lnB cap="flat" cmpd="sng" w="6350">
                      <a:solidFill>
                        <a:srgbClr val="EFEFEF"/>
                      </a:solidFill>
                      <a:prstDash val="dot"/>
                      <a:round/>
                      <a:headEnd len="sm" w="sm" type="none"/>
                      <a:tailEnd len="sm" w="sm" type="none"/>
                    </a:lnB>
                  </a:tcPr>
                </a:tc>
                <a:tc>
                  <a:txBody>
                    <a:bodyPr>
                      <a:noAutofit/>
                    </a:bodyPr>
                    <a:lstStyle/>
                    <a:p>
                      <a:pPr indent="0" lvl="0" marL="0" rtl="0" algn="r">
                        <a:spcBef>
                          <a:spcPts val="0"/>
                        </a:spcBef>
                        <a:spcAft>
                          <a:spcPts val="0"/>
                        </a:spcAft>
                        <a:buNone/>
                      </a:pPr>
                      <a:r>
                        <a:rPr b="1" lang="en" sz="1200">
                          <a:solidFill>
                            <a:srgbClr val="1BA894"/>
                          </a:solidFill>
                          <a:latin typeface="Times New Roman"/>
                          <a:ea typeface="Times New Roman"/>
                          <a:cs typeface="Times New Roman"/>
                          <a:sym typeface="Times New Roman"/>
                        </a:rPr>
                        <a:t>0.6401</a:t>
                      </a:r>
                      <a:endParaRPr b="1" sz="1200">
                        <a:solidFill>
                          <a:srgbClr val="1BA894"/>
                        </a:solidFill>
                        <a:latin typeface="Times New Roman"/>
                        <a:ea typeface="Times New Roman"/>
                        <a:cs typeface="Times New Roman"/>
                        <a:sym typeface="Times New Roman"/>
                      </a:endParaRPr>
                    </a:p>
                  </a:txBody>
                  <a:tcPr marT="0" marB="0" marR="68575" marL="68575" anchor="ctr">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dot"/>
                      <a:round/>
                      <a:headEnd len="sm" w="sm" type="none"/>
                      <a:tailEnd len="sm" w="sm" type="none"/>
                    </a:lnT>
                    <a:lnB cap="flat" cmpd="sng" w="6350">
                      <a:solidFill>
                        <a:srgbClr val="EFEFEF"/>
                      </a:solidFill>
                      <a:prstDash val="dot"/>
                      <a:round/>
                      <a:headEnd len="sm" w="sm" type="none"/>
                      <a:tailEnd len="sm" w="sm" type="none"/>
                    </a:lnB>
                  </a:tcPr>
                </a:tc>
                <a:tc>
                  <a:txBody>
                    <a:bodyPr>
                      <a:noAutofit/>
                    </a:bodyPr>
                    <a:lstStyle/>
                    <a:p>
                      <a:pPr indent="0" lvl="0" marL="0" rtl="0" algn="r">
                        <a:spcBef>
                          <a:spcPts val="0"/>
                        </a:spcBef>
                        <a:spcAft>
                          <a:spcPts val="0"/>
                        </a:spcAft>
                        <a:buNone/>
                      </a:pPr>
                      <a:r>
                        <a:rPr lang="en" sz="1200">
                          <a:solidFill>
                            <a:srgbClr val="1BA894"/>
                          </a:solidFill>
                          <a:latin typeface="Times New Roman"/>
                          <a:ea typeface="Times New Roman"/>
                          <a:cs typeface="Times New Roman"/>
                          <a:sym typeface="Times New Roman"/>
                        </a:rPr>
                        <a:t>0.5703</a:t>
                      </a:r>
                      <a:endParaRPr b="1" sz="1200">
                        <a:solidFill>
                          <a:srgbClr val="A64D79"/>
                        </a:solidFill>
                        <a:latin typeface="Times New Roman"/>
                        <a:ea typeface="Times New Roman"/>
                        <a:cs typeface="Times New Roman"/>
                        <a:sym typeface="Times New Roman"/>
                      </a:endParaRPr>
                    </a:p>
                  </a:txBody>
                  <a:tcPr marT="0" marB="0" marR="68575" marL="68575" anchor="ctr">
                    <a:lnL cap="flat" cmpd="sng" w="6350">
                      <a:solidFill>
                        <a:srgbClr val="000000"/>
                      </a:solidFill>
                      <a:prstDash val="solid"/>
                      <a:round/>
                      <a:headEnd len="sm" w="sm" type="none"/>
                      <a:tailEnd len="sm" w="sm" type="none"/>
                    </a:lnL>
                    <a:lnR cap="flat" cmpd="sng" w="6350">
                      <a:solidFill>
                        <a:srgbClr val="FFFFFF"/>
                      </a:solidFill>
                      <a:prstDash val="solid"/>
                      <a:round/>
                      <a:headEnd len="sm" w="sm" type="none"/>
                      <a:tailEnd len="sm" w="sm" type="none"/>
                    </a:lnR>
                    <a:lnT cap="flat" cmpd="sng" w="6350">
                      <a:solidFill>
                        <a:srgbClr val="000000"/>
                      </a:solidFill>
                      <a:prstDash val="dot"/>
                      <a:round/>
                      <a:headEnd len="sm" w="sm" type="none"/>
                      <a:tailEnd len="sm" w="sm" type="none"/>
                    </a:lnT>
                    <a:lnB cap="flat" cmpd="sng" w="6350">
                      <a:solidFill>
                        <a:srgbClr val="EFEFEF"/>
                      </a:solidFill>
                      <a:prstDash val="dot"/>
                      <a:round/>
                      <a:headEnd len="sm" w="sm" type="none"/>
                      <a:tailEnd len="sm" w="sm" type="none"/>
                    </a:lnB>
                  </a:tcPr>
                </a:tc>
              </a:tr>
              <a:tr h="361950">
                <a:tc>
                  <a:txBody>
                    <a:bodyPr>
                      <a:noAutofit/>
                    </a:bodyPr>
                    <a:lstStyle/>
                    <a:p>
                      <a:pPr indent="0" lvl="0" marL="0" rtl="0" algn="ctr">
                        <a:spcBef>
                          <a:spcPts val="0"/>
                        </a:spcBef>
                        <a:spcAft>
                          <a:spcPts val="0"/>
                        </a:spcAft>
                        <a:buNone/>
                      </a:pPr>
                      <a:r>
                        <a:rPr lang="en" sz="1200">
                          <a:latin typeface="Times New Roman"/>
                          <a:ea typeface="Times New Roman"/>
                          <a:cs typeface="Times New Roman"/>
                          <a:sym typeface="Times New Roman"/>
                        </a:rPr>
                        <a:t>val-acc</a:t>
                      </a:r>
                      <a:endParaRPr sz="1200">
                        <a:latin typeface="Times New Roman"/>
                        <a:ea typeface="Times New Roman"/>
                        <a:cs typeface="Times New Roman"/>
                        <a:sym typeface="Times New Roman"/>
                      </a:endParaRPr>
                    </a:p>
                  </a:txBody>
                  <a:tcPr marT="0" marB="0" marR="68575" marL="68575" anchor="ctr">
                    <a:lnL cap="flat" cmpd="sng" w="6350">
                      <a:solidFill>
                        <a:srgbClr val="FFFFFF"/>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EFEFEF"/>
                      </a:solidFill>
                      <a:prstDash val="dot"/>
                      <a:round/>
                      <a:headEnd len="sm" w="sm" type="none"/>
                      <a:tailEnd len="sm" w="sm" type="none"/>
                    </a:lnT>
                    <a:lnB cap="flat" cmpd="sng" w="6350">
                      <a:solidFill>
                        <a:srgbClr val="000000"/>
                      </a:solidFill>
                      <a:prstDash val="solid"/>
                      <a:round/>
                      <a:headEnd len="sm" w="sm" type="none"/>
                      <a:tailEnd len="sm" w="sm" type="none"/>
                    </a:lnB>
                  </a:tcPr>
                </a:tc>
                <a:tc>
                  <a:txBody>
                    <a:bodyPr>
                      <a:noAutofit/>
                    </a:bodyPr>
                    <a:lstStyle/>
                    <a:p>
                      <a:pPr indent="0" lvl="0" marL="0" rtl="0" algn="r">
                        <a:spcBef>
                          <a:spcPts val="0"/>
                        </a:spcBef>
                        <a:spcAft>
                          <a:spcPts val="0"/>
                        </a:spcAft>
                        <a:buNone/>
                      </a:pPr>
                      <a:r>
                        <a:rPr lang="en" sz="1200">
                          <a:latin typeface="Times New Roman"/>
                          <a:ea typeface="Times New Roman"/>
                          <a:cs typeface="Times New Roman"/>
                          <a:sym typeface="Times New Roman"/>
                        </a:rPr>
                        <a:t>0.669805</a:t>
                      </a:r>
                      <a:endParaRPr sz="1200">
                        <a:latin typeface="Times New Roman"/>
                        <a:ea typeface="Times New Roman"/>
                        <a:cs typeface="Times New Roman"/>
                        <a:sym typeface="Times New Roman"/>
                      </a:endParaRPr>
                    </a:p>
                  </a:txBody>
                  <a:tcPr marT="0" marB="0" marR="68575" marL="68575" anchor="ctr">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EFEFEF"/>
                      </a:solidFill>
                      <a:prstDash val="dot"/>
                      <a:round/>
                      <a:headEnd len="sm" w="sm" type="none"/>
                      <a:tailEnd len="sm" w="sm" type="none"/>
                    </a:lnT>
                    <a:lnB cap="flat" cmpd="sng" w="6350">
                      <a:solidFill>
                        <a:srgbClr val="000000"/>
                      </a:solidFill>
                      <a:prstDash val="solid"/>
                      <a:round/>
                      <a:headEnd len="sm" w="sm" type="none"/>
                      <a:tailEnd len="sm" w="sm" type="none"/>
                    </a:lnB>
                  </a:tcPr>
                </a:tc>
                <a:tc>
                  <a:txBody>
                    <a:bodyPr>
                      <a:noAutofit/>
                    </a:bodyPr>
                    <a:lstStyle/>
                    <a:p>
                      <a:pPr indent="0" lvl="0" marL="0" rtl="0" algn="r">
                        <a:spcBef>
                          <a:spcPts val="0"/>
                        </a:spcBef>
                        <a:spcAft>
                          <a:spcPts val="0"/>
                        </a:spcAft>
                        <a:buNone/>
                      </a:pPr>
                      <a:r>
                        <a:rPr lang="en" sz="1200">
                          <a:latin typeface="Times New Roman"/>
                          <a:ea typeface="Times New Roman"/>
                          <a:cs typeface="Times New Roman"/>
                          <a:sym typeface="Times New Roman"/>
                        </a:rPr>
                        <a:t>0.672003</a:t>
                      </a:r>
                      <a:endParaRPr sz="1200">
                        <a:latin typeface="Times New Roman"/>
                        <a:ea typeface="Times New Roman"/>
                        <a:cs typeface="Times New Roman"/>
                        <a:sym typeface="Times New Roman"/>
                      </a:endParaRPr>
                    </a:p>
                  </a:txBody>
                  <a:tcPr marT="0" marB="0" marR="68575" marL="68575" anchor="ctr">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EFEFEF"/>
                      </a:solidFill>
                      <a:prstDash val="dot"/>
                      <a:round/>
                      <a:headEnd len="sm" w="sm" type="none"/>
                      <a:tailEnd len="sm" w="sm" type="none"/>
                    </a:lnT>
                    <a:lnB cap="flat" cmpd="sng" w="6350">
                      <a:solidFill>
                        <a:srgbClr val="000000"/>
                      </a:solidFill>
                      <a:prstDash val="solid"/>
                      <a:round/>
                      <a:headEnd len="sm" w="sm" type="none"/>
                      <a:tailEnd len="sm" w="sm" type="none"/>
                    </a:lnB>
                  </a:tcPr>
                </a:tc>
                <a:tc>
                  <a:txBody>
                    <a:bodyPr>
                      <a:noAutofit/>
                    </a:bodyPr>
                    <a:lstStyle/>
                    <a:p>
                      <a:pPr indent="0" lvl="0" marL="0" rtl="0" algn="r">
                        <a:spcBef>
                          <a:spcPts val="0"/>
                        </a:spcBef>
                        <a:spcAft>
                          <a:spcPts val="0"/>
                        </a:spcAft>
                        <a:buNone/>
                      </a:pPr>
                      <a:r>
                        <a:rPr lang="en" sz="1200">
                          <a:latin typeface="Times New Roman"/>
                          <a:ea typeface="Times New Roman"/>
                          <a:cs typeface="Times New Roman"/>
                          <a:sym typeface="Times New Roman"/>
                        </a:rPr>
                        <a:t>0.691994</a:t>
                      </a:r>
                      <a:endParaRPr sz="1200">
                        <a:latin typeface="Times New Roman"/>
                        <a:ea typeface="Times New Roman"/>
                        <a:cs typeface="Times New Roman"/>
                        <a:sym typeface="Times New Roman"/>
                      </a:endParaRPr>
                    </a:p>
                  </a:txBody>
                  <a:tcPr marT="0" marB="0" marR="68575" marL="68575" anchor="ctr">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EFEFEF"/>
                      </a:solidFill>
                      <a:prstDash val="dot"/>
                      <a:round/>
                      <a:headEnd len="sm" w="sm" type="none"/>
                      <a:tailEnd len="sm" w="sm" type="none"/>
                    </a:lnT>
                    <a:lnB cap="flat" cmpd="sng" w="6350">
                      <a:solidFill>
                        <a:srgbClr val="000000"/>
                      </a:solidFill>
                      <a:prstDash val="solid"/>
                      <a:round/>
                      <a:headEnd len="sm" w="sm" type="none"/>
                      <a:tailEnd len="sm" w="sm" type="none"/>
                    </a:lnB>
                  </a:tcPr>
                </a:tc>
                <a:tc>
                  <a:txBody>
                    <a:bodyPr>
                      <a:noAutofit/>
                    </a:bodyPr>
                    <a:lstStyle/>
                    <a:p>
                      <a:pPr indent="0" lvl="0" marL="0" rtl="0" algn="r">
                        <a:spcBef>
                          <a:spcPts val="0"/>
                        </a:spcBef>
                        <a:spcAft>
                          <a:spcPts val="0"/>
                        </a:spcAft>
                        <a:buNone/>
                      </a:pPr>
                      <a:r>
                        <a:rPr lang="en" sz="1200">
                          <a:latin typeface="Times New Roman"/>
                          <a:ea typeface="Times New Roman"/>
                          <a:cs typeface="Times New Roman"/>
                          <a:sym typeface="Times New Roman"/>
                        </a:rPr>
                        <a:t>0.672214</a:t>
                      </a:r>
                      <a:endParaRPr sz="1200">
                        <a:latin typeface="Times New Roman"/>
                        <a:ea typeface="Times New Roman"/>
                        <a:cs typeface="Times New Roman"/>
                        <a:sym typeface="Times New Roman"/>
                      </a:endParaRPr>
                    </a:p>
                  </a:txBody>
                  <a:tcPr marT="0" marB="0" marR="68575" marL="68575" anchor="ctr">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EFEFEF"/>
                      </a:solidFill>
                      <a:prstDash val="dot"/>
                      <a:round/>
                      <a:headEnd len="sm" w="sm" type="none"/>
                      <a:tailEnd len="sm" w="sm" type="none"/>
                    </a:lnT>
                    <a:lnB cap="flat" cmpd="sng" w="6350">
                      <a:solidFill>
                        <a:srgbClr val="000000"/>
                      </a:solidFill>
                      <a:prstDash val="solid"/>
                      <a:round/>
                      <a:headEnd len="sm" w="sm" type="none"/>
                      <a:tailEnd len="sm" w="sm" type="none"/>
                    </a:lnB>
                  </a:tcPr>
                </a:tc>
                <a:tc>
                  <a:txBody>
                    <a:bodyPr>
                      <a:noAutofit/>
                    </a:bodyPr>
                    <a:lstStyle/>
                    <a:p>
                      <a:pPr indent="0" lvl="0" marL="0" rtl="0" algn="r">
                        <a:spcBef>
                          <a:spcPts val="0"/>
                        </a:spcBef>
                        <a:spcAft>
                          <a:spcPts val="0"/>
                        </a:spcAft>
                        <a:buNone/>
                      </a:pPr>
                      <a:r>
                        <a:rPr lang="en" sz="1200">
                          <a:latin typeface="Times New Roman"/>
                          <a:ea typeface="Times New Roman"/>
                          <a:cs typeface="Times New Roman"/>
                          <a:sym typeface="Times New Roman"/>
                        </a:rPr>
                        <a:t>0.692622</a:t>
                      </a:r>
                      <a:endParaRPr sz="1200">
                        <a:latin typeface="Times New Roman"/>
                        <a:ea typeface="Times New Roman"/>
                        <a:cs typeface="Times New Roman"/>
                        <a:sym typeface="Times New Roman"/>
                      </a:endParaRPr>
                    </a:p>
                  </a:txBody>
                  <a:tcPr marT="0" marB="0" marR="68575" marL="68575" anchor="ctr">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EFEFEF"/>
                      </a:solidFill>
                      <a:prstDash val="dot"/>
                      <a:round/>
                      <a:headEnd len="sm" w="sm" type="none"/>
                      <a:tailEnd len="sm" w="sm" type="none"/>
                    </a:lnT>
                    <a:lnB cap="flat" cmpd="sng" w="6350">
                      <a:solidFill>
                        <a:srgbClr val="000000"/>
                      </a:solidFill>
                      <a:prstDash val="solid"/>
                      <a:round/>
                      <a:headEnd len="sm" w="sm" type="none"/>
                      <a:tailEnd len="sm" w="sm" type="none"/>
                    </a:lnB>
                  </a:tcPr>
                </a:tc>
                <a:tc>
                  <a:txBody>
                    <a:bodyPr>
                      <a:noAutofit/>
                    </a:bodyPr>
                    <a:lstStyle/>
                    <a:p>
                      <a:pPr indent="0" lvl="0" marL="0" rtl="0" algn="r">
                        <a:spcBef>
                          <a:spcPts val="0"/>
                        </a:spcBef>
                        <a:spcAft>
                          <a:spcPts val="0"/>
                        </a:spcAft>
                        <a:buNone/>
                      </a:pPr>
                      <a:r>
                        <a:rPr b="1" lang="en" sz="1200">
                          <a:latin typeface="Times New Roman"/>
                          <a:ea typeface="Times New Roman"/>
                          <a:cs typeface="Times New Roman"/>
                          <a:sym typeface="Times New Roman"/>
                        </a:rPr>
                        <a:t>0.679727</a:t>
                      </a:r>
                      <a:endParaRPr b="1" sz="1200">
                        <a:latin typeface="Times New Roman"/>
                        <a:ea typeface="Times New Roman"/>
                        <a:cs typeface="Times New Roman"/>
                        <a:sym typeface="Times New Roman"/>
                      </a:endParaRPr>
                    </a:p>
                  </a:txBody>
                  <a:tcPr marT="0" marB="0" marR="68575" marL="68575" anchor="ctr">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EFEFEF"/>
                      </a:solidFill>
                      <a:prstDash val="dot"/>
                      <a:round/>
                      <a:headEnd len="sm" w="sm" type="none"/>
                      <a:tailEnd len="sm" w="sm" type="none"/>
                    </a:lnT>
                    <a:lnB cap="flat" cmpd="sng" w="6350">
                      <a:solidFill>
                        <a:srgbClr val="000000"/>
                      </a:solidFill>
                      <a:prstDash val="solid"/>
                      <a:round/>
                      <a:headEnd len="sm" w="sm" type="none"/>
                      <a:tailEnd len="sm" w="sm" type="none"/>
                    </a:lnB>
                  </a:tcPr>
                </a:tc>
                <a:tc>
                  <a:txBody>
                    <a:bodyPr>
                      <a:noAutofit/>
                    </a:bodyPr>
                    <a:lstStyle/>
                    <a:p>
                      <a:pPr indent="0" lvl="0" marL="0" rtl="0" algn="r">
                        <a:spcBef>
                          <a:spcPts val="0"/>
                        </a:spcBef>
                        <a:spcAft>
                          <a:spcPts val="0"/>
                        </a:spcAft>
                        <a:buNone/>
                      </a:pPr>
                      <a:r>
                        <a:rPr lang="en" sz="1200">
                          <a:latin typeface="Times New Roman"/>
                          <a:ea typeface="Times New Roman"/>
                          <a:cs typeface="Times New Roman"/>
                          <a:sym typeface="Times New Roman"/>
                        </a:rPr>
                        <a:t>0.010308</a:t>
                      </a:r>
                      <a:endParaRPr sz="1200">
                        <a:latin typeface="Times New Roman"/>
                        <a:ea typeface="Times New Roman"/>
                        <a:cs typeface="Times New Roman"/>
                        <a:sym typeface="Times New Roman"/>
                      </a:endParaRPr>
                    </a:p>
                  </a:txBody>
                  <a:tcPr marT="0" marB="0" marR="68575" marL="68575" anchor="ctr">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EFEFEF"/>
                      </a:solidFill>
                      <a:prstDash val="dot"/>
                      <a:round/>
                      <a:headEnd len="sm" w="sm" type="none"/>
                      <a:tailEnd len="sm" w="sm" type="none"/>
                    </a:lnT>
                    <a:lnB cap="flat" cmpd="sng" w="6350">
                      <a:solidFill>
                        <a:srgbClr val="000000"/>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 sz="1200">
                          <a:latin typeface="Times New Roman"/>
                          <a:ea typeface="Times New Roman"/>
                          <a:cs typeface="Times New Roman"/>
                          <a:sym typeface="Times New Roman"/>
                        </a:rPr>
                        <a:t>-</a:t>
                      </a:r>
                      <a:endParaRPr sz="1200">
                        <a:latin typeface="Times New Roman"/>
                        <a:ea typeface="Times New Roman"/>
                        <a:cs typeface="Times New Roman"/>
                        <a:sym typeface="Times New Roman"/>
                      </a:endParaRPr>
                    </a:p>
                  </a:txBody>
                  <a:tcPr marT="0" marB="0" marR="68575" marL="68575" anchor="ctr">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EFEFEF"/>
                      </a:solidFill>
                      <a:prstDash val="dot"/>
                      <a:round/>
                      <a:headEnd len="sm" w="sm" type="none"/>
                      <a:tailEnd len="sm" w="sm" type="none"/>
                    </a:lnT>
                    <a:lnB cap="flat" cmpd="sng" w="6350">
                      <a:solidFill>
                        <a:srgbClr val="000000"/>
                      </a:solidFill>
                      <a:prstDash val="solid"/>
                      <a:round/>
                      <a:headEnd len="sm" w="sm" type="none"/>
                      <a:tailEnd len="sm" w="sm" type="none"/>
                    </a:lnB>
                  </a:tcPr>
                </a:tc>
                <a:tc>
                  <a:txBody>
                    <a:bodyPr>
                      <a:noAutofit/>
                    </a:bodyPr>
                    <a:lstStyle/>
                    <a:p>
                      <a:pPr indent="0" lvl="0" marL="0" rtl="0" algn="r">
                        <a:spcBef>
                          <a:spcPts val="0"/>
                        </a:spcBef>
                        <a:spcAft>
                          <a:spcPts val="0"/>
                        </a:spcAft>
                        <a:buNone/>
                      </a:pPr>
                      <a:r>
                        <a:rPr b="1" lang="en" sz="1200">
                          <a:latin typeface="Times New Roman"/>
                          <a:ea typeface="Times New Roman"/>
                          <a:cs typeface="Times New Roman"/>
                          <a:sym typeface="Times New Roman"/>
                        </a:rPr>
                        <a:t>0.6800</a:t>
                      </a:r>
                      <a:endParaRPr b="1" sz="1200">
                        <a:latin typeface="Times New Roman"/>
                        <a:ea typeface="Times New Roman"/>
                        <a:cs typeface="Times New Roman"/>
                        <a:sym typeface="Times New Roman"/>
                      </a:endParaRPr>
                    </a:p>
                  </a:txBody>
                  <a:tcPr marT="0" marB="0" marR="68575" marL="68575" anchor="ctr">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EFEFEF"/>
                      </a:solidFill>
                      <a:prstDash val="dot"/>
                      <a:round/>
                      <a:headEnd len="sm" w="sm" type="none"/>
                      <a:tailEnd len="sm" w="sm" type="none"/>
                    </a:lnT>
                    <a:lnB cap="flat" cmpd="sng" w="6350">
                      <a:solidFill>
                        <a:srgbClr val="000000"/>
                      </a:solidFill>
                      <a:prstDash val="solid"/>
                      <a:round/>
                      <a:headEnd len="sm" w="sm" type="none"/>
                      <a:tailEnd len="sm" w="sm" type="none"/>
                    </a:lnB>
                  </a:tcPr>
                </a:tc>
                <a:tc>
                  <a:txBody>
                    <a:bodyPr>
                      <a:noAutofit/>
                    </a:bodyPr>
                    <a:lstStyle/>
                    <a:p>
                      <a:pPr indent="0" lvl="0" marL="0" rtl="0" algn="r">
                        <a:spcBef>
                          <a:spcPts val="0"/>
                        </a:spcBef>
                        <a:spcAft>
                          <a:spcPts val="0"/>
                        </a:spcAft>
                        <a:buNone/>
                      </a:pPr>
                      <a:r>
                        <a:rPr lang="en" sz="1200">
                          <a:latin typeface="Times New Roman"/>
                          <a:ea typeface="Times New Roman"/>
                          <a:cs typeface="Times New Roman"/>
                          <a:sym typeface="Times New Roman"/>
                        </a:rPr>
                        <a:t>0.7270</a:t>
                      </a:r>
                      <a:endParaRPr sz="1200">
                        <a:latin typeface="Times New Roman"/>
                        <a:ea typeface="Times New Roman"/>
                        <a:cs typeface="Times New Roman"/>
                        <a:sym typeface="Times New Roman"/>
                      </a:endParaRPr>
                    </a:p>
                  </a:txBody>
                  <a:tcPr marT="0" marB="0" marR="68575" marL="68575" anchor="ctr">
                    <a:lnL cap="flat" cmpd="sng" w="6350">
                      <a:solidFill>
                        <a:srgbClr val="000000"/>
                      </a:solidFill>
                      <a:prstDash val="solid"/>
                      <a:round/>
                      <a:headEnd len="sm" w="sm" type="none"/>
                      <a:tailEnd len="sm" w="sm" type="none"/>
                    </a:lnL>
                    <a:lnR cap="flat" cmpd="sng" w="6350">
                      <a:solidFill>
                        <a:srgbClr val="FFFFFF"/>
                      </a:solidFill>
                      <a:prstDash val="solid"/>
                      <a:round/>
                      <a:headEnd len="sm" w="sm" type="none"/>
                      <a:tailEnd len="sm" w="sm" type="none"/>
                    </a:lnR>
                    <a:lnT cap="flat" cmpd="sng" w="6350">
                      <a:solidFill>
                        <a:srgbClr val="EFEFEF"/>
                      </a:solidFill>
                      <a:prstDash val="dot"/>
                      <a:round/>
                      <a:headEnd len="sm" w="sm" type="none"/>
                      <a:tailEnd len="sm" w="sm" type="none"/>
                    </a:lnT>
                    <a:lnB cap="flat" cmpd="sng" w="6350">
                      <a:solidFill>
                        <a:srgbClr val="000000"/>
                      </a:solidFill>
                      <a:prstDash val="solid"/>
                      <a:round/>
                      <a:headEnd len="sm" w="sm" type="none"/>
                      <a:tailEnd len="sm" w="sm" type="none"/>
                    </a:lnB>
                  </a:tcPr>
                </a:tc>
              </a:tr>
              <a:tr h="361950">
                <a:tc>
                  <a:txBody>
                    <a:bodyPr>
                      <a:noAutofit/>
                    </a:bodyPr>
                    <a:lstStyle/>
                    <a:p>
                      <a:pPr indent="0" lvl="0" marL="0" rtl="0" algn="ctr">
                        <a:spcBef>
                          <a:spcPts val="0"/>
                        </a:spcBef>
                        <a:spcAft>
                          <a:spcPts val="0"/>
                        </a:spcAft>
                        <a:buNone/>
                      </a:pPr>
                      <a:r>
                        <a:rPr lang="en" sz="1200">
                          <a:latin typeface="Times New Roman"/>
                          <a:ea typeface="Times New Roman"/>
                          <a:cs typeface="Times New Roman"/>
                          <a:sym typeface="Times New Roman"/>
                        </a:rPr>
                        <a:t>Name in Ensemble</a:t>
                      </a:r>
                      <a:endParaRPr sz="1200">
                        <a:latin typeface="Times New Roman"/>
                        <a:ea typeface="Times New Roman"/>
                        <a:cs typeface="Times New Roman"/>
                        <a:sym typeface="Times New Roman"/>
                      </a:endParaRPr>
                    </a:p>
                  </a:txBody>
                  <a:tcPr marT="0" marB="0" marR="68575" marL="68575" anchor="ctr">
                    <a:lnL cap="flat" cmpd="sng" w="6350">
                      <a:solidFill>
                        <a:srgbClr val="FFFFFF"/>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tcPr>
                </a:tc>
                <a:tc>
                  <a:txBody>
                    <a:bodyPr>
                      <a:noAutofit/>
                    </a:bodyPr>
                    <a:lstStyle/>
                    <a:p>
                      <a:pPr indent="0" lvl="0" marL="0" rtl="0" algn="ctr">
                        <a:spcBef>
                          <a:spcPts val="0"/>
                        </a:spcBef>
                        <a:spcAft>
                          <a:spcPts val="0"/>
                        </a:spcAft>
                        <a:buNone/>
                      </a:pPr>
                      <a:r>
                        <a:rPr lang="en" sz="1200">
                          <a:latin typeface="Times New Roman"/>
                          <a:ea typeface="Times New Roman"/>
                          <a:cs typeface="Times New Roman"/>
                          <a:sym typeface="Times New Roman"/>
                        </a:rPr>
                        <a:t>CV0</a:t>
                      </a:r>
                      <a:endParaRPr sz="1200">
                        <a:latin typeface="Times New Roman"/>
                        <a:ea typeface="Times New Roman"/>
                        <a:cs typeface="Times New Roman"/>
                        <a:sym typeface="Times New Roman"/>
                      </a:endParaRPr>
                    </a:p>
                  </a:txBody>
                  <a:tcPr marT="0" marB="0" marR="68575" marL="68575" anchor="ctr">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 sz="1200">
                          <a:latin typeface="Times New Roman"/>
                          <a:ea typeface="Times New Roman"/>
                          <a:cs typeface="Times New Roman"/>
                          <a:sym typeface="Times New Roman"/>
                        </a:rPr>
                        <a:t>CV1</a:t>
                      </a:r>
                      <a:endParaRPr sz="1200">
                        <a:latin typeface="Times New Roman"/>
                        <a:ea typeface="Times New Roman"/>
                        <a:cs typeface="Times New Roman"/>
                        <a:sym typeface="Times New Roman"/>
                      </a:endParaRPr>
                    </a:p>
                  </a:txBody>
                  <a:tcPr marT="0" marB="0" marR="68575" marL="68575" anchor="ctr">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 sz="1200">
                          <a:latin typeface="Times New Roman"/>
                          <a:ea typeface="Times New Roman"/>
                          <a:cs typeface="Times New Roman"/>
                          <a:sym typeface="Times New Roman"/>
                        </a:rPr>
                        <a:t>CV2</a:t>
                      </a:r>
                      <a:endParaRPr sz="1200">
                        <a:latin typeface="Times New Roman"/>
                        <a:ea typeface="Times New Roman"/>
                        <a:cs typeface="Times New Roman"/>
                        <a:sym typeface="Times New Roman"/>
                      </a:endParaRPr>
                    </a:p>
                  </a:txBody>
                  <a:tcPr marT="0" marB="0" marR="68575" marL="68575" anchor="ctr">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 sz="1200">
                          <a:latin typeface="Times New Roman"/>
                          <a:ea typeface="Times New Roman"/>
                          <a:cs typeface="Times New Roman"/>
                          <a:sym typeface="Times New Roman"/>
                        </a:rPr>
                        <a:t>CV3</a:t>
                      </a:r>
                      <a:endParaRPr sz="1200">
                        <a:latin typeface="Times New Roman"/>
                        <a:ea typeface="Times New Roman"/>
                        <a:cs typeface="Times New Roman"/>
                        <a:sym typeface="Times New Roman"/>
                      </a:endParaRPr>
                    </a:p>
                  </a:txBody>
                  <a:tcPr marT="0" marB="0" marR="68575" marL="68575" anchor="ctr">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 sz="1200">
                          <a:latin typeface="Times New Roman"/>
                          <a:ea typeface="Times New Roman"/>
                          <a:cs typeface="Times New Roman"/>
                          <a:sym typeface="Times New Roman"/>
                        </a:rPr>
                        <a:t>CV4</a:t>
                      </a:r>
                      <a:endParaRPr sz="1200">
                        <a:latin typeface="Times New Roman"/>
                        <a:ea typeface="Times New Roman"/>
                        <a:cs typeface="Times New Roman"/>
                        <a:sym typeface="Times New Roman"/>
                      </a:endParaRPr>
                    </a:p>
                  </a:txBody>
                  <a:tcPr marT="0" marB="0" marR="68575" marL="68575" anchor="ctr">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 sz="1200">
                          <a:latin typeface="Times New Roman"/>
                          <a:ea typeface="Times New Roman"/>
                          <a:cs typeface="Times New Roman"/>
                          <a:sym typeface="Times New Roman"/>
                        </a:rPr>
                        <a:t>-</a:t>
                      </a:r>
                      <a:endParaRPr sz="1200">
                        <a:latin typeface="Times New Roman"/>
                        <a:ea typeface="Times New Roman"/>
                        <a:cs typeface="Times New Roman"/>
                        <a:sym typeface="Times New Roman"/>
                      </a:endParaRPr>
                    </a:p>
                  </a:txBody>
                  <a:tcPr marT="0" marB="0" marR="68575" marL="68575" anchor="ctr">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 sz="1200">
                          <a:latin typeface="Times New Roman"/>
                          <a:ea typeface="Times New Roman"/>
                          <a:cs typeface="Times New Roman"/>
                          <a:sym typeface="Times New Roman"/>
                        </a:rPr>
                        <a:t>-</a:t>
                      </a:r>
                      <a:endParaRPr sz="1200">
                        <a:latin typeface="Times New Roman"/>
                        <a:ea typeface="Times New Roman"/>
                        <a:cs typeface="Times New Roman"/>
                        <a:sym typeface="Times New Roman"/>
                      </a:endParaRPr>
                    </a:p>
                  </a:txBody>
                  <a:tcPr marT="0" marB="0" marR="68575" marL="68575" anchor="ctr">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 sz="1200">
                          <a:latin typeface="Times New Roman"/>
                          <a:ea typeface="Times New Roman"/>
                          <a:cs typeface="Times New Roman"/>
                          <a:sym typeface="Times New Roman"/>
                        </a:rPr>
                        <a:t>Full</a:t>
                      </a:r>
                      <a:endParaRPr sz="1200">
                        <a:latin typeface="Times New Roman"/>
                        <a:ea typeface="Times New Roman"/>
                        <a:cs typeface="Times New Roman"/>
                        <a:sym typeface="Times New Roman"/>
                      </a:endParaRPr>
                    </a:p>
                  </a:txBody>
                  <a:tcPr marT="0" marB="0" marR="68575" marL="68575" anchor="ctr">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 sz="1200">
                          <a:latin typeface="Times New Roman"/>
                          <a:ea typeface="Times New Roman"/>
                          <a:cs typeface="Times New Roman"/>
                          <a:sym typeface="Times New Roman"/>
                        </a:rPr>
                        <a:t>Own</a:t>
                      </a:r>
                      <a:endParaRPr sz="1200">
                        <a:latin typeface="Times New Roman"/>
                        <a:ea typeface="Times New Roman"/>
                        <a:cs typeface="Times New Roman"/>
                        <a:sym typeface="Times New Roman"/>
                      </a:endParaRPr>
                    </a:p>
                  </a:txBody>
                  <a:tcPr marT="0" marB="0" marR="68575" marL="68575" anchor="ctr">
                    <a:lnL cap="flat" cmpd="sng" w="6350">
                      <a:solidFill>
                        <a:srgbClr val="000000"/>
                      </a:solidFill>
                      <a:prstDash val="solid"/>
                      <a:round/>
                      <a:headEnd len="sm" w="sm" type="none"/>
                      <a:tailEnd len="sm" w="sm" type="none"/>
                    </a:lnL>
                    <a:lnR cap="flat" cmpd="sng" w="6350">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 sz="1200">
                          <a:latin typeface="Times New Roman"/>
                          <a:ea typeface="Times New Roman"/>
                          <a:cs typeface="Times New Roman"/>
                          <a:sym typeface="Times New Roman"/>
                        </a:rPr>
                        <a:t>-</a:t>
                      </a:r>
                      <a:endParaRPr sz="1200">
                        <a:latin typeface="Times New Roman"/>
                        <a:ea typeface="Times New Roman"/>
                        <a:cs typeface="Times New Roman"/>
                        <a:sym typeface="Times New Roman"/>
                      </a:endParaRPr>
                    </a:p>
                  </a:txBody>
                  <a:tcPr marT="0" marB="0" marR="68575" marL="68575" anchor="ctr">
                    <a:lnL cap="flat" cmpd="sng" w="6350">
                      <a:solidFill>
                        <a:srgbClr val="000000"/>
                      </a:solidFill>
                      <a:prstDash val="solid"/>
                      <a:round/>
                      <a:headEnd len="sm" w="sm" type="none"/>
                      <a:tailEnd len="sm" w="sm" type="none"/>
                    </a:lnL>
                    <a:lnR cap="flat" cmpd="sng" w="6350">
                      <a:solidFill>
                        <a:srgbClr val="FFFFFF"/>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r>
            </a:tbl>
          </a:graphicData>
        </a:graphic>
      </p:graphicFrame>
      <p:sp>
        <p:nvSpPr>
          <p:cNvPr id="375" name="Google Shape;375;p57"/>
          <p:cNvSpPr txBox="1"/>
          <p:nvPr/>
        </p:nvSpPr>
        <p:spPr>
          <a:xfrm>
            <a:off x="110175" y="3640700"/>
            <a:ext cx="8449200" cy="15027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t/>
            </a:r>
            <a:endParaRPr>
              <a:solidFill>
                <a:schemeClr val="dk1"/>
              </a:solidFill>
              <a:latin typeface="Georgia"/>
              <a:ea typeface="Georgia"/>
              <a:cs typeface="Georgia"/>
              <a:sym typeface="Georgia"/>
            </a:endParaRPr>
          </a:p>
          <a:p>
            <a:pPr indent="-317500" lvl="0" marL="457200" rtl="0" algn="l">
              <a:spcBef>
                <a:spcPts val="0"/>
              </a:spcBef>
              <a:spcAft>
                <a:spcPts val="0"/>
              </a:spcAft>
              <a:buClr>
                <a:schemeClr val="dk1"/>
              </a:buClr>
              <a:buSzPts val="1400"/>
              <a:buFont typeface="Georgia"/>
              <a:buChar char="●"/>
            </a:pPr>
            <a:r>
              <a:rPr lang="en">
                <a:solidFill>
                  <a:schemeClr val="dk1"/>
                </a:solidFill>
                <a:latin typeface="Georgia"/>
                <a:ea typeface="Georgia"/>
                <a:cs typeface="Georgia"/>
                <a:sym typeface="Georgia"/>
              </a:rPr>
              <a:t>Most models experienced overfitting, single models’ validation accuracy was all around 70%. </a:t>
            </a:r>
            <a:endParaRPr>
              <a:solidFill>
                <a:schemeClr val="dk1"/>
              </a:solidFill>
              <a:latin typeface="Georgia"/>
              <a:ea typeface="Georgia"/>
              <a:cs typeface="Georgia"/>
              <a:sym typeface="Georgia"/>
            </a:endParaRPr>
          </a:p>
          <a:p>
            <a:pPr indent="0" lvl="0" marL="0" rtl="0" algn="l">
              <a:spcBef>
                <a:spcPts val="0"/>
              </a:spcBef>
              <a:spcAft>
                <a:spcPts val="0"/>
              </a:spcAft>
              <a:buNone/>
            </a:pPr>
            <a:r>
              <a:t/>
            </a:r>
            <a:endParaRPr>
              <a:solidFill>
                <a:schemeClr val="dk1"/>
              </a:solidFill>
              <a:latin typeface="Georgia"/>
              <a:ea typeface="Georgia"/>
              <a:cs typeface="Georgia"/>
              <a:sym typeface="Georgia"/>
            </a:endParaRPr>
          </a:p>
          <a:p>
            <a:pPr indent="-317500" lvl="0" marL="457200" rtl="0" algn="l">
              <a:spcBef>
                <a:spcPts val="0"/>
              </a:spcBef>
              <a:spcAft>
                <a:spcPts val="0"/>
              </a:spcAft>
              <a:buClr>
                <a:schemeClr val="dk1"/>
              </a:buClr>
              <a:buSzPts val="1400"/>
              <a:buFont typeface="Georgia"/>
              <a:buChar char="●"/>
            </a:pPr>
            <a:r>
              <a:rPr lang="en">
                <a:solidFill>
                  <a:schemeClr val="dk1"/>
                </a:solidFill>
                <a:latin typeface="Georgia"/>
                <a:ea typeface="Georgia"/>
                <a:cs typeface="Georgia"/>
                <a:sym typeface="Georgia"/>
              </a:rPr>
              <a:t>the 2nd model produced by our own CNN had better performance and less overfitting comparing to that of our first CNN model. We believe that was thanks to the additional training images.</a:t>
            </a:r>
            <a:endParaRPr>
              <a:solidFill>
                <a:schemeClr val="dk1"/>
              </a:solidFill>
              <a:latin typeface="Georgia"/>
              <a:ea typeface="Georgia"/>
              <a:cs typeface="Georgia"/>
              <a:sym typeface="Georgia"/>
            </a:endParaRPr>
          </a:p>
          <a:p>
            <a:pPr indent="0" lvl="0" marL="457200" rtl="0" algn="l">
              <a:spcBef>
                <a:spcPts val="0"/>
              </a:spcBef>
              <a:spcAft>
                <a:spcPts val="0"/>
              </a:spcAft>
              <a:buNone/>
            </a:pPr>
            <a:r>
              <a:t/>
            </a:r>
            <a:endParaRPr>
              <a:solidFill>
                <a:schemeClr val="dk1"/>
              </a:solidFill>
              <a:latin typeface="Georgia"/>
              <a:ea typeface="Georgia"/>
              <a:cs typeface="Georgia"/>
              <a:sym typeface="Georgia"/>
            </a:endParaRPr>
          </a:p>
          <a:p>
            <a:pPr indent="0" lvl="0" marL="0" rtl="0" algn="l">
              <a:spcBef>
                <a:spcPts val="0"/>
              </a:spcBef>
              <a:spcAft>
                <a:spcPts val="0"/>
              </a:spcAft>
              <a:buNone/>
            </a:pPr>
            <a:r>
              <a:t/>
            </a:r>
            <a:endParaRPr>
              <a:solidFill>
                <a:schemeClr val="dk1"/>
              </a:solidFill>
              <a:latin typeface="Georgia"/>
              <a:ea typeface="Georgia"/>
              <a:cs typeface="Georgia"/>
              <a:sym typeface="Georgia"/>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9" name="Shape 379"/>
        <p:cNvGrpSpPr/>
        <p:nvPr/>
      </p:nvGrpSpPr>
      <p:grpSpPr>
        <a:xfrm>
          <a:off x="0" y="0"/>
          <a:ext cx="0" cy="0"/>
          <a:chOff x="0" y="0"/>
          <a:chExt cx="0" cy="0"/>
        </a:xfrm>
      </p:grpSpPr>
      <p:sp>
        <p:nvSpPr>
          <p:cNvPr id="380" name="Google Shape;380;p58"/>
          <p:cNvSpPr txBox="1"/>
          <p:nvPr>
            <p:ph type="title"/>
          </p:nvPr>
        </p:nvSpPr>
        <p:spPr>
          <a:xfrm>
            <a:off x="773700" y="1806450"/>
            <a:ext cx="7596600" cy="1530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Results of Ensembling</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4" name="Shape 384"/>
        <p:cNvGrpSpPr/>
        <p:nvPr/>
      </p:nvGrpSpPr>
      <p:grpSpPr>
        <a:xfrm>
          <a:off x="0" y="0"/>
          <a:ext cx="0" cy="0"/>
          <a:chOff x="0" y="0"/>
          <a:chExt cx="0" cy="0"/>
        </a:xfrm>
      </p:grpSpPr>
      <p:graphicFrame>
        <p:nvGraphicFramePr>
          <p:cNvPr id="385" name="Google Shape;385;p59"/>
          <p:cNvGraphicFramePr/>
          <p:nvPr/>
        </p:nvGraphicFramePr>
        <p:xfrm>
          <a:off x="229100" y="1044575"/>
          <a:ext cx="3000000" cy="3000000"/>
        </p:xfrm>
        <a:graphic>
          <a:graphicData uri="http://schemas.openxmlformats.org/drawingml/2006/table">
            <a:tbl>
              <a:tblPr>
                <a:noFill/>
                <a:tableStyleId>{3EA55BBC-8F4D-4FE1-9C39-0505488EED76}</a:tableStyleId>
              </a:tblPr>
              <a:tblGrid>
                <a:gridCol w="723275"/>
                <a:gridCol w="723275"/>
                <a:gridCol w="723275"/>
                <a:gridCol w="723275"/>
                <a:gridCol w="723275"/>
                <a:gridCol w="723275"/>
                <a:gridCol w="723275"/>
                <a:gridCol w="723275"/>
                <a:gridCol w="723275"/>
                <a:gridCol w="723275"/>
                <a:gridCol w="723275"/>
                <a:gridCol w="723275"/>
              </a:tblGrid>
              <a:tr h="266700">
                <a:tc>
                  <a:txBody>
                    <a:bodyPr>
                      <a:noAutofit/>
                    </a:bodyPr>
                    <a:lstStyle/>
                    <a:p>
                      <a:pPr indent="0" lvl="0" marL="0" rtl="0" algn="ctr">
                        <a:lnSpc>
                          <a:spcPct val="115000"/>
                        </a:lnSpc>
                        <a:spcBef>
                          <a:spcPts val="0"/>
                        </a:spcBef>
                        <a:spcAft>
                          <a:spcPts val="0"/>
                        </a:spcAft>
                        <a:buNone/>
                      </a:pPr>
                      <a:r>
                        <a:rPr b="1" lang="en" sz="1200">
                          <a:latin typeface="Times New Roman"/>
                          <a:ea typeface="Times New Roman"/>
                          <a:cs typeface="Times New Roman"/>
                          <a:sym typeface="Times New Roman"/>
                        </a:rPr>
                        <a:t>Ensemble Type</a:t>
                      </a:r>
                      <a:endParaRPr sz="1200">
                        <a:latin typeface="Times New Roman"/>
                        <a:ea typeface="Times New Roman"/>
                        <a:cs typeface="Times New Roman"/>
                        <a:sym typeface="Times New Roman"/>
                      </a:endParaRPr>
                    </a:p>
                  </a:txBody>
                  <a:tcPr marT="25400" marB="25400" marR="25400" marL="25400" anchor="ctr">
                    <a:lnL cap="flat" cmpd="sng" w="9475">
                      <a:solidFill>
                        <a:srgbClr val="FFFFFF"/>
                      </a:solidFill>
                      <a:prstDash val="solid"/>
                      <a:round/>
                      <a:headEnd len="sm" w="sm" type="none"/>
                      <a:tailEnd len="sm" w="sm" type="none"/>
                    </a:lnL>
                    <a:lnR cap="flat" cmpd="sng" w="9475">
                      <a:solidFill>
                        <a:srgbClr val="000000"/>
                      </a:solidFill>
                      <a:prstDash val="solid"/>
                      <a:round/>
                      <a:headEnd len="sm" w="sm" type="none"/>
                      <a:tailEnd len="sm" w="sm" type="none"/>
                    </a:lnR>
                    <a:lnT cap="flat" cmpd="sng" w="9475">
                      <a:solidFill>
                        <a:srgbClr val="000000"/>
                      </a:solidFill>
                      <a:prstDash val="solid"/>
                      <a:round/>
                      <a:headEnd len="sm" w="sm" type="none"/>
                      <a:tailEnd len="sm" w="sm" type="none"/>
                    </a:lnT>
                    <a:lnB cap="flat" cmpd="sng" w="9475">
                      <a:solidFill>
                        <a:srgbClr val="000000"/>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b="1" lang="en" sz="1200">
                          <a:latin typeface="Times New Roman"/>
                          <a:ea typeface="Times New Roman"/>
                          <a:cs typeface="Times New Roman"/>
                          <a:sym typeface="Times New Roman"/>
                        </a:rPr>
                        <a:t>Ensemble Strategy</a:t>
                      </a:r>
                      <a:endParaRPr sz="1200">
                        <a:latin typeface="Times New Roman"/>
                        <a:ea typeface="Times New Roman"/>
                        <a:cs typeface="Times New Roman"/>
                        <a:sym typeface="Times New Roman"/>
                      </a:endParaRPr>
                    </a:p>
                  </a:txBody>
                  <a:tcPr marT="25400" marB="25400" marR="25400" marL="25400" anchor="ctr">
                    <a:lnL cap="flat" cmpd="sng" w="9475">
                      <a:solidFill>
                        <a:srgbClr val="000000"/>
                      </a:solidFill>
                      <a:prstDash val="solid"/>
                      <a:round/>
                      <a:headEnd len="sm" w="sm" type="none"/>
                      <a:tailEnd len="sm" w="sm" type="none"/>
                    </a:lnL>
                    <a:lnR cap="flat" cmpd="sng" w="9475">
                      <a:solidFill>
                        <a:srgbClr val="000000"/>
                      </a:solidFill>
                      <a:prstDash val="solid"/>
                      <a:round/>
                      <a:headEnd len="sm" w="sm" type="none"/>
                      <a:tailEnd len="sm" w="sm" type="none"/>
                    </a:lnR>
                    <a:lnT cap="flat" cmpd="sng" w="9475">
                      <a:solidFill>
                        <a:srgbClr val="000000"/>
                      </a:solidFill>
                      <a:prstDash val="solid"/>
                      <a:round/>
                      <a:headEnd len="sm" w="sm" type="none"/>
                      <a:tailEnd len="sm" w="sm" type="none"/>
                    </a:lnT>
                    <a:lnB cap="flat" cmpd="sng" w="9475">
                      <a:solidFill>
                        <a:srgbClr val="000000"/>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b="1" lang="en" sz="1200">
                          <a:latin typeface="Times New Roman"/>
                          <a:ea typeface="Times New Roman"/>
                          <a:cs typeface="Times New Roman"/>
                          <a:sym typeface="Times New Roman"/>
                        </a:rPr>
                        <a:t>Model Name</a:t>
                      </a:r>
                      <a:endParaRPr sz="1200">
                        <a:latin typeface="Times New Roman"/>
                        <a:ea typeface="Times New Roman"/>
                        <a:cs typeface="Times New Roman"/>
                        <a:sym typeface="Times New Roman"/>
                      </a:endParaRPr>
                    </a:p>
                  </a:txBody>
                  <a:tcPr marT="25400" marB="25400" marR="25400" marL="25400" anchor="ctr">
                    <a:lnL cap="flat" cmpd="sng" w="9475">
                      <a:solidFill>
                        <a:srgbClr val="000000"/>
                      </a:solidFill>
                      <a:prstDash val="solid"/>
                      <a:round/>
                      <a:headEnd len="sm" w="sm" type="none"/>
                      <a:tailEnd len="sm" w="sm" type="none"/>
                    </a:lnL>
                    <a:lnR cap="flat" cmpd="sng" w="9475">
                      <a:solidFill>
                        <a:srgbClr val="000000"/>
                      </a:solidFill>
                      <a:prstDash val="solid"/>
                      <a:round/>
                      <a:headEnd len="sm" w="sm" type="none"/>
                      <a:tailEnd len="sm" w="sm" type="none"/>
                    </a:lnR>
                    <a:lnT cap="flat" cmpd="sng" w="9475">
                      <a:solidFill>
                        <a:srgbClr val="000000"/>
                      </a:solidFill>
                      <a:prstDash val="solid"/>
                      <a:round/>
                      <a:headEnd len="sm" w="sm" type="none"/>
                      <a:tailEnd len="sm" w="sm" type="none"/>
                    </a:lnT>
                    <a:lnB cap="flat" cmpd="sng" w="9475">
                      <a:solidFill>
                        <a:srgbClr val="000000"/>
                      </a:solidFill>
                      <a:prstDash val="solid"/>
                      <a:round/>
                      <a:headEnd len="sm" w="sm" type="none"/>
                      <a:tailEnd len="sm" w="sm" type="none"/>
                    </a:lnB>
                  </a:tcPr>
                </a:tc>
                <a:tc>
                  <a:txBody>
                    <a:bodyPr>
                      <a:noAutofit/>
                    </a:bodyPr>
                    <a:lstStyle/>
                    <a:p>
                      <a:pPr indent="0" lvl="0" marL="0" marR="0" rtl="0" algn="r">
                        <a:lnSpc>
                          <a:spcPct val="115000"/>
                        </a:lnSpc>
                        <a:spcBef>
                          <a:spcPts val="0"/>
                        </a:spcBef>
                        <a:spcAft>
                          <a:spcPts val="0"/>
                        </a:spcAft>
                        <a:buNone/>
                      </a:pPr>
                      <a:r>
                        <a:rPr b="1" lang="en" sz="1200">
                          <a:latin typeface="Times New Roman"/>
                          <a:ea typeface="Times New Roman"/>
                          <a:cs typeface="Times New Roman"/>
                          <a:sym typeface="Times New Roman"/>
                        </a:rPr>
                        <a:t>FN</a:t>
                      </a:r>
                      <a:endParaRPr sz="1200">
                        <a:latin typeface="Times New Roman"/>
                        <a:ea typeface="Times New Roman"/>
                        <a:cs typeface="Times New Roman"/>
                        <a:sym typeface="Times New Roman"/>
                      </a:endParaRPr>
                    </a:p>
                  </a:txBody>
                  <a:tcPr marT="25400" marB="25400" marR="25400" marL="25400" anchor="ctr">
                    <a:lnL cap="flat" cmpd="sng" w="9475">
                      <a:solidFill>
                        <a:srgbClr val="000000"/>
                      </a:solidFill>
                      <a:prstDash val="solid"/>
                      <a:round/>
                      <a:headEnd len="sm" w="sm" type="none"/>
                      <a:tailEnd len="sm" w="sm" type="none"/>
                    </a:lnL>
                    <a:lnR cap="flat" cmpd="sng">
                      <a:solidFill>
                        <a:srgbClr val="FFFFFF"/>
                      </a:solidFill>
                      <a:prstDash val="solid"/>
                      <a:round/>
                      <a:headEnd len="sm" w="sm" type="none"/>
                      <a:tailEnd len="sm" w="sm" type="none"/>
                    </a:lnR>
                    <a:lnT cap="flat" cmpd="sng" w="9475">
                      <a:solidFill>
                        <a:srgbClr val="000000"/>
                      </a:solidFill>
                      <a:prstDash val="solid"/>
                      <a:round/>
                      <a:headEnd len="sm" w="sm" type="none"/>
                      <a:tailEnd len="sm" w="sm" type="none"/>
                    </a:lnT>
                    <a:lnB cap="flat" cmpd="sng" w="9475">
                      <a:solidFill>
                        <a:srgbClr val="000000"/>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b="1" lang="en" sz="1200">
                          <a:latin typeface="Times New Roman"/>
                          <a:ea typeface="Times New Roman"/>
                          <a:cs typeface="Times New Roman"/>
                          <a:sym typeface="Times New Roman"/>
                        </a:rPr>
                        <a:t>FP</a:t>
                      </a:r>
                      <a:endParaRPr sz="1200">
                        <a:latin typeface="Times New Roman"/>
                        <a:ea typeface="Times New Roman"/>
                        <a:cs typeface="Times New Roman"/>
                        <a:sym typeface="Times New Roman"/>
                      </a:endParaRPr>
                    </a:p>
                  </a:txBody>
                  <a:tcPr marT="25400" marB="25400" marR="25400" marL="25400" anchor="ctr">
                    <a:lnL cap="flat" cmpd="sng">
                      <a:solidFill>
                        <a:srgbClr val="FFFFFF"/>
                      </a:solidFill>
                      <a:prstDash val="solid"/>
                      <a:round/>
                      <a:headEnd len="sm" w="sm" type="none"/>
                      <a:tailEnd len="sm" w="sm" type="none"/>
                    </a:lnL>
                    <a:lnR cap="flat" cmpd="sng">
                      <a:solidFill>
                        <a:srgbClr val="FFFFFF"/>
                      </a:solidFill>
                      <a:prstDash val="solid"/>
                      <a:round/>
                      <a:headEnd len="sm" w="sm" type="none"/>
                      <a:tailEnd len="sm" w="sm" type="none"/>
                    </a:lnR>
                    <a:lnT cap="flat" cmpd="sng" w="9475">
                      <a:solidFill>
                        <a:srgbClr val="000000"/>
                      </a:solidFill>
                      <a:prstDash val="solid"/>
                      <a:round/>
                      <a:headEnd len="sm" w="sm" type="none"/>
                      <a:tailEnd len="sm" w="sm" type="none"/>
                    </a:lnT>
                    <a:lnB cap="flat" cmpd="sng" w="9475">
                      <a:solidFill>
                        <a:srgbClr val="000000"/>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b="1" lang="en" sz="1200">
                          <a:latin typeface="Times New Roman"/>
                          <a:ea typeface="Times New Roman"/>
                          <a:cs typeface="Times New Roman"/>
                          <a:sym typeface="Times New Roman"/>
                        </a:rPr>
                        <a:t>TN</a:t>
                      </a:r>
                      <a:endParaRPr sz="1200">
                        <a:latin typeface="Times New Roman"/>
                        <a:ea typeface="Times New Roman"/>
                        <a:cs typeface="Times New Roman"/>
                        <a:sym typeface="Times New Roman"/>
                      </a:endParaRPr>
                    </a:p>
                  </a:txBody>
                  <a:tcPr marT="25400" marB="25400" marR="25400" marL="25400" anchor="ctr">
                    <a:lnL cap="flat" cmpd="sng">
                      <a:solidFill>
                        <a:srgbClr val="FFFFFF"/>
                      </a:solidFill>
                      <a:prstDash val="solid"/>
                      <a:round/>
                      <a:headEnd len="sm" w="sm" type="none"/>
                      <a:tailEnd len="sm" w="sm" type="none"/>
                    </a:lnL>
                    <a:lnR cap="flat" cmpd="sng">
                      <a:solidFill>
                        <a:srgbClr val="FFFFFF"/>
                      </a:solidFill>
                      <a:prstDash val="solid"/>
                      <a:round/>
                      <a:headEnd len="sm" w="sm" type="none"/>
                      <a:tailEnd len="sm" w="sm" type="none"/>
                    </a:lnR>
                    <a:lnT cap="flat" cmpd="sng" w="9475">
                      <a:solidFill>
                        <a:srgbClr val="000000"/>
                      </a:solidFill>
                      <a:prstDash val="solid"/>
                      <a:round/>
                      <a:headEnd len="sm" w="sm" type="none"/>
                      <a:tailEnd len="sm" w="sm" type="none"/>
                    </a:lnT>
                    <a:lnB cap="flat" cmpd="sng" w="9475">
                      <a:solidFill>
                        <a:srgbClr val="000000"/>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b="1" lang="en" sz="1200">
                          <a:latin typeface="Times New Roman"/>
                          <a:ea typeface="Times New Roman"/>
                          <a:cs typeface="Times New Roman"/>
                          <a:sym typeface="Times New Roman"/>
                        </a:rPr>
                        <a:t>TP</a:t>
                      </a:r>
                      <a:endParaRPr sz="1200">
                        <a:latin typeface="Times New Roman"/>
                        <a:ea typeface="Times New Roman"/>
                        <a:cs typeface="Times New Roman"/>
                        <a:sym typeface="Times New Roman"/>
                      </a:endParaRPr>
                    </a:p>
                  </a:txBody>
                  <a:tcPr marT="25400" marB="25400" marR="25400" marL="25400" anchor="ctr">
                    <a:lnL cap="flat" cmpd="sng">
                      <a:solidFill>
                        <a:srgbClr val="FFFFFF"/>
                      </a:solidFill>
                      <a:prstDash val="solid"/>
                      <a:round/>
                      <a:headEnd len="sm" w="sm" type="none"/>
                      <a:tailEnd len="sm" w="sm" type="none"/>
                    </a:lnL>
                    <a:lnR cap="flat" cmpd="sng">
                      <a:solidFill>
                        <a:srgbClr val="FFFFFF"/>
                      </a:solidFill>
                      <a:prstDash val="solid"/>
                      <a:round/>
                      <a:headEnd len="sm" w="sm" type="none"/>
                      <a:tailEnd len="sm" w="sm" type="none"/>
                    </a:lnR>
                    <a:lnT cap="flat" cmpd="sng" w="9475">
                      <a:solidFill>
                        <a:srgbClr val="000000"/>
                      </a:solidFill>
                      <a:prstDash val="solid"/>
                      <a:round/>
                      <a:headEnd len="sm" w="sm" type="none"/>
                      <a:tailEnd len="sm" w="sm" type="none"/>
                    </a:lnT>
                    <a:lnB cap="flat" cmpd="sng" w="9475">
                      <a:solidFill>
                        <a:srgbClr val="000000"/>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b="1" lang="en" sz="1200">
                          <a:latin typeface="Times New Roman"/>
                          <a:ea typeface="Times New Roman"/>
                          <a:cs typeface="Times New Roman"/>
                          <a:sym typeface="Times New Roman"/>
                        </a:rPr>
                        <a:t>TN_Rate</a:t>
                      </a:r>
                      <a:endParaRPr sz="1200">
                        <a:latin typeface="Times New Roman"/>
                        <a:ea typeface="Times New Roman"/>
                        <a:cs typeface="Times New Roman"/>
                        <a:sym typeface="Times New Roman"/>
                      </a:endParaRPr>
                    </a:p>
                  </a:txBody>
                  <a:tcPr marT="25400" marB="25400" marR="25400" marL="25400" anchor="ctr">
                    <a:lnL cap="flat" cmpd="sng">
                      <a:solidFill>
                        <a:srgbClr val="FFFFFF"/>
                      </a:solidFill>
                      <a:prstDash val="solid"/>
                      <a:round/>
                      <a:headEnd len="sm" w="sm" type="none"/>
                      <a:tailEnd len="sm" w="sm" type="none"/>
                    </a:lnL>
                    <a:lnR cap="flat" cmpd="sng">
                      <a:solidFill>
                        <a:srgbClr val="FFFFFF"/>
                      </a:solidFill>
                      <a:prstDash val="solid"/>
                      <a:round/>
                      <a:headEnd len="sm" w="sm" type="none"/>
                      <a:tailEnd len="sm" w="sm" type="none"/>
                    </a:lnR>
                    <a:lnT cap="flat" cmpd="sng" w="9475">
                      <a:solidFill>
                        <a:srgbClr val="000000"/>
                      </a:solidFill>
                      <a:prstDash val="solid"/>
                      <a:round/>
                      <a:headEnd len="sm" w="sm" type="none"/>
                      <a:tailEnd len="sm" w="sm" type="none"/>
                    </a:lnT>
                    <a:lnB cap="flat" cmpd="sng" w="9475">
                      <a:solidFill>
                        <a:srgbClr val="000000"/>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b="1" lang="en" sz="1200">
                          <a:latin typeface="Times New Roman"/>
                          <a:ea typeface="Times New Roman"/>
                          <a:cs typeface="Times New Roman"/>
                          <a:sym typeface="Times New Roman"/>
                        </a:rPr>
                        <a:t>TP_Rate (Recall)</a:t>
                      </a:r>
                      <a:endParaRPr sz="1200">
                        <a:latin typeface="Times New Roman"/>
                        <a:ea typeface="Times New Roman"/>
                        <a:cs typeface="Times New Roman"/>
                        <a:sym typeface="Times New Roman"/>
                      </a:endParaRPr>
                    </a:p>
                  </a:txBody>
                  <a:tcPr marT="25400" marB="25400" marR="25400" marL="25400" anchor="ctr">
                    <a:lnL cap="flat" cmpd="sng">
                      <a:solidFill>
                        <a:srgbClr val="FFFFFF"/>
                      </a:solidFill>
                      <a:prstDash val="solid"/>
                      <a:round/>
                      <a:headEnd len="sm" w="sm" type="none"/>
                      <a:tailEnd len="sm" w="sm" type="none"/>
                    </a:lnL>
                    <a:lnR cap="flat" cmpd="sng">
                      <a:solidFill>
                        <a:srgbClr val="FFFFFF"/>
                      </a:solidFill>
                      <a:prstDash val="solid"/>
                      <a:round/>
                      <a:headEnd len="sm" w="sm" type="none"/>
                      <a:tailEnd len="sm" w="sm" type="none"/>
                    </a:lnR>
                    <a:lnT cap="flat" cmpd="sng" w="9475">
                      <a:solidFill>
                        <a:srgbClr val="000000"/>
                      </a:solidFill>
                      <a:prstDash val="solid"/>
                      <a:round/>
                      <a:headEnd len="sm" w="sm" type="none"/>
                      <a:tailEnd len="sm" w="sm" type="none"/>
                    </a:lnT>
                    <a:lnB cap="flat" cmpd="sng" w="9475">
                      <a:solidFill>
                        <a:srgbClr val="000000"/>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b="1" lang="en" sz="1200">
                          <a:latin typeface="Times New Roman"/>
                          <a:ea typeface="Times New Roman"/>
                          <a:cs typeface="Times New Roman"/>
                          <a:sym typeface="Times New Roman"/>
                        </a:rPr>
                        <a:t>Accuracy</a:t>
                      </a:r>
                      <a:endParaRPr sz="1200">
                        <a:latin typeface="Times New Roman"/>
                        <a:ea typeface="Times New Roman"/>
                        <a:cs typeface="Times New Roman"/>
                        <a:sym typeface="Times New Roman"/>
                      </a:endParaRPr>
                    </a:p>
                  </a:txBody>
                  <a:tcPr marT="25400" marB="25400" marR="25400" marL="25400" anchor="ctr">
                    <a:lnL cap="flat" cmpd="sng">
                      <a:solidFill>
                        <a:srgbClr val="FFFFFF"/>
                      </a:solidFill>
                      <a:prstDash val="solid"/>
                      <a:round/>
                      <a:headEnd len="sm" w="sm" type="none"/>
                      <a:tailEnd len="sm" w="sm" type="none"/>
                    </a:lnL>
                    <a:lnR cap="flat" cmpd="sng">
                      <a:solidFill>
                        <a:srgbClr val="FFFFFF"/>
                      </a:solidFill>
                      <a:prstDash val="solid"/>
                      <a:round/>
                      <a:headEnd len="sm" w="sm" type="none"/>
                      <a:tailEnd len="sm" w="sm" type="none"/>
                    </a:lnR>
                    <a:lnT cap="flat" cmpd="sng" w="9475">
                      <a:solidFill>
                        <a:srgbClr val="000000"/>
                      </a:solidFill>
                      <a:prstDash val="solid"/>
                      <a:round/>
                      <a:headEnd len="sm" w="sm" type="none"/>
                      <a:tailEnd len="sm" w="sm" type="none"/>
                    </a:lnT>
                    <a:lnB cap="flat" cmpd="sng" w="9475">
                      <a:solidFill>
                        <a:srgbClr val="000000"/>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b="1" lang="en" sz="1200">
                          <a:latin typeface="Times New Roman"/>
                          <a:ea typeface="Times New Roman"/>
                          <a:cs typeface="Times New Roman"/>
                          <a:sym typeface="Times New Roman"/>
                        </a:rPr>
                        <a:t>F1 score</a:t>
                      </a:r>
                      <a:endParaRPr sz="1200">
                        <a:latin typeface="Times New Roman"/>
                        <a:ea typeface="Times New Roman"/>
                        <a:cs typeface="Times New Roman"/>
                        <a:sym typeface="Times New Roman"/>
                      </a:endParaRPr>
                    </a:p>
                  </a:txBody>
                  <a:tcPr marT="25400" marB="25400" marR="25400" marL="25400" anchor="ctr">
                    <a:lnL cap="flat" cmpd="sng">
                      <a:solidFill>
                        <a:srgbClr val="FFFFFF"/>
                      </a:solidFill>
                      <a:prstDash val="solid"/>
                      <a:round/>
                      <a:headEnd len="sm" w="sm" type="none"/>
                      <a:tailEnd len="sm" w="sm" type="none"/>
                    </a:lnL>
                    <a:lnR cap="flat" cmpd="sng">
                      <a:solidFill>
                        <a:srgbClr val="FFFFFF"/>
                      </a:solidFill>
                      <a:prstDash val="solid"/>
                      <a:round/>
                      <a:headEnd len="sm" w="sm" type="none"/>
                      <a:tailEnd len="sm" w="sm" type="none"/>
                    </a:lnR>
                    <a:lnT cap="flat" cmpd="sng" w="9475">
                      <a:solidFill>
                        <a:srgbClr val="000000"/>
                      </a:solidFill>
                      <a:prstDash val="solid"/>
                      <a:round/>
                      <a:headEnd len="sm" w="sm" type="none"/>
                      <a:tailEnd len="sm" w="sm" type="none"/>
                    </a:lnT>
                    <a:lnB cap="flat" cmpd="sng" w="9475">
                      <a:solidFill>
                        <a:srgbClr val="000000"/>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b="1" lang="en" sz="1200">
                          <a:latin typeface="Times New Roman"/>
                          <a:ea typeface="Times New Roman"/>
                          <a:cs typeface="Times New Roman"/>
                          <a:sym typeface="Times New Roman"/>
                        </a:rPr>
                        <a:t>Precision</a:t>
                      </a:r>
                      <a:endParaRPr sz="1200">
                        <a:latin typeface="Times New Roman"/>
                        <a:ea typeface="Times New Roman"/>
                        <a:cs typeface="Times New Roman"/>
                        <a:sym typeface="Times New Roman"/>
                      </a:endParaRPr>
                    </a:p>
                  </a:txBody>
                  <a:tcPr marT="25400" marB="25400" marR="25400" marL="25400" anchor="ctr">
                    <a:lnL cap="flat" cmpd="sng">
                      <a:solidFill>
                        <a:srgbClr val="FFFFFF"/>
                      </a:solidFill>
                      <a:prstDash val="solid"/>
                      <a:round/>
                      <a:headEnd len="sm" w="sm" type="none"/>
                      <a:tailEnd len="sm" w="sm" type="none"/>
                    </a:lnL>
                    <a:lnR cap="flat" cmpd="sng" w="9475">
                      <a:solidFill>
                        <a:srgbClr val="FFFFFF"/>
                      </a:solidFill>
                      <a:prstDash val="solid"/>
                      <a:round/>
                      <a:headEnd len="sm" w="sm" type="none"/>
                      <a:tailEnd len="sm" w="sm" type="none"/>
                    </a:lnR>
                    <a:lnT cap="flat" cmpd="sng" w="9475">
                      <a:solidFill>
                        <a:srgbClr val="000000"/>
                      </a:solidFill>
                      <a:prstDash val="solid"/>
                      <a:round/>
                      <a:headEnd len="sm" w="sm" type="none"/>
                      <a:tailEnd len="sm" w="sm" type="none"/>
                    </a:lnT>
                    <a:lnB cap="flat" cmpd="sng" w="9475">
                      <a:solidFill>
                        <a:srgbClr val="000000"/>
                      </a:solidFill>
                      <a:prstDash val="solid"/>
                      <a:round/>
                      <a:headEnd len="sm" w="sm" type="none"/>
                      <a:tailEnd len="sm" w="sm" type="none"/>
                    </a:lnB>
                  </a:tcPr>
                </a:tc>
              </a:tr>
              <a:tr h="190500">
                <a:tc rowSpan="7">
                  <a:txBody>
                    <a:bodyPr>
                      <a:noAutofit/>
                    </a:bodyPr>
                    <a:lstStyle/>
                    <a:p>
                      <a:pPr indent="0" lvl="0" marL="0" rtl="0" algn="ctr">
                        <a:lnSpc>
                          <a:spcPct val="115000"/>
                        </a:lnSpc>
                        <a:spcBef>
                          <a:spcPts val="0"/>
                        </a:spcBef>
                        <a:spcAft>
                          <a:spcPts val="0"/>
                        </a:spcAft>
                        <a:buNone/>
                      </a:pPr>
                      <a:r>
                        <a:rPr lang="en" sz="1200">
                          <a:latin typeface="Times New Roman"/>
                          <a:ea typeface="Times New Roman"/>
                          <a:cs typeface="Times New Roman"/>
                          <a:sym typeface="Times New Roman"/>
                        </a:rPr>
                        <a:t>Single Model</a:t>
                      </a:r>
                      <a:endParaRPr sz="1200">
                        <a:latin typeface="Times New Roman"/>
                        <a:ea typeface="Times New Roman"/>
                        <a:cs typeface="Times New Roman"/>
                        <a:sym typeface="Times New Roman"/>
                      </a:endParaRPr>
                    </a:p>
                  </a:txBody>
                  <a:tcPr marT="25400" marB="25400" marR="25400" marL="25400" anchor="ctr">
                    <a:lnL cap="flat" cmpd="sng" w="9475">
                      <a:solidFill>
                        <a:srgbClr val="FFFFFF"/>
                      </a:solidFill>
                      <a:prstDash val="solid"/>
                      <a:round/>
                      <a:headEnd len="sm" w="sm" type="none"/>
                      <a:tailEnd len="sm" w="sm" type="none"/>
                    </a:lnL>
                    <a:lnR cap="flat" cmpd="sng" w="9475">
                      <a:solidFill>
                        <a:srgbClr val="000000"/>
                      </a:solidFill>
                      <a:prstDash val="solid"/>
                      <a:round/>
                      <a:headEnd len="sm" w="sm" type="none"/>
                      <a:tailEnd len="sm" w="sm" type="none"/>
                    </a:lnR>
                    <a:lnT cap="flat" cmpd="sng" w="9475">
                      <a:solidFill>
                        <a:srgbClr val="000000"/>
                      </a:solidFill>
                      <a:prstDash val="solid"/>
                      <a:round/>
                      <a:headEnd len="sm" w="sm" type="none"/>
                      <a:tailEnd len="sm" w="sm" type="none"/>
                    </a:lnT>
                    <a:lnB cap="flat" cmpd="sng" w="9475">
                      <a:solidFill>
                        <a:srgbClr val="000000"/>
                      </a:solidFill>
                      <a:prstDash val="solid"/>
                      <a:round/>
                      <a:headEnd len="sm" w="sm" type="none"/>
                      <a:tailEnd len="sm" w="sm" type="none"/>
                    </a:lnB>
                  </a:tcPr>
                </a:tc>
                <a:tc rowSpan="7">
                  <a:txBody>
                    <a:bodyPr>
                      <a:noAutofit/>
                    </a:bodyPr>
                    <a:lstStyle/>
                    <a:p>
                      <a:pPr indent="0" lvl="0" marL="0" rtl="0" algn="ctr">
                        <a:lnSpc>
                          <a:spcPct val="115000"/>
                        </a:lnSpc>
                        <a:spcBef>
                          <a:spcPts val="0"/>
                        </a:spcBef>
                        <a:spcAft>
                          <a:spcPts val="0"/>
                        </a:spcAft>
                        <a:buNone/>
                      </a:pPr>
                      <a:r>
                        <a:rPr lang="en" sz="1200">
                          <a:latin typeface="Times New Roman"/>
                          <a:ea typeface="Times New Roman"/>
                          <a:cs typeface="Times New Roman"/>
                          <a:sym typeface="Times New Roman"/>
                        </a:rPr>
                        <a:t>NA</a:t>
                      </a:r>
                      <a:endParaRPr sz="1200">
                        <a:latin typeface="Times New Roman"/>
                        <a:ea typeface="Times New Roman"/>
                        <a:cs typeface="Times New Roman"/>
                        <a:sym typeface="Times New Roman"/>
                      </a:endParaRPr>
                    </a:p>
                  </a:txBody>
                  <a:tcPr marT="25400" marB="25400" marR="25400" marL="25400" anchor="ctr">
                    <a:lnL cap="flat" cmpd="sng" w="9475">
                      <a:solidFill>
                        <a:srgbClr val="000000"/>
                      </a:solidFill>
                      <a:prstDash val="solid"/>
                      <a:round/>
                      <a:headEnd len="sm" w="sm" type="none"/>
                      <a:tailEnd len="sm" w="sm" type="none"/>
                    </a:lnL>
                    <a:lnR cap="flat" cmpd="sng" w="9475">
                      <a:solidFill>
                        <a:srgbClr val="000000"/>
                      </a:solidFill>
                      <a:prstDash val="solid"/>
                      <a:round/>
                      <a:headEnd len="sm" w="sm" type="none"/>
                      <a:tailEnd len="sm" w="sm" type="none"/>
                    </a:lnR>
                    <a:lnT cap="flat" cmpd="sng" w="9475">
                      <a:solidFill>
                        <a:srgbClr val="000000"/>
                      </a:solidFill>
                      <a:prstDash val="solid"/>
                      <a:round/>
                      <a:headEnd len="sm" w="sm" type="none"/>
                      <a:tailEnd len="sm" w="sm" type="none"/>
                    </a:lnT>
                    <a:lnB cap="flat" cmpd="sng" w="9475">
                      <a:solidFill>
                        <a:srgbClr val="000000"/>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lang="en" sz="1200">
                          <a:latin typeface="Times New Roman"/>
                          <a:ea typeface="Times New Roman"/>
                          <a:cs typeface="Times New Roman"/>
                          <a:sym typeface="Times New Roman"/>
                        </a:rPr>
                        <a:t>cv0</a:t>
                      </a:r>
                      <a:endParaRPr sz="1200">
                        <a:latin typeface="Times New Roman"/>
                        <a:ea typeface="Times New Roman"/>
                        <a:cs typeface="Times New Roman"/>
                        <a:sym typeface="Times New Roman"/>
                      </a:endParaRPr>
                    </a:p>
                  </a:txBody>
                  <a:tcPr marT="25400" marB="25400" marR="25400" marL="25400" anchor="ctr">
                    <a:lnL cap="flat" cmpd="sng" w="9475">
                      <a:solidFill>
                        <a:srgbClr val="000000"/>
                      </a:solidFill>
                      <a:prstDash val="solid"/>
                      <a:round/>
                      <a:headEnd len="sm" w="sm" type="none"/>
                      <a:tailEnd len="sm" w="sm" type="none"/>
                    </a:lnL>
                    <a:lnR cap="flat" cmpd="sng" w="9475">
                      <a:solidFill>
                        <a:srgbClr val="000000"/>
                      </a:solidFill>
                      <a:prstDash val="solid"/>
                      <a:round/>
                      <a:headEnd len="sm" w="sm" type="none"/>
                      <a:tailEnd len="sm" w="sm" type="none"/>
                    </a:lnR>
                    <a:lnT cap="flat" cmpd="sng" w="9475">
                      <a:solidFill>
                        <a:srgbClr val="000000"/>
                      </a:solidFill>
                      <a:prstDash val="solid"/>
                      <a:round/>
                      <a:headEnd len="sm" w="sm" type="none"/>
                      <a:tailEnd len="sm" w="sm" type="none"/>
                    </a:lnT>
                    <a:lnB cap="flat" cmpd="sng" w="9475">
                      <a:solidFill>
                        <a:srgbClr val="FFFFFF"/>
                      </a:solidFill>
                      <a:prstDash val="solid"/>
                      <a:round/>
                      <a:headEnd len="sm" w="sm" type="none"/>
                      <a:tailEnd len="sm" w="sm" type="none"/>
                    </a:lnB>
                  </a:tcPr>
                </a:tc>
                <a:tc>
                  <a:txBody>
                    <a:bodyPr>
                      <a:noAutofit/>
                    </a:bodyPr>
                    <a:lstStyle/>
                    <a:p>
                      <a:pPr indent="0" lvl="0" marL="0" marR="0" rtl="0" algn="r">
                        <a:lnSpc>
                          <a:spcPct val="115000"/>
                        </a:lnSpc>
                        <a:spcBef>
                          <a:spcPts val="0"/>
                        </a:spcBef>
                        <a:spcAft>
                          <a:spcPts val="0"/>
                        </a:spcAft>
                        <a:buNone/>
                      </a:pPr>
                      <a:r>
                        <a:rPr lang="en" sz="1200">
                          <a:latin typeface="Times New Roman"/>
                          <a:ea typeface="Times New Roman"/>
                          <a:cs typeface="Times New Roman"/>
                          <a:sym typeface="Times New Roman"/>
                        </a:rPr>
                        <a:t>485</a:t>
                      </a:r>
                      <a:endParaRPr sz="1200">
                        <a:latin typeface="Times New Roman"/>
                        <a:ea typeface="Times New Roman"/>
                        <a:cs typeface="Times New Roman"/>
                        <a:sym typeface="Times New Roman"/>
                      </a:endParaRPr>
                    </a:p>
                  </a:txBody>
                  <a:tcPr marT="25400" marB="25400" marR="25400" marL="25400" anchor="ctr">
                    <a:lnL cap="flat" cmpd="sng" w="9475">
                      <a:solidFill>
                        <a:srgbClr val="000000"/>
                      </a:solidFill>
                      <a:prstDash val="solid"/>
                      <a:round/>
                      <a:headEnd len="sm" w="sm" type="none"/>
                      <a:tailEnd len="sm" w="sm" type="none"/>
                    </a:lnL>
                    <a:lnR cap="flat" cmpd="sng" w="9475">
                      <a:solidFill>
                        <a:srgbClr val="FFFFFF"/>
                      </a:solidFill>
                      <a:prstDash val="solid"/>
                      <a:round/>
                      <a:headEnd len="sm" w="sm" type="none"/>
                      <a:tailEnd len="sm" w="sm" type="none"/>
                    </a:lnR>
                    <a:lnT cap="flat" cmpd="sng" w="9475">
                      <a:solidFill>
                        <a:srgbClr val="000000"/>
                      </a:solidFill>
                      <a:prstDash val="solid"/>
                      <a:round/>
                      <a:headEnd len="sm" w="sm" type="none"/>
                      <a:tailEnd len="sm" w="sm" type="none"/>
                    </a:lnT>
                    <a:lnB cap="flat" cmpd="sng" w="9475">
                      <a:solidFill>
                        <a:srgbClr val="FFFFFF"/>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n" sz="1200">
                          <a:latin typeface="Times New Roman"/>
                          <a:ea typeface="Times New Roman"/>
                          <a:cs typeface="Times New Roman"/>
                          <a:sym typeface="Times New Roman"/>
                        </a:rPr>
                        <a:t>704</a:t>
                      </a:r>
                      <a:endParaRPr sz="1200">
                        <a:latin typeface="Times New Roman"/>
                        <a:ea typeface="Times New Roman"/>
                        <a:cs typeface="Times New Roman"/>
                        <a:sym typeface="Times New Roman"/>
                      </a:endParaRPr>
                    </a:p>
                  </a:txBody>
                  <a:tcPr marT="25400" marB="25400" marR="25400" marL="25400" anchor="ctr">
                    <a:lnL cap="flat" cmpd="sng" w="9475">
                      <a:solidFill>
                        <a:srgbClr val="FFFFFF"/>
                      </a:solidFill>
                      <a:prstDash val="solid"/>
                      <a:round/>
                      <a:headEnd len="sm" w="sm" type="none"/>
                      <a:tailEnd len="sm" w="sm" type="none"/>
                    </a:lnL>
                    <a:lnR cap="flat" cmpd="sng" w="9475">
                      <a:solidFill>
                        <a:srgbClr val="FFFFFF"/>
                      </a:solidFill>
                      <a:prstDash val="solid"/>
                      <a:round/>
                      <a:headEnd len="sm" w="sm" type="none"/>
                      <a:tailEnd len="sm" w="sm" type="none"/>
                    </a:lnR>
                    <a:lnT cap="flat" cmpd="sng" w="9475">
                      <a:solidFill>
                        <a:srgbClr val="000000"/>
                      </a:solidFill>
                      <a:prstDash val="solid"/>
                      <a:round/>
                      <a:headEnd len="sm" w="sm" type="none"/>
                      <a:tailEnd len="sm" w="sm" type="none"/>
                    </a:lnT>
                    <a:lnB cap="flat" cmpd="sng" w="9475">
                      <a:solidFill>
                        <a:srgbClr val="FFFFFF"/>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n" sz="1200">
                          <a:latin typeface="Times New Roman"/>
                          <a:ea typeface="Times New Roman"/>
                          <a:cs typeface="Times New Roman"/>
                          <a:sym typeface="Times New Roman"/>
                        </a:rPr>
                        <a:t>1449</a:t>
                      </a:r>
                      <a:endParaRPr sz="1200">
                        <a:latin typeface="Times New Roman"/>
                        <a:ea typeface="Times New Roman"/>
                        <a:cs typeface="Times New Roman"/>
                        <a:sym typeface="Times New Roman"/>
                      </a:endParaRPr>
                    </a:p>
                  </a:txBody>
                  <a:tcPr marT="25400" marB="25400" marR="25400" marL="25400" anchor="ctr">
                    <a:lnL cap="flat" cmpd="sng" w="9475">
                      <a:solidFill>
                        <a:srgbClr val="FFFFFF"/>
                      </a:solidFill>
                      <a:prstDash val="solid"/>
                      <a:round/>
                      <a:headEnd len="sm" w="sm" type="none"/>
                      <a:tailEnd len="sm" w="sm" type="none"/>
                    </a:lnL>
                    <a:lnR cap="flat" cmpd="sng" w="9475">
                      <a:solidFill>
                        <a:srgbClr val="FFFFFF"/>
                      </a:solidFill>
                      <a:prstDash val="solid"/>
                      <a:round/>
                      <a:headEnd len="sm" w="sm" type="none"/>
                      <a:tailEnd len="sm" w="sm" type="none"/>
                    </a:lnR>
                    <a:lnT cap="flat" cmpd="sng" w="9475">
                      <a:solidFill>
                        <a:srgbClr val="000000"/>
                      </a:solidFill>
                      <a:prstDash val="solid"/>
                      <a:round/>
                      <a:headEnd len="sm" w="sm" type="none"/>
                      <a:tailEnd len="sm" w="sm" type="none"/>
                    </a:lnT>
                    <a:lnB cap="flat" cmpd="sng" w="9475">
                      <a:solidFill>
                        <a:srgbClr val="FFFFFF"/>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n" sz="1200">
                          <a:latin typeface="Times New Roman"/>
                          <a:ea typeface="Times New Roman"/>
                          <a:cs typeface="Times New Roman"/>
                          <a:sym typeface="Times New Roman"/>
                        </a:rPr>
                        <a:t>1337</a:t>
                      </a:r>
                      <a:endParaRPr sz="1200">
                        <a:latin typeface="Times New Roman"/>
                        <a:ea typeface="Times New Roman"/>
                        <a:cs typeface="Times New Roman"/>
                        <a:sym typeface="Times New Roman"/>
                      </a:endParaRPr>
                    </a:p>
                  </a:txBody>
                  <a:tcPr marT="25400" marB="25400" marR="25400" marL="25400" anchor="ctr">
                    <a:lnL cap="flat" cmpd="sng" w="9475">
                      <a:solidFill>
                        <a:srgbClr val="FFFFFF"/>
                      </a:solidFill>
                      <a:prstDash val="solid"/>
                      <a:round/>
                      <a:headEnd len="sm" w="sm" type="none"/>
                      <a:tailEnd len="sm" w="sm" type="none"/>
                    </a:lnL>
                    <a:lnR cap="flat" cmpd="sng" w="9475">
                      <a:solidFill>
                        <a:srgbClr val="FFFFFF"/>
                      </a:solidFill>
                      <a:prstDash val="solid"/>
                      <a:round/>
                      <a:headEnd len="sm" w="sm" type="none"/>
                      <a:tailEnd len="sm" w="sm" type="none"/>
                    </a:lnR>
                    <a:lnT cap="flat" cmpd="sng" w="9475">
                      <a:solidFill>
                        <a:srgbClr val="000000"/>
                      </a:solidFill>
                      <a:prstDash val="solid"/>
                      <a:round/>
                      <a:headEnd len="sm" w="sm" type="none"/>
                      <a:tailEnd len="sm" w="sm" type="none"/>
                    </a:lnT>
                    <a:lnB cap="flat" cmpd="sng" w="9475">
                      <a:solidFill>
                        <a:srgbClr val="FFFFFF"/>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n" sz="1200">
                          <a:latin typeface="Times New Roman"/>
                          <a:ea typeface="Times New Roman"/>
                          <a:cs typeface="Times New Roman"/>
                          <a:sym typeface="Times New Roman"/>
                        </a:rPr>
                        <a:t>0.673014</a:t>
                      </a:r>
                      <a:endParaRPr sz="1200">
                        <a:latin typeface="Times New Roman"/>
                        <a:ea typeface="Times New Roman"/>
                        <a:cs typeface="Times New Roman"/>
                        <a:sym typeface="Times New Roman"/>
                      </a:endParaRPr>
                    </a:p>
                  </a:txBody>
                  <a:tcPr marT="25400" marB="25400" marR="25400" marL="25400" anchor="ctr">
                    <a:lnL cap="flat" cmpd="sng" w="9475">
                      <a:solidFill>
                        <a:srgbClr val="FFFFFF"/>
                      </a:solidFill>
                      <a:prstDash val="solid"/>
                      <a:round/>
                      <a:headEnd len="sm" w="sm" type="none"/>
                      <a:tailEnd len="sm" w="sm" type="none"/>
                    </a:lnL>
                    <a:lnR cap="flat" cmpd="sng" w="9475">
                      <a:solidFill>
                        <a:srgbClr val="FFFFFF"/>
                      </a:solidFill>
                      <a:prstDash val="solid"/>
                      <a:round/>
                      <a:headEnd len="sm" w="sm" type="none"/>
                      <a:tailEnd len="sm" w="sm" type="none"/>
                    </a:lnR>
                    <a:lnT cap="flat" cmpd="sng" w="9475">
                      <a:solidFill>
                        <a:srgbClr val="000000"/>
                      </a:solidFill>
                      <a:prstDash val="solid"/>
                      <a:round/>
                      <a:headEnd len="sm" w="sm" type="none"/>
                      <a:tailEnd len="sm" w="sm" type="none"/>
                    </a:lnT>
                    <a:lnB cap="flat" cmpd="sng" w="9475">
                      <a:solidFill>
                        <a:srgbClr val="FFFFFF"/>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n" sz="1200">
                          <a:latin typeface="Times New Roman"/>
                          <a:ea typeface="Times New Roman"/>
                          <a:cs typeface="Times New Roman"/>
                          <a:sym typeface="Times New Roman"/>
                        </a:rPr>
                        <a:t>0.733809</a:t>
                      </a:r>
                      <a:endParaRPr sz="1200">
                        <a:latin typeface="Times New Roman"/>
                        <a:ea typeface="Times New Roman"/>
                        <a:cs typeface="Times New Roman"/>
                        <a:sym typeface="Times New Roman"/>
                      </a:endParaRPr>
                    </a:p>
                  </a:txBody>
                  <a:tcPr marT="25400" marB="25400" marR="25400" marL="25400" anchor="ctr">
                    <a:lnL cap="flat" cmpd="sng" w="9475">
                      <a:solidFill>
                        <a:srgbClr val="FFFFFF"/>
                      </a:solidFill>
                      <a:prstDash val="solid"/>
                      <a:round/>
                      <a:headEnd len="sm" w="sm" type="none"/>
                      <a:tailEnd len="sm" w="sm" type="none"/>
                    </a:lnL>
                    <a:lnR cap="flat" cmpd="sng" w="9475">
                      <a:solidFill>
                        <a:srgbClr val="FFFFFF"/>
                      </a:solidFill>
                      <a:prstDash val="solid"/>
                      <a:round/>
                      <a:headEnd len="sm" w="sm" type="none"/>
                      <a:tailEnd len="sm" w="sm" type="none"/>
                    </a:lnR>
                    <a:lnT cap="flat" cmpd="sng" w="9475">
                      <a:solidFill>
                        <a:srgbClr val="000000"/>
                      </a:solidFill>
                      <a:prstDash val="solid"/>
                      <a:round/>
                      <a:headEnd len="sm" w="sm" type="none"/>
                      <a:tailEnd len="sm" w="sm" type="none"/>
                    </a:lnT>
                    <a:lnB cap="flat" cmpd="sng" w="9475">
                      <a:solidFill>
                        <a:srgbClr val="FFFFFF"/>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n" sz="1200">
                          <a:latin typeface="Times New Roman"/>
                          <a:ea typeface="Times New Roman"/>
                          <a:cs typeface="Times New Roman"/>
                          <a:sym typeface="Times New Roman"/>
                        </a:rPr>
                        <a:t>0.700881</a:t>
                      </a:r>
                      <a:endParaRPr sz="1200">
                        <a:latin typeface="Times New Roman"/>
                        <a:ea typeface="Times New Roman"/>
                        <a:cs typeface="Times New Roman"/>
                        <a:sym typeface="Times New Roman"/>
                      </a:endParaRPr>
                    </a:p>
                  </a:txBody>
                  <a:tcPr marT="25400" marB="25400" marR="25400" marL="25400" anchor="ctr">
                    <a:lnL cap="flat" cmpd="sng" w="9475">
                      <a:solidFill>
                        <a:srgbClr val="FFFFFF"/>
                      </a:solidFill>
                      <a:prstDash val="solid"/>
                      <a:round/>
                      <a:headEnd len="sm" w="sm" type="none"/>
                      <a:tailEnd len="sm" w="sm" type="none"/>
                    </a:lnL>
                    <a:lnR cap="flat" cmpd="sng" w="9475">
                      <a:solidFill>
                        <a:srgbClr val="FFFFFF"/>
                      </a:solidFill>
                      <a:prstDash val="solid"/>
                      <a:round/>
                      <a:headEnd len="sm" w="sm" type="none"/>
                      <a:tailEnd len="sm" w="sm" type="none"/>
                    </a:lnR>
                    <a:lnT cap="flat" cmpd="sng" w="9475">
                      <a:solidFill>
                        <a:srgbClr val="000000"/>
                      </a:solidFill>
                      <a:prstDash val="solid"/>
                      <a:round/>
                      <a:headEnd len="sm" w="sm" type="none"/>
                      <a:tailEnd len="sm" w="sm" type="none"/>
                    </a:lnT>
                    <a:lnB cap="flat" cmpd="sng" w="9475">
                      <a:solidFill>
                        <a:srgbClr val="FFFFFF"/>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n" sz="1200">
                          <a:latin typeface="Times New Roman"/>
                          <a:ea typeface="Times New Roman"/>
                          <a:cs typeface="Times New Roman"/>
                          <a:sym typeface="Times New Roman"/>
                        </a:rPr>
                        <a:t>0.692208</a:t>
                      </a:r>
                      <a:endParaRPr sz="1200">
                        <a:latin typeface="Times New Roman"/>
                        <a:ea typeface="Times New Roman"/>
                        <a:cs typeface="Times New Roman"/>
                        <a:sym typeface="Times New Roman"/>
                      </a:endParaRPr>
                    </a:p>
                  </a:txBody>
                  <a:tcPr marT="25400" marB="25400" marR="25400" marL="25400" anchor="ctr">
                    <a:lnL cap="flat" cmpd="sng" w="9475">
                      <a:solidFill>
                        <a:srgbClr val="FFFFFF"/>
                      </a:solidFill>
                      <a:prstDash val="solid"/>
                      <a:round/>
                      <a:headEnd len="sm" w="sm" type="none"/>
                      <a:tailEnd len="sm" w="sm" type="none"/>
                    </a:lnL>
                    <a:lnR cap="flat" cmpd="sng" w="9475">
                      <a:solidFill>
                        <a:srgbClr val="FFFFFF"/>
                      </a:solidFill>
                      <a:prstDash val="solid"/>
                      <a:round/>
                      <a:headEnd len="sm" w="sm" type="none"/>
                      <a:tailEnd len="sm" w="sm" type="none"/>
                    </a:lnR>
                    <a:lnT cap="flat" cmpd="sng" w="9475">
                      <a:solidFill>
                        <a:srgbClr val="000000"/>
                      </a:solidFill>
                      <a:prstDash val="solid"/>
                      <a:round/>
                      <a:headEnd len="sm" w="sm" type="none"/>
                      <a:tailEnd len="sm" w="sm" type="none"/>
                    </a:lnT>
                    <a:lnB cap="flat" cmpd="sng" w="9475">
                      <a:solidFill>
                        <a:srgbClr val="FFFFFF"/>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n" sz="1200">
                          <a:latin typeface="Times New Roman"/>
                          <a:ea typeface="Times New Roman"/>
                          <a:cs typeface="Times New Roman"/>
                          <a:sym typeface="Times New Roman"/>
                        </a:rPr>
                        <a:t>0.655071</a:t>
                      </a:r>
                      <a:endParaRPr sz="1200">
                        <a:latin typeface="Times New Roman"/>
                        <a:ea typeface="Times New Roman"/>
                        <a:cs typeface="Times New Roman"/>
                        <a:sym typeface="Times New Roman"/>
                      </a:endParaRPr>
                    </a:p>
                  </a:txBody>
                  <a:tcPr marT="25400" marB="25400" marR="25400" marL="25400" anchor="ctr">
                    <a:lnL cap="flat" cmpd="sng" w="9475">
                      <a:solidFill>
                        <a:srgbClr val="FFFFFF"/>
                      </a:solidFill>
                      <a:prstDash val="solid"/>
                      <a:round/>
                      <a:headEnd len="sm" w="sm" type="none"/>
                      <a:tailEnd len="sm" w="sm" type="none"/>
                    </a:lnL>
                    <a:lnR cap="flat" cmpd="sng" w="9475">
                      <a:solidFill>
                        <a:srgbClr val="FFFFFF"/>
                      </a:solidFill>
                      <a:prstDash val="solid"/>
                      <a:round/>
                      <a:headEnd len="sm" w="sm" type="none"/>
                      <a:tailEnd len="sm" w="sm" type="none"/>
                    </a:lnR>
                    <a:lnT cap="flat" cmpd="sng" w="9475">
                      <a:solidFill>
                        <a:srgbClr val="000000"/>
                      </a:solidFill>
                      <a:prstDash val="solid"/>
                      <a:round/>
                      <a:headEnd len="sm" w="sm" type="none"/>
                      <a:tailEnd len="sm" w="sm" type="none"/>
                    </a:lnT>
                    <a:lnB cap="flat" cmpd="sng" w="9475">
                      <a:solidFill>
                        <a:srgbClr val="FFFFFF"/>
                      </a:solidFill>
                      <a:prstDash val="solid"/>
                      <a:round/>
                      <a:headEnd len="sm" w="sm" type="none"/>
                      <a:tailEnd len="sm" w="sm" type="none"/>
                    </a:lnB>
                  </a:tcPr>
                </a:tc>
              </a:tr>
              <a:tr h="190500">
                <a:tc vMerge="1"/>
                <a:tc vMerge="1"/>
                <a:tc>
                  <a:txBody>
                    <a:bodyPr>
                      <a:noAutofit/>
                    </a:bodyPr>
                    <a:lstStyle/>
                    <a:p>
                      <a:pPr indent="0" lvl="0" marL="0" rtl="0" algn="ctr">
                        <a:lnSpc>
                          <a:spcPct val="115000"/>
                        </a:lnSpc>
                        <a:spcBef>
                          <a:spcPts val="0"/>
                        </a:spcBef>
                        <a:spcAft>
                          <a:spcPts val="0"/>
                        </a:spcAft>
                        <a:buNone/>
                      </a:pPr>
                      <a:r>
                        <a:rPr lang="en" sz="1200">
                          <a:latin typeface="Times New Roman"/>
                          <a:ea typeface="Times New Roman"/>
                          <a:cs typeface="Times New Roman"/>
                          <a:sym typeface="Times New Roman"/>
                        </a:rPr>
                        <a:t>cv1</a:t>
                      </a:r>
                      <a:endParaRPr sz="1200">
                        <a:latin typeface="Times New Roman"/>
                        <a:ea typeface="Times New Roman"/>
                        <a:cs typeface="Times New Roman"/>
                        <a:sym typeface="Times New Roman"/>
                      </a:endParaRPr>
                    </a:p>
                  </a:txBody>
                  <a:tcPr marT="25400" marB="25400" marR="25400" marL="25400" anchor="ctr">
                    <a:lnL cap="flat" cmpd="sng" w="9475">
                      <a:solidFill>
                        <a:srgbClr val="000000"/>
                      </a:solidFill>
                      <a:prstDash val="solid"/>
                      <a:round/>
                      <a:headEnd len="sm" w="sm" type="none"/>
                      <a:tailEnd len="sm" w="sm" type="none"/>
                    </a:lnL>
                    <a:lnR cap="flat" cmpd="sng" w="9475">
                      <a:solidFill>
                        <a:srgbClr val="000000"/>
                      </a:solidFill>
                      <a:prstDash val="solid"/>
                      <a:round/>
                      <a:headEnd len="sm" w="sm" type="none"/>
                      <a:tailEnd len="sm" w="sm" type="none"/>
                    </a:lnR>
                    <a:lnT cap="flat" cmpd="sng" w="9475">
                      <a:solidFill>
                        <a:srgbClr val="FFFFFF"/>
                      </a:solidFill>
                      <a:prstDash val="solid"/>
                      <a:round/>
                      <a:headEnd len="sm" w="sm" type="none"/>
                      <a:tailEnd len="sm" w="sm" type="none"/>
                    </a:lnT>
                    <a:lnB cap="flat" cmpd="sng" w="9475">
                      <a:solidFill>
                        <a:srgbClr val="FFFFFF"/>
                      </a:solidFill>
                      <a:prstDash val="solid"/>
                      <a:round/>
                      <a:headEnd len="sm" w="sm" type="none"/>
                      <a:tailEnd len="sm" w="sm" type="none"/>
                    </a:lnB>
                  </a:tcPr>
                </a:tc>
                <a:tc>
                  <a:txBody>
                    <a:bodyPr>
                      <a:noAutofit/>
                    </a:bodyPr>
                    <a:lstStyle/>
                    <a:p>
                      <a:pPr indent="0" lvl="0" marL="0" marR="0" rtl="0" algn="r">
                        <a:lnSpc>
                          <a:spcPct val="115000"/>
                        </a:lnSpc>
                        <a:spcBef>
                          <a:spcPts val="0"/>
                        </a:spcBef>
                        <a:spcAft>
                          <a:spcPts val="0"/>
                        </a:spcAft>
                        <a:buNone/>
                      </a:pPr>
                      <a:r>
                        <a:rPr lang="en" sz="1200">
                          <a:latin typeface="Times New Roman"/>
                          <a:ea typeface="Times New Roman"/>
                          <a:cs typeface="Times New Roman"/>
                          <a:sym typeface="Times New Roman"/>
                        </a:rPr>
                        <a:t>442</a:t>
                      </a:r>
                      <a:endParaRPr sz="1200">
                        <a:latin typeface="Times New Roman"/>
                        <a:ea typeface="Times New Roman"/>
                        <a:cs typeface="Times New Roman"/>
                        <a:sym typeface="Times New Roman"/>
                      </a:endParaRPr>
                    </a:p>
                  </a:txBody>
                  <a:tcPr marT="25400" marB="25400" marR="25400" marL="25400" anchor="ctr">
                    <a:lnL cap="flat" cmpd="sng" w="9475">
                      <a:solidFill>
                        <a:srgbClr val="000000"/>
                      </a:solidFill>
                      <a:prstDash val="solid"/>
                      <a:round/>
                      <a:headEnd len="sm" w="sm" type="none"/>
                      <a:tailEnd len="sm" w="sm" type="none"/>
                    </a:lnL>
                    <a:lnR cap="flat" cmpd="sng" w="9475">
                      <a:solidFill>
                        <a:srgbClr val="FFFFFF"/>
                      </a:solidFill>
                      <a:prstDash val="solid"/>
                      <a:round/>
                      <a:headEnd len="sm" w="sm" type="none"/>
                      <a:tailEnd len="sm" w="sm" type="none"/>
                    </a:lnR>
                    <a:lnT cap="flat" cmpd="sng" w="9475">
                      <a:solidFill>
                        <a:srgbClr val="FFFFFF"/>
                      </a:solidFill>
                      <a:prstDash val="solid"/>
                      <a:round/>
                      <a:headEnd len="sm" w="sm" type="none"/>
                      <a:tailEnd len="sm" w="sm" type="none"/>
                    </a:lnT>
                    <a:lnB cap="flat" cmpd="sng" w="9475">
                      <a:solidFill>
                        <a:srgbClr val="FFFFFF"/>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n" sz="1200">
                          <a:latin typeface="Times New Roman"/>
                          <a:ea typeface="Times New Roman"/>
                          <a:cs typeface="Times New Roman"/>
                          <a:sym typeface="Times New Roman"/>
                        </a:rPr>
                        <a:t>775</a:t>
                      </a:r>
                      <a:endParaRPr sz="1200">
                        <a:latin typeface="Times New Roman"/>
                        <a:ea typeface="Times New Roman"/>
                        <a:cs typeface="Times New Roman"/>
                        <a:sym typeface="Times New Roman"/>
                      </a:endParaRPr>
                    </a:p>
                  </a:txBody>
                  <a:tcPr marT="25400" marB="25400" marR="25400" marL="25400" anchor="ctr">
                    <a:lnL cap="flat" cmpd="sng" w="9475">
                      <a:solidFill>
                        <a:srgbClr val="FFFFFF"/>
                      </a:solidFill>
                      <a:prstDash val="solid"/>
                      <a:round/>
                      <a:headEnd len="sm" w="sm" type="none"/>
                      <a:tailEnd len="sm" w="sm" type="none"/>
                    </a:lnL>
                    <a:lnR cap="flat" cmpd="sng" w="9475">
                      <a:solidFill>
                        <a:srgbClr val="FFFFFF"/>
                      </a:solidFill>
                      <a:prstDash val="solid"/>
                      <a:round/>
                      <a:headEnd len="sm" w="sm" type="none"/>
                      <a:tailEnd len="sm" w="sm" type="none"/>
                    </a:lnR>
                    <a:lnT cap="flat" cmpd="sng" w="9475">
                      <a:solidFill>
                        <a:srgbClr val="FFFFFF"/>
                      </a:solidFill>
                      <a:prstDash val="solid"/>
                      <a:round/>
                      <a:headEnd len="sm" w="sm" type="none"/>
                      <a:tailEnd len="sm" w="sm" type="none"/>
                    </a:lnT>
                    <a:lnB cap="flat" cmpd="sng" w="9475">
                      <a:solidFill>
                        <a:srgbClr val="FFFFFF"/>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n" sz="1200">
                          <a:latin typeface="Times New Roman"/>
                          <a:ea typeface="Times New Roman"/>
                          <a:cs typeface="Times New Roman"/>
                          <a:sym typeface="Times New Roman"/>
                        </a:rPr>
                        <a:t>1378</a:t>
                      </a:r>
                      <a:endParaRPr sz="1200">
                        <a:latin typeface="Times New Roman"/>
                        <a:ea typeface="Times New Roman"/>
                        <a:cs typeface="Times New Roman"/>
                        <a:sym typeface="Times New Roman"/>
                      </a:endParaRPr>
                    </a:p>
                  </a:txBody>
                  <a:tcPr marT="25400" marB="25400" marR="25400" marL="25400" anchor="ctr">
                    <a:lnL cap="flat" cmpd="sng" w="9475">
                      <a:solidFill>
                        <a:srgbClr val="FFFFFF"/>
                      </a:solidFill>
                      <a:prstDash val="solid"/>
                      <a:round/>
                      <a:headEnd len="sm" w="sm" type="none"/>
                      <a:tailEnd len="sm" w="sm" type="none"/>
                    </a:lnL>
                    <a:lnR cap="flat" cmpd="sng" w="9475">
                      <a:solidFill>
                        <a:srgbClr val="FFFFFF"/>
                      </a:solidFill>
                      <a:prstDash val="solid"/>
                      <a:round/>
                      <a:headEnd len="sm" w="sm" type="none"/>
                      <a:tailEnd len="sm" w="sm" type="none"/>
                    </a:lnR>
                    <a:lnT cap="flat" cmpd="sng" w="9475">
                      <a:solidFill>
                        <a:srgbClr val="FFFFFF"/>
                      </a:solidFill>
                      <a:prstDash val="solid"/>
                      <a:round/>
                      <a:headEnd len="sm" w="sm" type="none"/>
                      <a:tailEnd len="sm" w="sm" type="none"/>
                    </a:lnT>
                    <a:lnB cap="flat" cmpd="sng" w="9475">
                      <a:solidFill>
                        <a:srgbClr val="FFFFFF"/>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n" sz="1200">
                          <a:latin typeface="Times New Roman"/>
                          <a:ea typeface="Times New Roman"/>
                          <a:cs typeface="Times New Roman"/>
                          <a:sym typeface="Times New Roman"/>
                        </a:rPr>
                        <a:t>1380</a:t>
                      </a:r>
                      <a:endParaRPr sz="1200">
                        <a:latin typeface="Times New Roman"/>
                        <a:ea typeface="Times New Roman"/>
                        <a:cs typeface="Times New Roman"/>
                        <a:sym typeface="Times New Roman"/>
                      </a:endParaRPr>
                    </a:p>
                  </a:txBody>
                  <a:tcPr marT="25400" marB="25400" marR="25400" marL="25400" anchor="ctr">
                    <a:lnL cap="flat" cmpd="sng" w="9475">
                      <a:solidFill>
                        <a:srgbClr val="FFFFFF"/>
                      </a:solidFill>
                      <a:prstDash val="solid"/>
                      <a:round/>
                      <a:headEnd len="sm" w="sm" type="none"/>
                      <a:tailEnd len="sm" w="sm" type="none"/>
                    </a:lnL>
                    <a:lnR cap="flat" cmpd="sng" w="9475">
                      <a:solidFill>
                        <a:srgbClr val="FFFFFF"/>
                      </a:solidFill>
                      <a:prstDash val="solid"/>
                      <a:round/>
                      <a:headEnd len="sm" w="sm" type="none"/>
                      <a:tailEnd len="sm" w="sm" type="none"/>
                    </a:lnR>
                    <a:lnT cap="flat" cmpd="sng" w="9475">
                      <a:solidFill>
                        <a:srgbClr val="FFFFFF"/>
                      </a:solidFill>
                      <a:prstDash val="solid"/>
                      <a:round/>
                      <a:headEnd len="sm" w="sm" type="none"/>
                      <a:tailEnd len="sm" w="sm" type="none"/>
                    </a:lnT>
                    <a:lnB cap="flat" cmpd="sng" w="9475">
                      <a:solidFill>
                        <a:srgbClr val="FFFFFF"/>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n" sz="1200">
                          <a:latin typeface="Times New Roman"/>
                          <a:ea typeface="Times New Roman"/>
                          <a:cs typeface="Times New Roman"/>
                          <a:sym typeface="Times New Roman"/>
                        </a:rPr>
                        <a:t>0.640037</a:t>
                      </a:r>
                      <a:endParaRPr sz="1200">
                        <a:latin typeface="Times New Roman"/>
                        <a:ea typeface="Times New Roman"/>
                        <a:cs typeface="Times New Roman"/>
                        <a:sym typeface="Times New Roman"/>
                      </a:endParaRPr>
                    </a:p>
                  </a:txBody>
                  <a:tcPr marT="25400" marB="25400" marR="25400" marL="25400" anchor="ctr">
                    <a:lnL cap="flat" cmpd="sng" w="9475">
                      <a:solidFill>
                        <a:srgbClr val="FFFFFF"/>
                      </a:solidFill>
                      <a:prstDash val="solid"/>
                      <a:round/>
                      <a:headEnd len="sm" w="sm" type="none"/>
                      <a:tailEnd len="sm" w="sm" type="none"/>
                    </a:lnL>
                    <a:lnR cap="flat" cmpd="sng" w="9475">
                      <a:solidFill>
                        <a:srgbClr val="FFFFFF"/>
                      </a:solidFill>
                      <a:prstDash val="solid"/>
                      <a:round/>
                      <a:headEnd len="sm" w="sm" type="none"/>
                      <a:tailEnd len="sm" w="sm" type="none"/>
                    </a:lnR>
                    <a:lnT cap="flat" cmpd="sng" w="9475">
                      <a:solidFill>
                        <a:srgbClr val="FFFFFF"/>
                      </a:solidFill>
                      <a:prstDash val="solid"/>
                      <a:round/>
                      <a:headEnd len="sm" w="sm" type="none"/>
                      <a:tailEnd len="sm" w="sm" type="none"/>
                    </a:lnT>
                    <a:lnB cap="flat" cmpd="sng" w="9475">
                      <a:solidFill>
                        <a:srgbClr val="FFFFFF"/>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n" sz="1200">
                          <a:latin typeface="Times New Roman"/>
                          <a:ea typeface="Times New Roman"/>
                          <a:cs typeface="Times New Roman"/>
                          <a:sym typeface="Times New Roman"/>
                        </a:rPr>
                        <a:t>0.757409</a:t>
                      </a:r>
                      <a:endParaRPr sz="1200">
                        <a:latin typeface="Times New Roman"/>
                        <a:ea typeface="Times New Roman"/>
                        <a:cs typeface="Times New Roman"/>
                        <a:sym typeface="Times New Roman"/>
                      </a:endParaRPr>
                    </a:p>
                  </a:txBody>
                  <a:tcPr marT="25400" marB="25400" marR="25400" marL="25400" anchor="ctr">
                    <a:lnL cap="flat" cmpd="sng" w="9475">
                      <a:solidFill>
                        <a:srgbClr val="FFFFFF"/>
                      </a:solidFill>
                      <a:prstDash val="solid"/>
                      <a:round/>
                      <a:headEnd len="sm" w="sm" type="none"/>
                      <a:tailEnd len="sm" w="sm" type="none"/>
                    </a:lnL>
                    <a:lnR cap="flat" cmpd="sng" w="9475">
                      <a:solidFill>
                        <a:srgbClr val="FFFFFF"/>
                      </a:solidFill>
                      <a:prstDash val="solid"/>
                      <a:round/>
                      <a:headEnd len="sm" w="sm" type="none"/>
                      <a:tailEnd len="sm" w="sm" type="none"/>
                    </a:lnR>
                    <a:lnT cap="flat" cmpd="sng" w="9475">
                      <a:solidFill>
                        <a:srgbClr val="FFFFFF"/>
                      </a:solidFill>
                      <a:prstDash val="solid"/>
                      <a:round/>
                      <a:headEnd len="sm" w="sm" type="none"/>
                      <a:tailEnd len="sm" w="sm" type="none"/>
                    </a:lnT>
                    <a:lnB cap="flat" cmpd="sng" w="9475">
                      <a:solidFill>
                        <a:srgbClr val="FFFFFF"/>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n" sz="1200">
                          <a:latin typeface="Times New Roman"/>
                          <a:ea typeface="Times New Roman"/>
                          <a:cs typeface="Times New Roman"/>
                          <a:sym typeface="Times New Roman"/>
                        </a:rPr>
                        <a:t>0.693836</a:t>
                      </a:r>
                      <a:endParaRPr sz="1200">
                        <a:latin typeface="Times New Roman"/>
                        <a:ea typeface="Times New Roman"/>
                        <a:cs typeface="Times New Roman"/>
                        <a:sym typeface="Times New Roman"/>
                      </a:endParaRPr>
                    </a:p>
                  </a:txBody>
                  <a:tcPr marT="25400" marB="25400" marR="25400" marL="25400" anchor="ctr">
                    <a:lnL cap="flat" cmpd="sng" w="9475">
                      <a:solidFill>
                        <a:srgbClr val="FFFFFF"/>
                      </a:solidFill>
                      <a:prstDash val="solid"/>
                      <a:round/>
                      <a:headEnd len="sm" w="sm" type="none"/>
                      <a:tailEnd len="sm" w="sm" type="none"/>
                    </a:lnL>
                    <a:lnR cap="flat" cmpd="sng" w="9475">
                      <a:solidFill>
                        <a:srgbClr val="FFFFFF"/>
                      </a:solidFill>
                      <a:prstDash val="solid"/>
                      <a:round/>
                      <a:headEnd len="sm" w="sm" type="none"/>
                      <a:tailEnd len="sm" w="sm" type="none"/>
                    </a:lnR>
                    <a:lnT cap="flat" cmpd="sng" w="9475">
                      <a:solidFill>
                        <a:srgbClr val="FFFFFF"/>
                      </a:solidFill>
                      <a:prstDash val="solid"/>
                      <a:round/>
                      <a:headEnd len="sm" w="sm" type="none"/>
                      <a:tailEnd len="sm" w="sm" type="none"/>
                    </a:lnT>
                    <a:lnB cap="flat" cmpd="sng" w="9475">
                      <a:solidFill>
                        <a:srgbClr val="FFFFFF"/>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n" sz="1200">
                          <a:latin typeface="Times New Roman"/>
                          <a:ea typeface="Times New Roman"/>
                          <a:cs typeface="Times New Roman"/>
                          <a:sym typeface="Times New Roman"/>
                        </a:rPr>
                        <a:t>0.693990</a:t>
                      </a:r>
                      <a:endParaRPr sz="1200">
                        <a:latin typeface="Times New Roman"/>
                        <a:ea typeface="Times New Roman"/>
                        <a:cs typeface="Times New Roman"/>
                        <a:sym typeface="Times New Roman"/>
                      </a:endParaRPr>
                    </a:p>
                  </a:txBody>
                  <a:tcPr marT="25400" marB="25400" marR="25400" marL="25400" anchor="ctr">
                    <a:lnL cap="flat" cmpd="sng" w="9475">
                      <a:solidFill>
                        <a:srgbClr val="FFFFFF"/>
                      </a:solidFill>
                      <a:prstDash val="solid"/>
                      <a:round/>
                      <a:headEnd len="sm" w="sm" type="none"/>
                      <a:tailEnd len="sm" w="sm" type="none"/>
                    </a:lnL>
                    <a:lnR cap="flat" cmpd="sng" w="9475">
                      <a:solidFill>
                        <a:srgbClr val="FFFFFF"/>
                      </a:solidFill>
                      <a:prstDash val="solid"/>
                      <a:round/>
                      <a:headEnd len="sm" w="sm" type="none"/>
                      <a:tailEnd len="sm" w="sm" type="none"/>
                    </a:lnR>
                    <a:lnT cap="flat" cmpd="sng" w="9475">
                      <a:solidFill>
                        <a:srgbClr val="FFFFFF"/>
                      </a:solidFill>
                      <a:prstDash val="solid"/>
                      <a:round/>
                      <a:headEnd len="sm" w="sm" type="none"/>
                      <a:tailEnd len="sm" w="sm" type="none"/>
                    </a:lnT>
                    <a:lnB cap="flat" cmpd="sng" w="9475">
                      <a:solidFill>
                        <a:srgbClr val="FFFFFF"/>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n" sz="1200">
                          <a:latin typeface="Times New Roman"/>
                          <a:ea typeface="Times New Roman"/>
                          <a:cs typeface="Times New Roman"/>
                          <a:sym typeface="Times New Roman"/>
                        </a:rPr>
                        <a:t>0.640371</a:t>
                      </a:r>
                      <a:endParaRPr sz="1200">
                        <a:latin typeface="Times New Roman"/>
                        <a:ea typeface="Times New Roman"/>
                        <a:cs typeface="Times New Roman"/>
                        <a:sym typeface="Times New Roman"/>
                      </a:endParaRPr>
                    </a:p>
                  </a:txBody>
                  <a:tcPr marT="25400" marB="25400" marR="25400" marL="25400" anchor="ctr">
                    <a:lnL cap="flat" cmpd="sng" w="9475">
                      <a:solidFill>
                        <a:srgbClr val="FFFFFF"/>
                      </a:solidFill>
                      <a:prstDash val="solid"/>
                      <a:round/>
                      <a:headEnd len="sm" w="sm" type="none"/>
                      <a:tailEnd len="sm" w="sm" type="none"/>
                    </a:lnL>
                    <a:lnR cap="flat" cmpd="sng" w="9475">
                      <a:solidFill>
                        <a:srgbClr val="FFFFFF"/>
                      </a:solidFill>
                      <a:prstDash val="solid"/>
                      <a:round/>
                      <a:headEnd len="sm" w="sm" type="none"/>
                      <a:tailEnd len="sm" w="sm" type="none"/>
                    </a:lnR>
                    <a:lnT cap="flat" cmpd="sng" w="9475">
                      <a:solidFill>
                        <a:srgbClr val="FFFFFF"/>
                      </a:solidFill>
                      <a:prstDash val="solid"/>
                      <a:round/>
                      <a:headEnd len="sm" w="sm" type="none"/>
                      <a:tailEnd len="sm" w="sm" type="none"/>
                    </a:lnT>
                    <a:lnB cap="flat" cmpd="sng" w="9475">
                      <a:solidFill>
                        <a:srgbClr val="FFFFFF"/>
                      </a:solidFill>
                      <a:prstDash val="solid"/>
                      <a:round/>
                      <a:headEnd len="sm" w="sm" type="none"/>
                      <a:tailEnd len="sm" w="sm" type="none"/>
                    </a:lnB>
                  </a:tcPr>
                </a:tc>
              </a:tr>
              <a:tr h="190500">
                <a:tc vMerge="1"/>
                <a:tc vMerge="1"/>
                <a:tc>
                  <a:txBody>
                    <a:bodyPr>
                      <a:noAutofit/>
                    </a:bodyPr>
                    <a:lstStyle/>
                    <a:p>
                      <a:pPr indent="0" lvl="0" marL="0" rtl="0" algn="ctr">
                        <a:lnSpc>
                          <a:spcPct val="115000"/>
                        </a:lnSpc>
                        <a:spcBef>
                          <a:spcPts val="0"/>
                        </a:spcBef>
                        <a:spcAft>
                          <a:spcPts val="0"/>
                        </a:spcAft>
                        <a:buNone/>
                      </a:pPr>
                      <a:r>
                        <a:rPr lang="en" sz="1200">
                          <a:latin typeface="Times New Roman"/>
                          <a:ea typeface="Times New Roman"/>
                          <a:cs typeface="Times New Roman"/>
                          <a:sym typeface="Times New Roman"/>
                        </a:rPr>
                        <a:t>cv2</a:t>
                      </a:r>
                      <a:endParaRPr sz="1200">
                        <a:latin typeface="Times New Roman"/>
                        <a:ea typeface="Times New Roman"/>
                        <a:cs typeface="Times New Roman"/>
                        <a:sym typeface="Times New Roman"/>
                      </a:endParaRPr>
                    </a:p>
                  </a:txBody>
                  <a:tcPr marT="25400" marB="25400" marR="25400" marL="25400" anchor="ctr">
                    <a:lnL cap="flat" cmpd="sng" w="9475">
                      <a:solidFill>
                        <a:srgbClr val="000000"/>
                      </a:solidFill>
                      <a:prstDash val="solid"/>
                      <a:round/>
                      <a:headEnd len="sm" w="sm" type="none"/>
                      <a:tailEnd len="sm" w="sm" type="none"/>
                    </a:lnL>
                    <a:lnR cap="flat" cmpd="sng" w="9475">
                      <a:solidFill>
                        <a:srgbClr val="000000"/>
                      </a:solidFill>
                      <a:prstDash val="solid"/>
                      <a:round/>
                      <a:headEnd len="sm" w="sm" type="none"/>
                      <a:tailEnd len="sm" w="sm" type="none"/>
                    </a:lnR>
                    <a:lnT cap="flat" cmpd="sng" w="9475">
                      <a:solidFill>
                        <a:srgbClr val="FFFFFF"/>
                      </a:solidFill>
                      <a:prstDash val="solid"/>
                      <a:round/>
                      <a:headEnd len="sm" w="sm" type="none"/>
                      <a:tailEnd len="sm" w="sm" type="none"/>
                    </a:lnT>
                    <a:lnB cap="flat" cmpd="sng" w="9475">
                      <a:solidFill>
                        <a:srgbClr val="FFFFFF"/>
                      </a:solidFill>
                      <a:prstDash val="solid"/>
                      <a:round/>
                      <a:headEnd len="sm" w="sm" type="none"/>
                      <a:tailEnd len="sm" w="sm" type="none"/>
                    </a:lnB>
                  </a:tcPr>
                </a:tc>
                <a:tc>
                  <a:txBody>
                    <a:bodyPr>
                      <a:noAutofit/>
                    </a:bodyPr>
                    <a:lstStyle/>
                    <a:p>
                      <a:pPr indent="0" lvl="0" marL="0" marR="0" rtl="0" algn="r">
                        <a:lnSpc>
                          <a:spcPct val="115000"/>
                        </a:lnSpc>
                        <a:spcBef>
                          <a:spcPts val="0"/>
                        </a:spcBef>
                        <a:spcAft>
                          <a:spcPts val="0"/>
                        </a:spcAft>
                        <a:buNone/>
                      </a:pPr>
                      <a:r>
                        <a:rPr lang="en" sz="1200">
                          <a:latin typeface="Times New Roman"/>
                          <a:ea typeface="Times New Roman"/>
                          <a:cs typeface="Times New Roman"/>
                          <a:sym typeface="Times New Roman"/>
                        </a:rPr>
                        <a:t>537</a:t>
                      </a:r>
                      <a:endParaRPr sz="1200">
                        <a:latin typeface="Times New Roman"/>
                        <a:ea typeface="Times New Roman"/>
                        <a:cs typeface="Times New Roman"/>
                        <a:sym typeface="Times New Roman"/>
                      </a:endParaRPr>
                    </a:p>
                  </a:txBody>
                  <a:tcPr marT="25400" marB="25400" marR="25400" marL="25400" anchor="ctr">
                    <a:lnL cap="flat" cmpd="sng" w="9475">
                      <a:solidFill>
                        <a:srgbClr val="000000"/>
                      </a:solidFill>
                      <a:prstDash val="solid"/>
                      <a:round/>
                      <a:headEnd len="sm" w="sm" type="none"/>
                      <a:tailEnd len="sm" w="sm" type="none"/>
                    </a:lnL>
                    <a:lnR cap="flat" cmpd="sng" w="9475">
                      <a:solidFill>
                        <a:srgbClr val="FFFFFF"/>
                      </a:solidFill>
                      <a:prstDash val="solid"/>
                      <a:round/>
                      <a:headEnd len="sm" w="sm" type="none"/>
                      <a:tailEnd len="sm" w="sm" type="none"/>
                    </a:lnR>
                    <a:lnT cap="flat" cmpd="sng" w="9475">
                      <a:solidFill>
                        <a:srgbClr val="FFFFFF"/>
                      </a:solidFill>
                      <a:prstDash val="solid"/>
                      <a:round/>
                      <a:headEnd len="sm" w="sm" type="none"/>
                      <a:tailEnd len="sm" w="sm" type="none"/>
                    </a:lnT>
                    <a:lnB cap="flat" cmpd="sng" w="9475">
                      <a:solidFill>
                        <a:srgbClr val="FFFFFF"/>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n" sz="1200">
                          <a:latin typeface="Times New Roman"/>
                          <a:ea typeface="Times New Roman"/>
                          <a:cs typeface="Times New Roman"/>
                          <a:sym typeface="Times New Roman"/>
                        </a:rPr>
                        <a:t>649</a:t>
                      </a:r>
                      <a:endParaRPr sz="1200">
                        <a:latin typeface="Times New Roman"/>
                        <a:ea typeface="Times New Roman"/>
                        <a:cs typeface="Times New Roman"/>
                        <a:sym typeface="Times New Roman"/>
                      </a:endParaRPr>
                    </a:p>
                  </a:txBody>
                  <a:tcPr marT="25400" marB="25400" marR="25400" marL="25400" anchor="ctr">
                    <a:lnL cap="flat" cmpd="sng" w="9475">
                      <a:solidFill>
                        <a:srgbClr val="FFFFFF"/>
                      </a:solidFill>
                      <a:prstDash val="solid"/>
                      <a:round/>
                      <a:headEnd len="sm" w="sm" type="none"/>
                      <a:tailEnd len="sm" w="sm" type="none"/>
                    </a:lnL>
                    <a:lnR cap="flat" cmpd="sng" w="9475">
                      <a:solidFill>
                        <a:srgbClr val="FFFFFF"/>
                      </a:solidFill>
                      <a:prstDash val="solid"/>
                      <a:round/>
                      <a:headEnd len="sm" w="sm" type="none"/>
                      <a:tailEnd len="sm" w="sm" type="none"/>
                    </a:lnR>
                    <a:lnT cap="flat" cmpd="sng" w="9475">
                      <a:solidFill>
                        <a:srgbClr val="FFFFFF"/>
                      </a:solidFill>
                      <a:prstDash val="solid"/>
                      <a:round/>
                      <a:headEnd len="sm" w="sm" type="none"/>
                      <a:tailEnd len="sm" w="sm" type="none"/>
                    </a:lnT>
                    <a:lnB cap="flat" cmpd="sng" w="9475">
                      <a:solidFill>
                        <a:srgbClr val="FFFFFF"/>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n" sz="1200">
                          <a:latin typeface="Times New Roman"/>
                          <a:ea typeface="Times New Roman"/>
                          <a:cs typeface="Times New Roman"/>
                          <a:sym typeface="Times New Roman"/>
                        </a:rPr>
                        <a:t>1504</a:t>
                      </a:r>
                      <a:endParaRPr sz="1200">
                        <a:latin typeface="Times New Roman"/>
                        <a:ea typeface="Times New Roman"/>
                        <a:cs typeface="Times New Roman"/>
                        <a:sym typeface="Times New Roman"/>
                      </a:endParaRPr>
                    </a:p>
                  </a:txBody>
                  <a:tcPr marT="25400" marB="25400" marR="25400" marL="25400" anchor="ctr">
                    <a:lnL cap="flat" cmpd="sng" w="9475">
                      <a:solidFill>
                        <a:srgbClr val="FFFFFF"/>
                      </a:solidFill>
                      <a:prstDash val="solid"/>
                      <a:round/>
                      <a:headEnd len="sm" w="sm" type="none"/>
                      <a:tailEnd len="sm" w="sm" type="none"/>
                    </a:lnL>
                    <a:lnR cap="flat" cmpd="sng" w="9475">
                      <a:solidFill>
                        <a:srgbClr val="FFFFFF"/>
                      </a:solidFill>
                      <a:prstDash val="solid"/>
                      <a:round/>
                      <a:headEnd len="sm" w="sm" type="none"/>
                      <a:tailEnd len="sm" w="sm" type="none"/>
                    </a:lnR>
                    <a:lnT cap="flat" cmpd="sng" w="9475">
                      <a:solidFill>
                        <a:srgbClr val="FFFFFF"/>
                      </a:solidFill>
                      <a:prstDash val="solid"/>
                      <a:round/>
                      <a:headEnd len="sm" w="sm" type="none"/>
                      <a:tailEnd len="sm" w="sm" type="none"/>
                    </a:lnT>
                    <a:lnB cap="flat" cmpd="sng" w="9475">
                      <a:solidFill>
                        <a:srgbClr val="FFFFFF"/>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n" sz="1200">
                          <a:latin typeface="Times New Roman"/>
                          <a:ea typeface="Times New Roman"/>
                          <a:cs typeface="Times New Roman"/>
                          <a:sym typeface="Times New Roman"/>
                        </a:rPr>
                        <a:t>1285</a:t>
                      </a:r>
                      <a:endParaRPr sz="1200">
                        <a:latin typeface="Times New Roman"/>
                        <a:ea typeface="Times New Roman"/>
                        <a:cs typeface="Times New Roman"/>
                        <a:sym typeface="Times New Roman"/>
                      </a:endParaRPr>
                    </a:p>
                  </a:txBody>
                  <a:tcPr marT="25400" marB="25400" marR="25400" marL="25400" anchor="ctr">
                    <a:lnL cap="flat" cmpd="sng" w="9475">
                      <a:solidFill>
                        <a:srgbClr val="FFFFFF"/>
                      </a:solidFill>
                      <a:prstDash val="solid"/>
                      <a:round/>
                      <a:headEnd len="sm" w="sm" type="none"/>
                      <a:tailEnd len="sm" w="sm" type="none"/>
                    </a:lnL>
                    <a:lnR cap="flat" cmpd="sng" w="9475">
                      <a:solidFill>
                        <a:srgbClr val="FFFFFF"/>
                      </a:solidFill>
                      <a:prstDash val="solid"/>
                      <a:round/>
                      <a:headEnd len="sm" w="sm" type="none"/>
                      <a:tailEnd len="sm" w="sm" type="none"/>
                    </a:lnR>
                    <a:lnT cap="flat" cmpd="sng" w="9475">
                      <a:solidFill>
                        <a:srgbClr val="FFFFFF"/>
                      </a:solidFill>
                      <a:prstDash val="solid"/>
                      <a:round/>
                      <a:headEnd len="sm" w="sm" type="none"/>
                      <a:tailEnd len="sm" w="sm" type="none"/>
                    </a:lnT>
                    <a:lnB cap="flat" cmpd="sng" w="9475">
                      <a:solidFill>
                        <a:srgbClr val="FFFFFF"/>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n" sz="1200">
                          <a:latin typeface="Times New Roman"/>
                          <a:ea typeface="Times New Roman"/>
                          <a:cs typeface="Times New Roman"/>
                          <a:sym typeface="Times New Roman"/>
                        </a:rPr>
                        <a:t>0.698560</a:t>
                      </a:r>
                      <a:endParaRPr sz="1200">
                        <a:latin typeface="Times New Roman"/>
                        <a:ea typeface="Times New Roman"/>
                        <a:cs typeface="Times New Roman"/>
                        <a:sym typeface="Times New Roman"/>
                      </a:endParaRPr>
                    </a:p>
                  </a:txBody>
                  <a:tcPr marT="25400" marB="25400" marR="25400" marL="25400" anchor="ctr">
                    <a:lnL cap="flat" cmpd="sng" w="9475">
                      <a:solidFill>
                        <a:srgbClr val="FFFFFF"/>
                      </a:solidFill>
                      <a:prstDash val="solid"/>
                      <a:round/>
                      <a:headEnd len="sm" w="sm" type="none"/>
                      <a:tailEnd len="sm" w="sm" type="none"/>
                    </a:lnL>
                    <a:lnR cap="flat" cmpd="sng" w="9475">
                      <a:solidFill>
                        <a:srgbClr val="FFFFFF"/>
                      </a:solidFill>
                      <a:prstDash val="solid"/>
                      <a:round/>
                      <a:headEnd len="sm" w="sm" type="none"/>
                      <a:tailEnd len="sm" w="sm" type="none"/>
                    </a:lnR>
                    <a:lnT cap="flat" cmpd="sng" w="9475">
                      <a:solidFill>
                        <a:srgbClr val="FFFFFF"/>
                      </a:solidFill>
                      <a:prstDash val="solid"/>
                      <a:round/>
                      <a:headEnd len="sm" w="sm" type="none"/>
                      <a:tailEnd len="sm" w="sm" type="none"/>
                    </a:lnT>
                    <a:lnB cap="flat" cmpd="sng" w="9475">
                      <a:solidFill>
                        <a:srgbClr val="FFFFFF"/>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n" sz="1200">
                          <a:latin typeface="Times New Roman"/>
                          <a:ea typeface="Times New Roman"/>
                          <a:cs typeface="Times New Roman"/>
                          <a:sym typeface="Times New Roman"/>
                        </a:rPr>
                        <a:t>0.705269</a:t>
                      </a:r>
                      <a:endParaRPr sz="1200">
                        <a:latin typeface="Times New Roman"/>
                        <a:ea typeface="Times New Roman"/>
                        <a:cs typeface="Times New Roman"/>
                        <a:sym typeface="Times New Roman"/>
                      </a:endParaRPr>
                    </a:p>
                  </a:txBody>
                  <a:tcPr marT="25400" marB="25400" marR="25400" marL="25400" anchor="ctr">
                    <a:lnL cap="flat" cmpd="sng" w="9475">
                      <a:solidFill>
                        <a:srgbClr val="FFFFFF"/>
                      </a:solidFill>
                      <a:prstDash val="solid"/>
                      <a:round/>
                      <a:headEnd len="sm" w="sm" type="none"/>
                      <a:tailEnd len="sm" w="sm" type="none"/>
                    </a:lnL>
                    <a:lnR cap="flat" cmpd="sng" w="9475">
                      <a:solidFill>
                        <a:srgbClr val="FFFFFF"/>
                      </a:solidFill>
                      <a:prstDash val="solid"/>
                      <a:round/>
                      <a:headEnd len="sm" w="sm" type="none"/>
                      <a:tailEnd len="sm" w="sm" type="none"/>
                    </a:lnR>
                    <a:lnT cap="flat" cmpd="sng" w="9475">
                      <a:solidFill>
                        <a:srgbClr val="FFFFFF"/>
                      </a:solidFill>
                      <a:prstDash val="solid"/>
                      <a:round/>
                      <a:headEnd len="sm" w="sm" type="none"/>
                      <a:tailEnd len="sm" w="sm" type="none"/>
                    </a:lnT>
                    <a:lnB cap="flat" cmpd="sng" w="9475">
                      <a:solidFill>
                        <a:srgbClr val="FFFFFF"/>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n" sz="1200">
                          <a:latin typeface="Times New Roman"/>
                          <a:ea typeface="Times New Roman"/>
                          <a:cs typeface="Times New Roman"/>
                          <a:sym typeface="Times New Roman"/>
                        </a:rPr>
                        <a:t>0.701635</a:t>
                      </a:r>
                      <a:endParaRPr sz="1200">
                        <a:latin typeface="Times New Roman"/>
                        <a:ea typeface="Times New Roman"/>
                        <a:cs typeface="Times New Roman"/>
                        <a:sym typeface="Times New Roman"/>
                      </a:endParaRPr>
                    </a:p>
                  </a:txBody>
                  <a:tcPr marT="25400" marB="25400" marR="25400" marL="25400" anchor="ctr">
                    <a:lnL cap="flat" cmpd="sng" w="9475">
                      <a:solidFill>
                        <a:srgbClr val="FFFFFF"/>
                      </a:solidFill>
                      <a:prstDash val="solid"/>
                      <a:round/>
                      <a:headEnd len="sm" w="sm" type="none"/>
                      <a:tailEnd len="sm" w="sm" type="none"/>
                    </a:lnL>
                    <a:lnR cap="flat" cmpd="sng" w="9475">
                      <a:solidFill>
                        <a:srgbClr val="FFFFFF"/>
                      </a:solidFill>
                      <a:prstDash val="solid"/>
                      <a:round/>
                      <a:headEnd len="sm" w="sm" type="none"/>
                      <a:tailEnd len="sm" w="sm" type="none"/>
                    </a:lnR>
                    <a:lnT cap="flat" cmpd="sng" w="9475">
                      <a:solidFill>
                        <a:srgbClr val="FFFFFF"/>
                      </a:solidFill>
                      <a:prstDash val="solid"/>
                      <a:round/>
                      <a:headEnd len="sm" w="sm" type="none"/>
                      <a:tailEnd len="sm" w="sm" type="none"/>
                    </a:lnT>
                    <a:lnB cap="flat" cmpd="sng" w="9475">
                      <a:solidFill>
                        <a:srgbClr val="FFFFFF"/>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n" sz="1200">
                          <a:latin typeface="Times New Roman"/>
                          <a:ea typeface="Times New Roman"/>
                          <a:cs typeface="Times New Roman"/>
                          <a:sym typeface="Times New Roman"/>
                        </a:rPr>
                        <a:t>0.684239</a:t>
                      </a:r>
                      <a:endParaRPr sz="1200">
                        <a:latin typeface="Times New Roman"/>
                        <a:ea typeface="Times New Roman"/>
                        <a:cs typeface="Times New Roman"/>
                        <a:sym typeface="Times New Roman"/>
                      </a:endParaRPr>
                    </a:p>
                  </a:txBody>
                  <a:tcPr marT="25400" marB="25400" marR="25400" marL="25400" anchor="ctr">
                    <a:lnL cap="flat" cmpd="sng" w="9475">
                      <a:solidFill>
                        <a:srgbClr val="FFFFFF"/>
                      </a:solidFill>
                      <a:prstDash val="solid"/>
                      <a:round/>
                      <a:headEnd len="sm" w="sm" type="none"/>
                      <a:tailEnd len="sm" w="sm" type="none"/>
                    </a:lnL>
                    <a:lnR cap="flat" cmpd="sng" w="9475">
                      <a:solidFill>
                        <a:srgbClr val="FFFFFF"/>
                      </a:solidFill>
                      <a:prstDash val="solid"/>
                      <a:round/>
                      <a:headEnd len="sm" w="sm" type="none"/>
                      <a:tailEnd len="sm" w="sm" type="none"/>
                    </a:lnR>
                    <a:lnT cap="flat" cmpd="sng" w="9475">
                      <a:solidFill>
                        <a:srgbClr val="FFFFFF"/>
                      </a:solidFill>
                      <a:prstDash val="solid"/>
                      <a:round/>
                      <a:headEnd len="sm" w="sm" type="none"/>
                      <a:tailEnd len="sm" w="sm" type="none"/>
                    </a:lnT>
                    <a:lnB cap="flat" cmpd="sng" w="9475">
                      <a:solidFill>
                        <a:srgbClr val="FFFFFF"/>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n" sz="1200">
                          <a:latin typeface="Times New Roman"/>
                          <a:ea typeface="Times New Roman"/>
                          <a:cs typeface="Times New Roman"/>
                          <a:sym typeface="Times New Roman"/>
                        </a:rPr>
                        <a:t>0.664426</a:t>
                      </a:r>
                      <a:endParaRPr sz="1200">
                        <a:latin typeface="Times New Roman"/>
                        <a:ea typeface="Times New Roman"/>
                        <a:cs typeface="Times New Roman"/>
                        <a:sym typeface="Times New Roman"/>
                      </a:endParaRPr>
                    </a:p>
                  </a:txBody>
                  <a:tcPr marT="25400" marB="25400" marR="25400" marL="25400" anchor="ctr">
                    <a:lnL cap="flat" cmpd="sng" w="9475">
                      <a:solidFill>
                        <a:srgbClr val="FFFFFF"/>
                      </a:solidFill>
                      <a:prstDash val="solid"/>
                      <a:round/>
                      <a:headEnd len="sm" w="sm" type="none"/>
                      <a:tailEnd len="sm" w="sm" type="none"/>
                    </a:lnL>
                    <a:lnR cap="flat" cmpd="sng" w="9475">
                      <a:solidFill>
                        <a:srgbClr val="FFFFFF"/>
                      </a:solidFill>
                      <a:prstDash val="solid"/>
                      <a:round/>
                      <a:headEnd len="sm" w="sm" type="none"/>
                      <a:tailEnd len="sm" w="sm" type="none"/>
                    </a:lnR>
                    <a:lnT cap="flat" cmpd="sng" w="9475">
                      <a:solidFill>
                        <a:srgbClr val="FFFFFF"/>
                      </a:solidFill>
                      <a:prstDash val="solid"/>
                      <a:round/>
                      <a:headEnd len="sm" w="sm" type="none"/>
                      <a:tailEnd len="sm" w="sm" type="none"/>
                    </a:lnT>
                    <a:lnB cap="flat" cmpd="sng" w="9475">
                      <a:solidFill>
                        <a:srgbClr val="FFFFFF"/>
                      </a:solidFill>
                      <a:prstDash val="solid"/>
                      <a:round/>
                      <a:headEnd len="sm" w="sm" type="none"/>
                      <a:tailEnd len="sm" w="sm" type="none"/>
                    </a:lnB>
                  </a:tcPr>
                </a:tc>
              </a:tr>
              <a:tr h="190500">
                <a:tc vMerge="1"/>
                <a:tc vMerge="1"/>
                <a:tc>
                  <a:txBody>
                    <a:bodyPr>
                      <a:noAutofit/>
                    </a:bodyPr>
                    <a:lstStyle/>
                    <a:p>
                      <a:pPr indent="0" lvl="0" marL="0" rtl="0" algn="ctr">
                        <a:lnSpc>
                          <a:spcPct val="115000"/>
                        </a:lnSpc>
                        <a:spcBef>
                          <a:spcPts val="0"/>
                        </a:spcBef>
                        <a:spcAft>
                          <a:spcPts val="0"/>
                        </a:spcAft>
                        <a:buNone/>
                      </a:pPr>
                      <a:r>
                        <a:rPr lang="en" sz="1200">
                          <a:latin typeface="Times New Roman"/>
                          <a:ea typeface="Times New Roman"/>
                          <a:cs typeface="Times New Roman"/>
                          <a:sym typeface="Times New Roman"/>
                        </a:rPr>
                        <a:t>cv3</a:t>
                      </a:r>
                      <a:endParaRPr sz="1200">
                        <a:latin typeface="Times New Roman"/>
                        <a:ea typeface="Times New Roman"/>
                        <a:cs typeface="Times New Roman"/>
                        <a:sym typeface="Times New Roman"/>
                      </a:endParaRPr>
                    </a:p>
                  </a:txBody>
                  <a:tcPr marT="25400" marB="25400" marR="25400" marL="25400" anchor="ctr">
                    <a:lnL cap="flat" cmpd="sng" w="9475">
                      <a:solidFill>
                        <a:srgbClr val="000000"/>
                      </a:solidFill>
                      <a:prstDash val="solid"/>
                      <a:round/>
                      <a:headEnd len="sm" w="sm" type="none"/>
                      <a:tailEnd len="sm" w="sm" type="none"/>
                    </a:lnL>
                    <a:lnR cap="flat" cmpd="sng" w="9475">
                      <a:solidFill>
                        <a:srgbClr val="000000"/>
                      </a:solidFill>
                      <a:prstDash val="solid"/>
                      <a:round/>
                      <a:headEnd len="sm" w="sm" type="none"/>
                      <a:tailEnd len="sm" w="sm" type="none"/>
                    </a:lnR>
                    <a:lnT cap="flat" cmpd="sng" w="9475">
                      <a:solidFill>
                        <a:srgbClr val="FFFFFF"/>
                      </a:solidFill>
                      <a:prstDash val="solid"/>
                      <a:round/>
                      <a:headEnd len="sm" w="sm" type="none"/>
                      <a:tailEnd len="sm" w="sm" type="none"/>
                    </a:lnT>
                    <a:lnB cap="flat" cmpd="sng" w="9475">
                      <a:solidFill>
                        <a:srgbClr val="FFFFFF"/>
                      </a:solidFill>
                      <a:prstDash val="solid"/>
                      <a:round/>
                      <a:headEnd len="sm" w="sm" type="none"/>
                      <a:tailEnd len="sm" w="sm" type="none"/>
                    </a:lnB>
                  </a:tcPr>
                </a:tc>
                <a:tc>
                  <a:txBody>
                    <a:bodyPr>
                      <a:noAutofit/>
                    </a:bodyPr>
                    <a:lstStyle/>
                    <a:p>
                      <a:pPr indent="0" lvl="0" marL="0" marR="0" rtl="0" algn="r">
                        <a:lnSpc>
                          <a:spcPct val="115000"/>
                        </a:lnSpc>
                        <a:spcBef>
                          <a:spcPts val="0"/>
                        </a:spcBef>
                        <a:spcAft>
                          <a:spcPts val="0"/>
                        </a:spcAft>
                        <a:buNone/>
                      </a:pPr>
                      <a:r>
                        <a:rPr lang="en" sz="1200">
                          <a:latin typeface="Times New Roman"/>
                          <a:ea typeface="Times New Roman"/>
                          <a:cs typeface="Times New Roman"/>
                          <a:sym typeface="Times New Roman"/>
                        </a:rPr>
                        <a:t>653</a:t>
                      </a:r>
                      <a:endParaRPr sz="1200">
                        <a:latin typeface="Times New Roman"/>
                        <a:ea typeface="Times New Roman"/>
                        <a:cs typeface="Times New Roman"/>
                        <a:sym typeface="Times New Roman"/>
                      </a:endParaRPr>
                    </a:p>
                  </a:txBody>
                  <a:tcPr marT="25400" marB="25400" marR="25400" marL="25400" anchor="ctr">
                    <a:lnL cap="flat" cmpd="sng" w="9475">
                      <a:solidFill>
                        <a:srgbClr val="000000"/>
                      </a:solidFill>
                      <a:prstDash val="solid"/>
                      <a:round/>
                      <a:headEnd len="sm" w="sm" type="none"/>
                      <a:tailEnd len="sm" w="sm" type="none"/>
                    </a:lnL>
                    <a:lnR cap="flat" cmpd="sng" w="9475">
                      <a:solidFill>
                        <a:srgbClr val="FFFFFF"/>
                      </a:solidFill>
                      <a:prstDash val="solid"/>
                      <a:round/>
                      <a:headEnd len="sm" w="sm" type="none"/>
                      <a:tailEnd len="sm" w="sm" type="none"/>
                    </a:lnR>
                    <a:lnT cap="flat" cmpd="sng" w="9475">
                      <a:solidFill>
                        <a:srgbClr val="FFFFFF"/>
                      </a:solidFill>
                      <a:prstDash val="solid"/>
                      <a:round/>
                      <a:headEnd len="sm" w="sm" type="none"/>
                      <a:tailEnd len="sm" w="sm" type="none"/>
                    </a:lnT>
                    <a:lnB cap="flat" cmpd="sng" w="9475">
                      <a:solidFill>
                        <a:srgbClr val="FFFFFF"/>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n" sz="1200">
                          <a:latin typeface="Times New Roman"/>
                          <a:ea typeface="Times New Roman"/>
                          <a:cs typeface="Times New Roman"/>
                          <a:sym typeface="Times New Roman"/>
                        </a:rPr>
                        <a:t>558</a:t>
                      </a:r>
                      <a:endParaRPr sz="1200">
                        <a:latin typeface="Times New Roman"/>
                        <a:ea typeface="Times New Roman"/>
                        <a:cs typeface="Times New Roman"/>
                        <a:sym typeface="Times New Roman"/>
                      </a:endParaRPr>
                    </a:p>
                  </a:txBody>
                  <a:tcPr marT="25400" marB="25400" marR="25400" marL="25400" anchor="ctr">
                    <a:lnL cap="flat" cmpd="sng" w="9475">
                      <a:solidFill>
                        <a:srgbClr val="FFFFFF"/>
                      </a:solidFill>
                      <a:prstDash val="solid"/>
                      <a:round/>
                      <a:headEnd len="sm" w="sm" type="none"/>
                      <a:tailEnd len="sm" w="sm" type="none"/>
                    </a:lnL>
                    <a:lnR cap="flat" cmpd="sng" w="9475">
                      <a:solidFill>
                        <a:srgbClr val="FFFFFF"/>
                      </a:solidFill>
                      <a:prstDash val="solid"/>
                      <a:round/>
                      <a:headEnd len="sm" w="sm" type="none"/>
                      <a:tailEnd len="sm" w="sm" type="none"/>
                    </a:lnR>
                    <a:lnT cap="flat" cmpd="sng" w="9475">
                      <a:solidFill>
                        <a:srgbClr val="FFFFFF"/>
                      </a:solidFill>
                      <a:prstDash val="solid"/>
                      <a:round/>
                      <a:headEnd len="sm" w="sm" type="none"/>
                      <a:tailEnd len="sm" w="sm" type="none"/>
                    </a:lnT>
                    <a:lnB cap="flat" cmpd="sng" w="9475">
                      <a:solidFill>
                        <a:srgbClr val="FFFFFF"/>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n" sz="1200">
                          <a:latin typeface="Times New Roman"/>
                          <a:ea typeface="Times New Roman"/>
                          <a:cs typeface="Times New Roman"/>
                          <a:sym typeface="Times New Roman"/>
                        </a:rPr>
                        <a:t>1595</a:t>
                      </a:r>
                      <a:endParaRPr sz="1200">
                        <a:latin typeface="Times New Roman"/>
                        <a:ea typeface="Times New Roman"/>
                        <a:cs typeface="Times New Roman"/>
                        <a:sym typeface="Times New Roman"/>
                      </a:endParaRPr>
                    </a:p>
                  </a:txBody>
                  <a:tcPr marT="25400" marB="25400" marR="25400" marL="25400" anchor="ctr">
                    <a:lnL cap="flat" cmpd="sng" w="9475">
                      <a:solidFill>
                        <a:srgbClr val="FFFFFF"/>
                      </a:solidFill>
                      <a:prstDash val="solid"/>
                      <a:round/>
                      <a:headEnd len="sm" w="sm" type="none"/>
                      <a:tailEnd len="sm" w="sm" type="none"/>
                    </a:lnL>
                    <a:lnR cap="flat" cmpd="sng" w="9475">
                      <a:solidFill>
                        <a:srgbClr val="FFFFFF"/>
                      </a:solidFill>
                      <a:prstDash val="solid"/>
                      <a:round/>
                      <a:headEnd len="sm" w="sm" type="none"/>
                      <a:tailEnd len="sm" w="sm" type="none"/>
                    </a:lnR>
                    <a:lnT cap="flat" cmpd="sng" w="9475">
                      <a:solidFill>
                        <a:srgbClr val="FFFFFF"/>
                      </a:solidFill>
                      <a:prstDash val="solid"/>
                      <a:round/>
                      <a:headEnd len="sm" w="sm" type="none"/>
                      <a:tailEnd len="sm" w="sm" type="none"/>
                    </a:lnT>
                    <a:lnB cap="flat" cmpd="sng" w="9475">
                      <a:solidFill>
                        <a:srgbClr val="FFFFFF"/>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n" sz="1200">
                          <a:latin typeface="Times New Roman"/>
                          <a:ea typeface="Times New Roman"/>
                          <a:cs typeface="Times New Roman"/>
                          <a:sym typeface="Times New Roman"/>
                        </a:rPr>
                        <a:t>1169</a:t>
                      </a:r>
                      <a:endParaRPr sz="1200">
                        <a:latin typeface="Times New Roman"/>
                        <a:ea typeface="Times New Roman"/>
                        <a:cs typeface="Times New Roman"/>
                        <a:sym typeface="Times New Roman"/>
                      </a:endParaRPr>
                    </a:p>
                  </a:txBody>
                  <a:tcPr marT="25400" marB="25400" marR="25400" marL="25400" anchor="ctr">
                    <a:lnL cap="flat" cmpd="sng" w="9475">
                      <a:solidFill>
                        <a:srgbClr val="FFFFFF"/>
                      </a:solidFill>
                      <a:prstDash val="solid"/>
                      <a:round/>
                      <a:headEnd len="sm" w="sm" type="none"/>
                      <a:tailEnd len="sm" w="sm" type="none"/>
                    </a:lnL>
                    <a:lnR cap="flat" cmpd="sng" w="9475">
                      <a:solidFill>
                        <a:srgbClr val="FFFFFF"/>
                      </a:solidFill>
                      <a:prstDash val="solid"/>
                      <a:round/>
                      <a:headEnd len="sm" w="sm" type="none"/>
                      <a:tailEnd len="sm" w="sm" type="none"/>
                    </a:lnR>
                    <a:lnT cap="flat" cmpd="sng" w="9475">
                      <a:solidFill>
                        <a:srgbClr val="FFFFFF"/>
                      </a:solidFill>
                      <a:prstDash val="solid"/>
                      <a:round/>
                      <a:headEnd len="sm" w="sm" type="none"/>
                      <a:tailEnd len="sm" w="sm" type="none"/>
                    </a:lnT>
                    <a:lnB cap="flat" cmpd="sng" w="9475">
                      <a:solidFill>
                        <a:srgbClr val="FFFFFF"/>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n" sz="1200">
                          <a:solidFill>
                            <a:srgbClr val="0B5394"/>
                          </a:solidFill>
                          <a:latin typeface="Times New Roman"/>
                          <a:ea typeface="Times New Roman"/>
                          <a:cs typeface="Times New Roman"/>
                          <a:sym typeface="Times New Roman"/>
                        </a:rPr>
                        <a:t>0.740827</a:t>
                      </a:r>
                      <a:endParaRPr sz="1200">
                        <a:solidFill>
                          <a:srgbClr val="0B5394"/>
                        </a:solidFill>
                        <a:latin typeface="Times New Roman"/>
                        <a:ea typeface="Times New Roman"/>
                        <a:cs typeface="Times New Roman"/>
                        <a:sym typeface="Times New Roman"/>
                      </a:endParaRPr>
                    </a:p>
                  </a:txBody>
                  <a:tcPr marT="25400" marB="25400" marR="25400" marL="25400" anchor="ctr">
                    <a:lnL cap="flat" cmpd="sng" w="9475">
                      <a:solidFill>
                        <a:srgbClr val="FFFFFF"/>
                      </a:solidFill>
                      <a:prstDash val="solid"/>
                      <a:round/>
                      <a:headEnd len="sm" w="sm" type="none"/>
                      <a:tailEnd len="sm" w="sm" type="none"/>
                    </a:lnL>
                    <a:lnR cap="flat" cmpd="sng" w="9475">
                      <a:solidFill>
                        <a:srgbClr val="FFFFFF"/>
                      </a:solidFill>
                      <a:prstDash val="solid"/>
                      <a:round/>
                      <a:headEnd len="sm" w="sm" type="none"/>
                      <a:tailEnd len="sm" w="sm" type="none"/>
                    </a:lnR>
                    <a:lnT cap="flat" cmpd="sng" w="9475">
                      <a:solidFill>
                        <a:srgbClr val="FFFFFF"/>
                      </a:solidFill>
                      <a:prstDash val="solid"/>
                      <a:round/>
                      <a:headEnd len="sm" w="sm" type="none"/>
                      <a:tailEnd len="sm" w="sm" type="none"/>
                    </a:lnT>
                    <a:lnB cap="flat" cmpd="sng" w="9475">
                      <a:solidFill>
                        <a:srgbClr val="FFFFFF"/>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n" sz="1200">
                          <a:solidFill>
                            <a:srgbClr val="0B5394"/>
                          </a:solidFill>
                          <a:latin typeface="Times New Roman"/>
                          <a:ea typeface="Times New Roman"/>
                          <a:cs typeface="Times New Roman"/>
                          <a:sym typeface="Times New Roman"/>
                        </a:rPr>
                        <a:t>0.641603</a:t>
                      </a:r>
                      <a:endParaRPr sz="1200">
                        <a:solidFill>
                          <a:srgbClr val="0B5394"/>
                        </a:solidFill>
                        <a:latin typeface="Times New Roman"/>
                        <a:ea typeface="Times New Roman"/>
                        <a:cs typeface="Times New Roman"/>
                        <a:sym typeface="Times New Roman"/>
                      </a:endParaRPr>
                    </a:p>
                  </a:txBody>
                  <a:tcPr marT="25400" marB="25400" marR="25400" marL="25400" anchor="ctr">
                    <a:lnL cap="flat" cmpd="sng" w="9475">
                      <a:solidFill>
                        <a:srgbClr val="FFFFFF"/>
                      </a:solidFill>
                      <a:prstDash val="solid"/>
                      <a:round/>
                      <a:headEnd len="sm" w="sm" type="none"/>
                      <a:tailEnd len="sm" w="sm" type="none"/>
                    </a:lnL>
                    <a:lnR cap="flat" cmpd="sng" w="9475">
                      <a:solidFill>
                        <a:srgbClr val="FFFFFF"/>
                      </a:solidFill>
                      <a:prstDash val="solid"/>
                      <a:round/>
                      <a:headEnd len="sm" w="sm" type="none"/>
                      <a:tailEnd len="sm" w="sm" type="none"/>
                    </a:lnR>
                    <a:lnT cap="flat" cmpd="sng" w="9475">
                      <a:solidFill>
                        <a:srgbClr val="FFFFFF"/>
                      </a:solidFill>
                      <a:prstDash val="solid"/>
                      <a:round/>
                      <a:headEnd len="sm" w="sm" type="none"/>
                      <a:tailEnd len="sm" w="sm" type="none"/>
                    </a:lnT>
                    <a:lnB cap="flat" cmpd="sng" w="9475">
                      <a:solidFill>
                        <a:srgbClr val="FFFFFF"/>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n" sz="1200">
                          <a:latin typeface="Times New Roman"/>
                          <a:ea typeface="Times New Roman"/>
                          <a:cs typeface="Times New Roman"/>
                          <a:sym typeface="Times New Roman"/>
                        </a:rPr>
                        <a:t>0.695346</a:t>
                      </a:r>
                      <a:endParaRPr sz="1200">
                        <a:latin typeface="Times New Roman"/>
                        <a:ea typeface="Times New Roman"/>
                        <a:cs typeface="Times New Roman"/>
                        <a:sym typeface="Times New Roman"/>
                      </a:endParaRPr>
                    </a:p>
                  </a:txBody>
                  <a:tcPr marT="25400" marB="25400" marR="25400" marL="25400" anchor="ctr">
                    <a:lnL cap="flat" cmpd="sng" w="9475">
                      <a:solidFill>
                        <a:srgbClr val="FFFFFF"/>
                      </a:solidFill>
                      <a:prstDash val="solid"/>
                      <a:round/>
                      <a:headEnd len="sm" w="sm" type="none"/>
                      <a:tailEnd len="sm" w="sm" type="none"/>
                    </a:lnL>
                    <a:lnR cap="flat" cmpd="sng" w="9475">
                      <a:solidFill>
                        <a:srgbClr val="FFFFFF"/>
                      </a:solidFill>
                      <a:prstDash val="solid"/>
                      <a:round/>
                      <a:headEnd len="sm" w="sm" type="none"/>
                      <a:tailEnd len="sm" w="sm" type="none"/>
                    </a:lnR>
                    <a:lnT cap="flat" cmpd="sng" w="9475">
                      <a:solidFill>
                        <a:srgbClr val="FFFFFF"/>
                      </a:solidFill>
                      <a:prstDash val="solid"/>
                      <a:round/>
                      <a:headEnd len="sm" w="sm" type="none"/>
                      <a:tailEnd len="sm" w="sm" type="none"/>
                    </a:lnT>
                    <a:lnB cap="flat" cmpd="sng" w="9475">
                      <a:solidFill>
                        <a:srgbClr val="FFFFFF"/>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n" sz="1200">
                          <a:latin typeface="Times New Roman"/>
                          <a:ea typeface="Times New Roman"/>
                          <a:cs typeface="Times New Roman"/>
                          <a:sym typeface="Times New Roman"/>
                        </a:rPr>
                        <a:t>0.658777</a:t>
                      </a:r>
                      <a:endParaRPr sz="1200">
                        <a:latin typeface="Times New Roman"/>
                        <a:ea typeface="Times New Roman"/>
                        <a:cs typeface="Times New Roman"/>
                        <a:sym typeface="Times New Roman"/>
                      </a:endParaRPr>
                    </a:p>
                  </a:txBody>
                  <a:tcPr marT="25400" marB="25400" marR="25400" marL="25400" anchor="ctr">
                    <a:lnL cap="flat" cmpd="sng" w="9475">
                      <a:solidFill>
                        <a:srgbClr val="FFFFFF"/>
                      </a:solidFill>
                      <a:prstDash val="solid"/>
                      <a:round/>
                      <a:headEnd len="sm" w="sm" type="none"/>
                      <a:tailEnd len="sm" w="sm" type="none"/>
                    </a:lnL>
                    <a:lnR cap="flat" cmpd="sng" w="9475">
                      <a:solidFill>
                        <a:srgbClr val="FFFFFF"/>
                      </a:solidFill>
                      <a:prstDash val="solid"/>
                      <a:round/>
                      <a:headEnd len="sm" w="sm" type="none"/>
                      <a:tailEnd len="sm" w="sm" type="none"/>
                    </a:lnR>
                    <a:lnT cap="flat" cmpd="sng" w="9475">
                      <a:solidFill>
                        <a:srgbClr val="FFFFFF"/>
                      </a:solidFill>
                      <a:prstDash val="solid"/>
                      <a:round/>
                      <a:headEnd len="sm" w="sm" type="none"/>
                      <a:tailEnd len="sm" w="sm" type="none"/>
                    </a:lnT>
                    <a:lnB cap="flat" cmpd="sng" w="9475">
                      <a:solidFill>
                        <a:srgbClr val="FFFFFF"/>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n" sz="1200">
                          <a:latin typeface="Times New Roman"/>
                          <a:ea typeface="Times New Roman"/>
                          <a:cs typeface="Times New Roman"/>
                          <a:sym typeface="Times New Roman"/>
                        </a:rPr>
                        <a:t>0.676896</a:t>
                      </a:r>
                      <a:endParaRPr sz="1200">
                        <a:latin typeface="Times New Roman"/>
                        <a:ea typeface="Times New Roman"/>
                        <a:cs typeface="Times New Roman"/>
                        <a:sym typeface="Times New Roman"/>
                      </a:endParaRPr>
                    </a:p>
                  </a:txBody>
                  <a:tcPr marT="25400" marB="25400" marR="25400" marL="25400" anchor="ctr">
                    <a:lnL cap="flat" cmpd="sng" w="9475">
                      <a:solidFill>
                        <a:srgbClr val="FFFFFF"/>
                      </a:solidFill>
                      <a:prstDash val="solid"/>
                      <a:round/>
                      <a:headEnd len="sm" w="sm" type="none"/>
                      <a:tailEnd len="sm" w="sm" type="none"/>
                    </a:lnL>
                    <a:lnR cap="flat" cmpd="sng" w="9475">
                      <a:solidFill>
                        <a:srgbClr val="FFFFFF"/>
                      </a:solidFill>
                      <a:prstDash val="solid"/>
                      <a:round/>
                      <a:headEnd len="sm" w="sm" type="none"/>
                      <a:tailEnd len="sm" w="sm" type="none"/>
                    </a:lnR>
                    <a:lnT cap="flat" cmpd="sng" w="9475">
                      <a:solidFill>
                        <a:srgbClr val="FFFFFF"/>
                      </a:solidFill>
                      <a:prstDash val="solid"/>
                      <a:round/>
                      <a:headEnd len="sm" w="sm" type="none"/>
                      <a:tailEnd len="sm" w="sm" type="none"/>
                    </a:lnT>
                    <a:lnB cap="flat" cmpd="sng" w="9475">
                      <a:solidFill>
                        <a:srgbClr val="FFFFFF"/>
                      </a:solidFill>
                      <a:prstDash val="solid"/>
                      <a:round/>
                      <a:headEnd len="sm" w="sm" type="none"/>
                      <a:tailEnd len="sm" w="sm" type="none"/>
                    </a:lnB>
                  </a:tcPr>
                </a:tc>
              </a:tr>
              <a:tr h="190500">
                <a:tc vMerge="1"/>
                <a:tc vMerge="1"/>
                <a:tc>
                  <a:txBody>
                    <a:bodyPr>
                      <a:noAutofit/>
                    </a:bodyPr>
                    <a:lstStyle/>
                    <a:p>
                      <a:pPr indent="0" lvl="0" marL="0" rtl="0" algn="ctr">
                        <a:lnSpc>
                          <a:spcPct val="115000"/>
                        </a:lnSpc>
                        <a:spcBef>
                          <a:spcPts val="0"/>
                        </a:spcBef>
                        <a:spcAft>
                          <a:spcPts val="0"/>
                        </a:spcAft>
                        <a:buNone/>
                      </a:pPr>
                      <a:r>
                        <a:rPr lang="en" sz="1200">
                          <a:latin typeface="Times New Roman"/>
                          <a:ea typeface="Times New Roman"/>
                          <a:cs typeface="Times New Roman"/>
                          <a:sym typeface="Times New Roman"/>
                        </a:rPr>
                        <a:t>cv4</a:t>
                      </a:r>
                      <a:endParaRPr sz="1200">
                        <a:latin typeface="Times New Roman"/>
                        <a:ea typeface="Times New Roman"/>
                        <a:cs typeface="Times New Roman"/>
                        <a:sym typeface="Times New Roman"/>
                      </a:endParaRPr>
                    </a:p>
                  </a:txBody>
                  <a:tcPr marT="25400" marB="25400" marR="25400" marL="25400" anchor="ctr">
                    <a:lnL cap="flat" cmpd="sng" w="9475">
                      <a:solidFill>
                        <a:srgbClr val="000000"/>
                      </a:solidFill>
                      <a:prstDash val="solid"/>
                      <a:round/>
                      <a:headEnd len="sm" w="sm" type="none"/>
                      <a:tailEnd len="sm" w="sm" type="none"/>
                    </a:lnL>
                    <a:lnR cap="flat" cmpd="sng" w="9475">
                      <a:solidFill>
                        <a:srgbClr val="000000"/>
                      </a:solidFill>
                      <a:prstDash val="solid"/>
                      <a:round/>
                      <a:headEnd len="sm" w="sm" type="none"/>
                      <a:tailEnd len="sm" w="sm" type="none"/>
                    </a:lnR>
                    <a:lnT cap="flat" cmpd="sng" w="9475">
                      <a:solidFill>
                        <a:srgbClr val="FFFFFF"/>
                      </a:solidFill>
                      <a:prstDash val="solid"/>
                      <a:round/>
                      <a:headEnd len="sm" w="sm" type="none"/>
                      <a:tailEnd len="sm" w="sm" type="none"/>
                    </a:lnT>
                    <a:lnB cap="flat" cmpd="sng" w="9475">
                      <a:solidFill>
                        <a:srgbClr val="FFFFFF"/>
                      </a:solidFill>
                      <a:prstDash val="solid"/>
                      <a:round/>
                      <a:headEnd len="sm" w="sm" type="none"/>
                      <a:tailEnd len="sm" w="sm" type="none"/>
                    </a:lnB>
                  </a:tcPr>
                </a:tc>
                <a:tc>
                  <a:txBody>
                    <a:bodyPr>
                      <a:noAutofit/>
                    </a:bodyPr>
                    <a:lstStyle/>
                    <a:p>
                      <a:pPr indent="0" lvl="0" marL="0" marR="0" rtl="0" algn="r">
                        <a:lnSpc>
                          <a:spcPct val="115000"/>
                        </a:lnSpc>
                        <a:spcBef>
                          <a:spcPts val="0"/>
                        </a:spcBef>
                        <a:spcAft>
                          <a:spcPts val="0"/>
                        </a:spcAft>
                        <a:buNone/>
                      </a:pPr>
                      <a:r>
                        <a:rPr lang="en" sz="1200">
                          <a:latin typeface="Times New Roman"/>
                          <a:ea typeface="Times New Roman"/>
                          <a:cs typeface="Times New Roman"/>
                          <a:sym typeface="Times New Roman"/>
                        </a:rPr>
                        <a:t>505</a:t>
                      </a:r>
                      <a:endParaRPr sz="1200">
                        <a:latin typeface="Times New Roman"/>
                        <a:ea typeface="Times New Roman"/>
                        <a:cs typeface="Times New Roman"/>
                        <a:sym typeface="Times New Roman"/>
                      </a:endParaRPr>
                    </a:p>
                  </a:txBody>
                  <a:tcPr marT="25400" marB="25400" marR="25400" marL="25400" anchor="ctr">
                    <a:lnL cap="flat" cmpd="sng" w="9475">
                      <a:solidFill>
                        <a:srgbClr val="000000"/>
                      </a:solidFill>
                      <a:prstDash val="solid"/>
                      <a:round/>
                      <a:headEnd len="sm" w="sm" type="none"/>
                      <a:tailEnd len="sm" w="sm" type="none"/>
                    </a:lnL>
                    <a:lnR cap="flat" cmpd="sng" w="9475">
                      <a:solidFill>
                        <a:srgbClr val="FFFFFF"/>
                      </a:solidFill>
                      <a:prstDash val="solid"/>
                      <a:round/>
                      <a:headEnd len="sm" w="sm" type="none"/>
                      <a:tailEnd len="sm" w="sm" type="none"/>
                    </a:lnR>
                    <a:lnT cap="flat" cmpd="sng" w="9475">
                      <a:solidFill>
                        <a:srgbClr val="FFFFFF"/>
                      </a:solidFill>
                      <a:prstDash val="solid"/>
                      <a:round/>
                      <a:headEnd len="sm" w="sm" type="none"/>
                      <a:tailEnd len="sm" w="sm" type="none"/>
                    </a:lnT>
                    <a:lnB cap="flat" cmpd="sng" w="9475">
                      <a:solidFill>
                        <a:srgbClr val="FFFFFF"/>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n" sz="1200">
                          <a:latin typeface="Times New Roman"/>
                          <a:ea typeface="Times New Roman"/>
                          <a:cs typeface="Times New Roman"/>
                          <a:sym typeface="Times New Roman"/>
                        </a:rPr>
                        <a:t>684</a:t>
                      </a:r>
                      <a:endParaRPr sz="1200">
                        <a:latin typeface="Times New Roman"/>
                        <a:ea typeface="Times New Roman"/>
                        <a:cs typeface="Times New Roman"/>
                        <a:sym typeface="Times New Roman"/>
                      </a:endParaRPr>
                    </a:p>
                  </a:txBody>
                  <a:tcPr marT="25400" marB="25400" marR="25400" marL="25400" anchor="ctr">
                    <a:lnL cap="flat" cmpd="sng" w="9475">
                      <a:solidFill>
                        <a:srgbClr val="FFFFFF"/>
                      </a:solidFill>
                      <a:prstDash val="solid"/>
                      <a:round/>
                      <a:headEnd len="sm" w="sm" type="none"/>
                      <a:tailEnd len="sm" w="sm" type="none"/>
                    </a:lnL>
                    <a:lnR cap="flat" cmpd="sng" w="9475">
                      <a:solidFill>
                        <a:srgbClr val="FFFFFF"/>
                      </a:solidFill>
                      <a:prstDash val="solid"/>
                      <a:round/>
                      <a:headEnd len="sm" w="sm" type="none"/>
                      <a:tailEnd len="sm" w="sm" type="none"/>
                    </a:lnR>
                    <a:lnT cap="flat" cmpd="sng" w="9475">
                      <a:solidFill>
                        <a:srgbClr val="FFFFFF"/>
                      </a:solidFill>
                      <a:prstDash val="solid"/>
                      <a:round/>
                      <a:headEnd len="sm" w="sm" type="none"/>
                      <a:tailEnd len="sm" w="sm" type="none"/>
                    </a:lnT>
                    <a:lnB cap="flat" cmpd="sng" w="9475">
                      <a:solidFill>
                        <a:srgbClr val="FFFFFF"/>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n" sz="1200">
                          <a:latin typeface="Times New Roman"/>
                          <a:ea typeface="Times New Roman"/>
                          <a:cs typeface="Times New Roman"/>
                          <a:sym typeface="Times New Roman"/>
                        </a:rPr>
                        <a:t>1469</a:t>
                      </a:r>
                      <a:endParaRPr sz="1200">
                        <a:latin typeface="Times New Roman"/>
                        <a:ea typeface="Times New Roman"/>
                        <a:cs typeface="Times New Roman"/>
                        <a:sym typeface="Times New Roman"/>
                      </a:endParaRPr>
                    </a:p>
                  </a:txBody>
                  <a:tcPr marT="25400" marB="25400" marR="25400" marL="25400" anchor="ctr">
                    <a:lnL cap="flat" cmpd="sng" w="9475">
                      <a:solidFill>
                        <a:srgbClr val="FFFFFF"/>
                      </a:solidFill>
                      <a:prstDash val="solid"/>
                      <a:round/>
                      <a:headEnd len="sm" w="sm" type="none"/>
                      <a:tailEnd len="sm" w="sm" type="none"/>
                    </a:lnL>
                    <a:lnR cap="flat" cmpd="sng" w="9475">
                      <a:solidFill>
                        <a:srgbClr val="FFFFFF"/>
                      </a:solidFill>
                      <a:prstDash val="solid"/>
                      <a:round/>
                      <a:headEnd len="sm" w="sm" type="none"/>
                      <a:tailEnd len="sm" w="sm" type="none"/>
                    </a:lnR>
                    <a:lnT cap="flat" cmpd="sng" w="9475">
                      <a:solidFill>
                        <a:srgbClr val="FFFFFF"/>
                      </a:solidFill>
                      <a:prstDash val="solid"/>
                      <a:round/>
                      <a:headEnd len="sm" w="sm" type="none"/>
                      <a:tailEnd len="sm" w="sm" type="none"/>
                    </a:lnT>
                    <a:lnB cap="flat" cmpd="sng" w="9475">
                      <a:solidFill>
                        <a:srgbClr val="FFFFFF"/>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n" sz="1200">
                          <a:latin typeface="Times New Roman"/>
                          <a:ea typeface="Times New Roman"/>
                          <a:cs typeface="Times New Roman"/>
                          <a:sym typeface="Times New Roman"/>
                        </a:rPr>
                        <a:t>1317</a:t>
                      </a:r>
                      <a:endParaRPr sz="1200">
                        <a:latin typeface="Times New Roman"/>
                        <a:ea typeface="Times New Roman"/>
                        <a:cs typeface="Times New Roman"/>
                        <a:sym typeface="Times New Roman"/>
                      </a:endParaRPr>
                    </a:p>
                  </a:txBody>
                  <a:tcPr marT="25400" marB="25400" marR="25400" marL="25400" anchor="ctr">
                    <a:lnL cap="flat" cmpd="sng" w="9475">
                      <a:solidFill>
                        <a:srgbClr val="FFFFFF"/>
                      </a:solidFill>
                      <a:prstDash val="solid"/>
                      <a:round/>
                      <a:headEnd len="sm" w="sm" type="none"/>
                      <a:tailEnd len="sm" w="sm" type="none"/>
                    </a:lnL>
                    <a:lnR cap="flat" cmpd="sng" w="9475">
                      <a:solidFill>
                        <a:srgbClr val="FFFFFF"/>
                      </a:solidFill>
                      <a:prstDash val="solid"/>
                      <a:round/>
                      <a:headEnd len="sm" w="sm" type="none"/>
                      <a:tailEnd len="sm" w="sm" type="none"/>
                    </a:lnR>
                    <a:lnT cap="flat" cmpd="sng" w="9475">
                      <a:solidFill>
                        <a:srgbClr val="FFFFFF"/>
                      </a:solidFill>
                      <a:prstDash val="solid"/>
                      <a:round/>
                      <a:headEnd len="sm" w="sm" type="none"/>
                      <a:tailEnd len="sm" w="sm" type="none"/>
                    </a:lnT>
                    <a:lnB cap="flat" cmpd="sng" w="9475">
                      <a:solidFill>
                        <a:srgbClr val="FFFFFF"/>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n" sz="1200">
                          <a:latin typeface="Times New Roman"/>
                          <a:ea typeface="Times New Roman"/>
                          <a:cs typeface="Times New Roman"/>
                          <a:sym typeface="Times New Roman"/>
                        </a:rPr>
                        <a:t>0.682304</a:t>
                      </a:r>
                      <a:endParaRPr sz="1200">
                        <a:latin typeface="Times New Roman"/>
                        <a:ea typeface="Times New Roman"/>
                        <a:cs typeface="Times New Roman"/>
                        <a:sym typeface="Times New Roman"/>
                      </a:endParaRPr>
                    </a:p>
                  </a:txBody>
                  <a:tcPr marT="25400" marB="25400" marR="25400" marL="25400" anchor="ctr">
                    <a:lnL cap="flat" cmpd="sng" w="9475">
                      <a:solidFill>
                        <a:srgbClr val="FFFFFF"/>
                      </a:solidFill>
                      <a:prstDash val="solid"/>
                      <a:round/>
                      <a:headEnd len="sm" w="sm" type="none"/>
                      <a:tailEnd len="sm" w="sm" type="none"/>
                    </a:lnL>
                    <a:lnR cap="flat" cmpd="sng" w="9475">
                      <a:solidFill>
                        <a:srgbClr val="FFFFFF"/>
                      </a:solidFill>
                      <a:prstDash val="solid"/>
                      <a:round/>
                      <a:headEnd len="sm" w="sm" type="none"/>
                      <a:tailEnd len="sm" w="sm" type="none"/>
                    </a:lnR>
                    <a:lnT cap="flat" cmpd="sng" w="9475">
                      <a:solidFill>
                        <a:srgbClr val="FFFFFF"/>
                      </a:solidFill>
                      <a:prstDash val="solid"/>
                      <a:round/>
                      <a:headEnd len="sm" w="sm" type="none"/>
                      <a:tailEnd len="sm" w="sm" type="none"/>
                    </a:lnT>
                    <a:lnB cap="flat" cmpd="sng" w="9475">
                      <a:solidFill>
                        <a:srgbClr val="FFFFFF"/>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n" sz="1200">
                          <a:latin typeface="Times New Roman"/>
                          <a:ea typeface="Times New Roman"/>
                          <a:cs typeface="Times New Roman"/>
                          <a:sym typeface="Times New Roman"/>
                        </a:rPr>
                        <a:t>0.722832</a:t>
                      </a:r>
                      <a:endParaRPr sz="1200">
                        <a:latin typeface="Times New Roman"/>
                        <a:ea typeface="Times New Roman"/>
                        <a:cs typeface="Times New Roman"/>
                        <a:sym typeface="Times New Roman"/>
                      </a:endParaRPr>
                    </a:p>
                  </a:txBody>
                  <a:tcPr marT="25400" marB="25400" marR="25400" marL="25400" anchor="ctr">
                    <a:lnL cap="flat" cmpd="sng" w="9475">
                      <a:solidFill>
                        <a:srgbClr val="FFFFFF"/>
                      </a:solidFill>
                      <a:prstDash val="solid"/>
                      <a:round/>
                      <a:headEnd len="sm" w="sm" type="none"/>
                      <a:tailEnd len="sm" w="sm" type="none"/>
                    </a:lnL>
                    <a:lnR cap="flat" cmpd="sng" w="9475">
                      <a:solidFill>
                        <a:srgbClr val="FFFFFF"/>
                      </a:solidFill>
                      <a:prstDash val="solid"/>
                      <a:round/>
                      <a:headEnd len="sm" w="sm" type="none"/>
                      <a:tailEnd len="sm" w="sm" type="none"/>
                    </a:lnR>
                    <a:lnT cap="flat" cmpd="sng" w="9475">
                      <a:solidFill>
                        <a:srgbClr val="FFFFFF"/>
                      </a:solidFill>
                      <a:prstDash val="solid"/>
                      <a:round/>
                      <a:headEnd len="sm" w="sm" type="none"/>
                      <a:tailEnd len="sm" w="sm" type="none"/>
                    </a:lnT>
                    <a:lnB cap="flat" cmpd="sng" w="9475">
                      <a:solidFill>
                        <a:srgbClr val="FFFFFF"/>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n" sz="1200">
                          <a:latin typeface="Times New Roman"/>
                          <a:ea typeface="Times New Roman"/>
                          <a:cs typeface="Times New Roman"/>
                          <a:sym typeface="Times New Roman"/>
                        </a:rPr>
                        <a:t>0.700881</a:t>
                      </a:r>
                      <a:endParaRPr sz="1200">
                        <a:latin typeface="Times New Roman"/>
                        <a:ea typeface="Times New Roman"/>
                        <a:cs typeface="Times New Roman"/>
                        <a:sym typeface="Times New Roman"/>
                      </a:endParaRPr>
                    </a:p>
                  </a:txBody>
                  <a:tcPr marT="25400" marB="25400" marR="25400" marL="25400" anchor="ctr">
                    <a:lnL cap="flat" cmpd="sng" w="9475">
                      <a:solidFill>
                        <a:srgbClr val="FFFFFF"/>
                      </a:solidFill>
                      <a:prstDash val="solid"/>
                      <a:round/>
                      <a:headEnd len="sm" w="sm" type="none"/>
                      <a:tailEnd len="sm" w="sm" type="none"/>
                    </a:lnL>
                    <a:lnR cap="flat" cmpd="sng" w="9475">
                      <a:solidFill>
                        <a:srgbClr val="FFFFFF"/>
                      </a:solidFill>
                      <a:prstDash val="solid"/>
                      <a:round/>
                      <a:headEnd len="sm" w="sm" type="none"/>
                      <a:tailEnd len="sm" w="sm" type="none"/>
                    </a:lnR>
                    <a:lnT cap="flat" cmpd="sng" w="9475">
                      <a:solidFill>
                        <a:srgbClr val="FFFFFF"/>
                      </a:solidFill>
                      <a:prstDash val="solid"/>
                      <a:round/>
                      <a:headEnd len="sm" w="sm" type="none"/>
                      <a:tailEnd len="sm" w="sm" type="none"/>
                    </a:lnT>
                    <a:lnB cap="flat" cmpd="sng" w="9475">
                      <a:solidFill>
                        <a:srgbClr val="FFFFFF"/>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n" sz="1200">
                          <a:latin typeface="Times New Roman"/>
                          <a:ea typeface="Times New Roman"/>
                          <a:cs typeface="Times New Roman"/>
                          <a:sym typeface="Times New Roman"/>
                        </a:rPr>
                        <a:t>0.688988</a:t>
                      </a:r>
                      <a:endParaRPr sz="1200">
                        <a:latin typeface="Times New Roman"/>
                        <a:ea typeface="Times New Roman"/>
                        <a:cs typeface="Times New Roman"/>
                        <a:sym typeface="Times New Roman"/>
                      </a:endParaRPr>
                    </a:p>
                  </a:txBody>
                  <a:tcPr marT="25400" marB="25400" marR="25400" marL="25400" anchor="ctr">
                    <a:lnL cap="flat" cmpd="sng" w="9475">
                      <a:solidFill>
                        <a:srgbClr val="FFFFFF"/>
                      </a:solidFill>
                      <a:prstDash val="solid"/>
                      <a:round/>
                      <a:headEnd len="sm" w="sm" type="none"/>
                      <a:tailEnd len="sm" w="sm" type="none"/>
                    </a:lnL>
                    <a:lnR cap="flat" cmpd="sng" w="9475">
                      <a:solidFill>
                        <a:srgbClr val="FFFFFF"/>
                      </a:solidFill>
                      <a:prstDash val="solid"/>
                      <a:round/>
                      <a:headEnd len="sm" w="sm" type="none"/>
                      <a:tailEnd len="sm" w="sm" type="none"/>
                    </a:lnR>
                    <a:lnT cap="flat" cmpd="sng" w="9475">
                      <a:solidFill>
                        <a:srgbClr val="FFFFFF"/>
                      </a:solidFill>
                      <a:prstDash val="solid"/>
                      <a:round/>
                      <a:headEnd len="sm" w="sm" type="none"/>
                      <a:tailEnd len="sm" w="sm" type="none"/>
                    </a:lnT>
                    <a:lnB cap="flat" cmpd="sng" w="9475">
                      <a:solidFill>
                        <a:srgbClr val="FFFFFF"/>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n" sz="1200">
                          <a:latin typeface="Times New Roman"/>
                          <a:ea typeface="Times New Roman"/>
                          <a:cs typeface="Times New Roman"/>
                          <a:sym typeface="Times New Roman"/>
                        </a:rPr>
                        <a:t>0.658171</a:t>
                      </a:r>
                      <a:endParaRPr sz="1200">
                        <a:latin typeface="Times New Roman"/>
                        <a:ea typeface="Times New Roman"/>
                        <a:cs typeface="Times New Roman"/>
                        <a:sym typeface="Times New Roman"/>
                      </a:endParaRPr>
                    </a:p>
                  </a:txBody>
                  <a:tcPr marT="25400" marB="25400" marR="25400" marL="25400" anchor="ctr">
                    <a:lnL cap="flat" cmpd="sng" w="9475">
                      <a:solidFill>
                        <a:srgbClr val="FFFFFF"/>
                      </a:solidFill>
                      <a:prstDash val="solid"/>
                      <a:round/>
                      <a:headEnd len="sm" w="sm" type="none"/>
                      <a:tailEnd len="sm" w="sm" type="none"/>
                    </a:lnL>
                    <a:lnR cap="flat" cmpd="sng" w="9475">
                      <a:solidFill>
                        <a:srgbClr val="FFFFFF"/>
                      </a:solidFill>
                      <a:prstDash val="solid"/>
                      <a:round/>
                      <a:headEnd len="sm" w="sm" type="none"/>
                      <a:tailEnd len="sm" w="sm" type="none"/>
                    </a:lnR>
                    <a:lnT cap="flat" cmpd="sng" w="9475">
                      <a:solidFill>
                        <a:srgbClr val="FFFFFF"/>
                      </a:solidFill>
                      <a:prstDash val="solid"/>
                      <a:round/>
                      <a:headEnd len="sm" w="sm" type="none"/>
                      <a:tailEnd len="sm" w="sm" type="none"/>
                    </a:lnT>
                    <a:lnB cap="flat" cmpd="sng" w="9475">
                      <a:solidFill>
                        <a:srgbClr val="FFFFFF"/>
                      </a:solidFill>
                      <a:prstDash val="solid"/>
                      <a:round/>
                      <a:headEnd len="sm" w="sm" type="none"/>
                      <a:tailEnd len="sm" w="sm" type="none"/>
                    </a:lnB>
                  </a:tcPr>
                </a:tc>
              </a:tr>
              <a:tr h="190500">
                <a:tc vMerge="1"/>
                <a:tc vMerge="1"/>
                <a:tc>
                  <a:txBody>
                    <a:bodyPr>
                      <a:noAutofit/>
                    </a:bodyPr>
                    <a:lstStyle/>
                    <a:p>
                      <a:pPr indent="0" lvl="0" marL="0" rtl="0" algn="ctr">
                        <a:lnSpc>
                          <a:spcPct val="115000"/>
                        </a:lnSpc>
                        <a:spcBef>
                          <a:spcPts val="0"/>
                        </a:spcBef>
                        <a:spcAft>
                          <a:spcPts val="0"/>
                        </a:spcAft>
                        <a:buNone/>
                      </a:pPr>
                      <a:r>
                        <a:rPr lang="en" sz="1200">
                          <a:latin typeface="Times New Roman"/>
                          <a:ea typeface="Times New Roman"/>
                          <a:cs typeface="Times New Roman"/>
                          <a:sym typeface="Times New Roman"/>
                        </a:rPr>
                        <a:t>full</a:t>
                      </a:r>
                      <a:endParaRPr sz="1200">
                        <a:latin typeface="Times New Roman"/>
                        <a:ea typeface="Times New Roman"/>
                        <a:cs typeface="Times New Roman"/>
                        <a:sym typeface="Times New Roman"/>
                      </a:endParaRPr>
                    </a:p>
                  </a:txBody>
                  <a:tcPr marT="25400" marB="25400" marR="25400" marL="25400" anchor="ctr">
                    <a:lnL cap="flat" cmpd="sng" w="9475">
                      <a:solidFill>
                        <a:srgbClr val="000000"/>
                      </a:solidFill>
                      <a:prstDash val="solid"/>
                      <a:round/>
                      <a:headEnd len="sm" w="sm" type="none"/>
                      <a:tailEnd len="sm" w="sm" type="none"/>
                    </a:lnL>
                    <a:lnR cap="flat" cmpd="sng" w="9475">
                      <a:solidFill>
                        <a:srgbClr val="000000"/>
                      </a:solidFill>
                      <a:prstDash val="solid"/>
                      <a:round/>
                      <a:headEnd len="sm" w="sm" type="none"/>
                      <a:tailEnd len="sm" w="sm" type="none"/>
                    </a:lnR>
                    <a:lnT cap="flat" cmpd="sng" w="9475">
                      <a:solidFill>
                        <a:srgbClr val="FFFFFF"/>
                      </a:solidFill>
                      <a:prstDash val="solid"/>
                      <a:round/>
                      <a:headEnd len="sm" w="sm" type="none"/>
                      <a:tailEnd len="sm" w="sm" type="none"/>
                    </a:lnT>
                    <a:lnB cap="flat" cmpd="sng" w="9475">
                      <a:solidFill>
                        <a:srgbClr val="FFFFFF"/>
                      </a:solidFill>
                      <a:prstDash val="solid"/>
                      <a:round/>
                      <a:headEnd len="sm" w="sm" type="none"/>
                      <a:tailEnd len="sm" w="sm" type="none"/>
                    </a:lnB>
                  </a:tcPr>
                </a:tc>
                <a:tc>
                  <a:txBody>
                    <a:bodyPr>
                      <a:noAutofit/>
                    </a:bodyPr>
                    <a:lstStyle/>
                    <a:p>
                      <a:pPr indent="0" lvl="0" marL="0" marR="0" rtl="0" algn="r">
                        <a:lnSpc>
                          <a:spcPct val="115000"/>
                        </a:lnSpc>
                        <a:spcBef>
                          <a:spcPts val="0"/>
                        </a:spcBef>
                        <a:spcAft>
                          <a:spcPts val="0"/>
                        </a:spcAft>
                        <a:buNone/>
                      </a:pPr>
                      <a:r>
                        <a:rPr lang="en" sz="1200">
                          <a:latin typeface="Times New Roman"/>
                          <a:ea typeface="Times New Roman"/>
                          <a:cs typeface="Times New Roman"/>
                          <a:sym typeface="Times New Roman"/>
                        </a:rPr>
                        <a:t>579</a:t>
                      </a:r>
                      <a:endParaRPr sz="1200">
                        <a:latin typeface="Times New Roman"/>
                        <a:ea typeface="Times New Roman"/>
                        <a:cs typeface="Times New Roman"/>
                        <a:sym typeface="Times New Roman"/>
                      </a:endParaRPr>
                    </a:p>
                  </a:txBody>
                  <a:tcPr marT="25400" marB="25400" marR="25400" marL="25400" anchor="ctr">
                    <a:lnL cap="flat" cmpd="sng" w="9475">
                      <a:solidFill>
                        <a:srgbClr val="000000"/>
                      </a:solidFill>
                      <a:prstDash val="solid"/>
                      <a:round/>
                      <a:headEnd len="sm" w="sm" type="none"/>
                      <a:tailEnd len="sm" w="sm" type="none"/>
                    </a:lnL>
                    <a:lnR cap="flat" cmpd="sng">
                      <a:solidFill>
                        <a:srgbClr val="FFFFFF"/>
                      </a:solidFill>
                      <a:prstDash val="solid"/>
                      <a:round/>
                      <a:headEnd len="sm" w="sm" type="none"/>
                      <a:tailEnd len="sm" w="sm" type="none"/>
                    </a:lnR>
                    <a:lnT cap="flat" cmpd="sng" w="9475">
                      <a:solidFill>
                        <a:srgbClr val="FFFFFF"/>
                      </a:solidFill>
                      <a:prstDash val="solid"/>
                      <a:round/>
                      <a:headEnd len="sm" w="sm" type="none"/>
                      <a:tailEnd len="sm" w="sm" type="none"/>
                    </a:lnT>
                    <a:lnB cap="flat" cmpd="sng" w="9475">
                      <a:solidFill>
                        <a:srgbClr val="FFFFFF"/>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n" sz="1200">
                          <a:latin typeface="Times New Roman"/>
                          <a:ea typeface="Times New Roman"/>
                          <a:cs typeface="Times New Roman"/>
                          <a:sym typeface="Times New Roman"/>
                        </a:rPr>
                        <a:t>536</a:t>
                      </a:r>
                      <a:endParaRPr sz="1200">
                        <a:latin typeface="Times New Roman"/>
                        <a:ea typeface="Times New Roman"/>
                        <a:cs typeface="Times New Roman"/>
                        <a:sym typeface="Times New Roman"/>
                      </a:endParaRPr>
                    </a:p>
                  </a:txBody>
                  <a:tcPr marT="25400" marB="25400" marR="25400" marL="25400" anchor="ctr">
                    <a:lnL cap="flat" cmpd="sng">
                      <a:solidFill>
                        <a:srgbClr val="FFFFFF"/>
                      </a:solidFill>
                      <a:prstDash val="solid"/>
                      <a:round/>
                      <a:headEnd len="sm" w="sm" type="none"/>
                      <a:tailEnd len="sm" w="sm" type="none"/>
                    </a:lnL>
                    <a:lnR cap="flat" cmpd="sng">
                      <a:solidFill>
                        <a:srgbClr val="FFFFFF"/>
                      </a:solidFill>
                      <a:prstDash val="solid"/>
                      <a:round/>
                      <a:headEnd len="sm" w="sm" type="none"/>
                      <a:tailEnd len="sm" w="sm" type="none"/>
                    </a:lnR>
                    <a:lnT cap="flat" cmpd="sng" w="9475">
                      <a:solidFill>
                        <a:srgbClr val="FFFFFF"/>
                      </a:solidFill>
                      <a:prstDash val="solid"/>
                      <a:round/>
                      <a:headEnd len="sm" w="sm" type="none"/>
                      <a:tailEnd len="sm" w="sm" type="none"/>
                    </a:lnT>
                    <a:lnB cap="flat" cmpd="sng" w="9475">
                      <a:solidFill>
                        <a:srgbClr val="FFFFFF"/>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n" sz="1200">
                          <a:latin typeface="Times New Roman"/>
                          <a:ea typeface="Times New Roman"/>
                          <a:cs typeface="Times New Roman"/>
                          <a:sym typeface="Times New Roman"/>
                        </a:rPr>
                        <a:t>1617</a:t>
                      </a:r>
                      <a:endParaRPr sz="1200">
                        <a:latin typeface="Times New Roman"/>
                        <a:ea typeface="Times New Roman"/>
                        <a:cs typeface="Times New Roman"/>
                        <a:sym typeface="Times New Roman"/>
                      </a:endParaRPr>
                    </a:p>
                  </a:txBody>
                  <a:tcPr marT="25400" marB="25400" marR="25400" marL="25400" anchor="ctr">
                    <a:lnL cap="flat" cmpd="sng">
                      <a:solidFill>
                        <a:srgbClr val="FFFFFF"/>
                      </a:solidFill>
                      <a:prstDash val="solid"/>
                      <a:round/>
                      <a:headEnd len="sm" w="sm" type="none"/>
                      <a:tailEnd len="sm" w="sm" type="none"/>
                    </a:lnL>
                    <a:lnR cap="flat" cmpd="sng">
                      <a:solidFill>
                        <a:srgbClr val="FFFFFF"/>
                      </a:solidFill>
                      <a:prstDash val="solid"/>
                      <a:round/>
                      <a:headEnd len="sm" w="sm" type="none"/>
                      <a:tailEnd len="sm" w="sm" type="none"/>
                    </a:lnR>
                    <a:lnT cap="flat" cmpd="sng" w="9475">
                      <a:solidFill>
                        <a:srgbClr val="FFFFFF"/>
                      </a:solidFill>
                      <a:prstDash val="solid"/>
                      <a:round/>
                      <a:headEnd len="sm" w="sm" type="none"/>
                      <a:tailEnd len="sm" w="sm" type="none"/>
                    </a:lnT>
                    <a:lnB cap="flat" cmpd="sng" w="9475">
                      <a:solidFill>
                        <a:srgbClr val="FFFFFF"/>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n" sz="1200">
                          <a:latin typeface="Times New Roman"/>
                          <a:ea typeface="Times New Roman"/>
                          <a:cs typeface="Times New Roman"/>
                          <a:sym typeface="Times New Roman"/>
                        </a:rPr>
                        <a:t>1243</a:t>
                      </a:r>
                      <a:endParaRPr sz="1200">
                        <a:latin typeface="Times New Roman"/>
                        <a:ea typeface="Times New Roman"/>
                        <a:cs typeface="Times New Roman"/>
                        <a:sym typeface="Times New Roman"/>
                      </a:endParaRPr>
                    </a:p>
                  </a:txBody>
                  <a:tcPr marT="25400" marB="25400" marR="25400" marL="25400" anchor="ctr">
                    <a:lnL cap="flat" cmpd="sng">
                      <a:solidFill>
                        <a:srgbClr val="FFFFFF"/>
                      </a:solidFill>
                      <a:prstDash val="solid"/>
                      <a:round/>
                      <a:headEnd len="sm" w="sm" type="none"/>
                      <a:tailEnd len="sm" w="sm" type="none"/>
                    </a:lnL>
                    <a:lnR cap="flat" cmpd="sng">
                      <a:solidFill>
                        <a:srgbClr val="FFFFFF"/>
                      </a:solidFill>
                      <a:prstDash val="solid"/>
                      <a:round/>
                      <a:headEnd len="sm" w="sm" type="none"/>
                      <a:tailEnd len="sm" w="sm" type="none"/>
                    </a:lnR>
                    <a:lnT cap="flat" cmpd="sng" w="9475">
                      <a:solidFill>
                        <a:srgbClr val="FFFFFF"/>
                      </a:solidFill>
                      <a:prstDash val="solid"/>
                      <a:round/>
                      <a:headEnd len="sm" w="sm" type="none"/>
                      <a:tailEnd len="sm" w="sm" type="none"/>
                    </a:lnT>
                    <a:lnB cap="flat" cmpd="sng" w="9475">
                      <a:solidFill>
                        <a:srgbClr val="FFFFFF"/>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n" sz="1200">
                          <a:solidFill>
                            <a:srgbClr val="0B5394"/>
                          </a:solidFill>
                          <a:latin typeface="Times New Roman"/>
                          <a:ea typeface="Times New Roman"/>
                          <a:cs typeface="Times New Roman"/>
                          <a:sym typeface="Times New Roman"/>
                        </a:rPr>
                        <a:t>0.751045</a:t>
                      </a:r>
                      <a:endParaRPr sz="1200">
                        <a:solidFill>
                          <a:srgbClr val="0B5394"/>
                        </a:solidFill>
                        <a:latin typeface="Times New Roman"/>
                        <a:ea typeface="Times New Roman"/>
                        <a:cs typeface="Times New Roman"/>
                        <a:sym typeface="Times New Roman"/>
                      </a:endParaRPr>
                    </a:p>
                  </a:txBody>
                  <a:tcPr marT="25400" marB="25400" marR="25400" marL="25400" anchor="ctr">
                    <a:lnL cap="flat" cmpd="sng">
                      <a:solidFill>
                        <a:srgbClr val="FFFFFF"/>
                      </a:solidFill>
                      <a:prstDash val="solid"/>
                      <a:round/>
                      <a:headEnd len="sm" w="sm" type="none"/>
                      <a:tailEnd len="sm" w="sm" type="none"/>
                    </a:lnL>
                    <a:lnR cap="flat" cmpd="sng">
                      <a:solidFill>
                        <a:srgbClr val="FFFFFF"/>
                      </a:solidFill>
                      <a:prstDash val="solid"/>
                      <a:round/>
                      <a:headEnd len="sm" w="sm" type="none"/>
                      <a:tailEnd len="sm" w="sm" type="none"/>
                    </a:lnR>
                    <a:lnT cap="flat" cmpd="sng" w="9475">
                      <a:solidFill>
                        <a:srgbClr val="FFFFFF"/>
                      </a:solidFill>
                      <a:prstDash val="solid"/>
                      <a:round/>
                      <a:headEnd len="sm" w="sm" type="none"/>
                      <a:tailEnd len="sm" w="sm" type="none"/>
                    </a:lnT>
                    <a:lnB cap="flat" cmpd="sng" w="9475">
                      <a:solidFill>
                        <a:srgbClr val="FFFFFF"/>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n" sz="1200">
                          <a:solidFill>
                            <a:srgbClr val="0B5394"/>
                          </a:solidFill>
                          <a:latin typeface="Times New Roman"/>
                          <a:ea typeface="Times New Roman"/>
                          <a:cs typeface="Times New Roman"/>
                          <a:sym typeface="Times New Roman"/>
                        </a:rPr>
                        <a:t>0.682217</a:t>
                      </a:r>
                      <a:endParaRPr sz="1200">
                        <a:solidFill>
                          <a:srgbClr val="0B5394"/>
                        </a:solidFill>
                        <a:latin typeface="Times New Roman"/>
                        <a:ea typeface="Times New Roman"/>
                        <a:cs typeface="Times New Roman"/>
                        <a:sym typeface="Times New Roman"/>
                      </a:endParaRPr>
                    </a:p>
                  </a:txBody>
                  <a:tcPr marT="25400" marB="25400" marR="25400" marL="25400" anchor="ctr">
                    <a:lnL cap="flat" cmpd="sng">
                      <a:solidFill>
                        <a:srgbClr val="FFFFFF"/>
                      </a:solidFill>
                      <a:prstDash val="solid"/>
                      <a:round/>
                      <a:headEnd len="sm" w="sm" type="none"/>
                      <a:tailEnd len="sm" w="sm" type="none"/>
                    </a:lnL>
                    <a:lnR cap="flat" cmpd="sng">
                      <a:solidFill>
                        <a:srgbClr val="FFFFFF"/>
                      </a:solidFill>
                      <a:prstDash val="solid"/>
                      <a:round/>
                      <a:headEnd len="sm" w="sm" type="none"/>
                      <a:tailEnd len="sm" w="sm" type="none"/>
                    </a:lnR>
                    <a:lnT cap="flat" cmpd="sng" w="9475">
                      <a:solidFill>
                        <a:srgbClr val="FFFFFF"/>
                      </a:solidFill>
                      <a:prstDash val="solid"/>
                      <a:round/>
                      <a:headEnd len="sm" w="sm" type="none"/>
                      <a:tailEnd len="sm" w="sm" type="none"/>
                    </a:lnT>
                    <a:lnB cap="flat" cmpd="sng" w="9475">
                      <a:solidFill>
                        <a:srgbClr val="FFFFFF"/>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n" sz="1200">
                          <a:latin typeface="Times New Roman"/>
                          <a:ea typeface="Times New Roman"/>
                          <a:cs typeface="Times New Roman"/>
                          <a:sym typeface="Times New Roman"/>
                        </a:rPr>
                        <a:t>0.719497</a:t>
                      </a:r>
                      <a:endParaRPr sz="1200">
                        <a:latin typeface="Times New Roman"/>
                        <a:ea typeface="Times New Roman"/>
                        <a:cs typeface="Times New Roman"/>
                        <a:sym typeface="Times New Roman"/>
                      </a:endParaRPr>
                    </a:p>
                  </a:txBody>
                  <a:tcPr marT="25400" marB="25400" marR="25400" marL="25400" anchor="ctr">
                    <a:lnL cap="flat" cmpd="sng">
                      <a:solidFill>
                        <a:srgbClr val="FFFFFF"/>
                      </a:solidFill>
                      <a:prstDash val="solid"/>
                      <a:round/>
                      <a:headEnd len="sm" w="sm" type="none"/>
                      <a:tailEnd len="sm" w="sm" type="none"/>
                    </a:lnL>
                    <a:lnR cap="flat" cmpd="sng">
                      <a:solidFill>
                        <a:srgbClr val="FFFFFF"/>
                      </a:solidFill>
                      <a:prstDash val="solid"/>
                      <a:round/>
                      <a:headEnd len="sm" w="sm" type="none"/>
                      <a:tailEnd len="sm" w="sm" type="none"/>
                    </a:lnR>
                    <a:lnT cap="flat" cmpd="sng" w="9475">
                      <a:solidFill>
                        <a:srgbClr val="FFFFFF"/>
                      </a:solidFill>
                      <a:prstDash val="solid"/>
                      <a:round/>
                      <a:headEnd len="sm" w="sm" type="none"/>
                      <a:tailEnd len="sm" w="sm" type="none"/>
                    </a:lnT>
                    <a:lnB cap="flat" cmpd="sng" w="9475">
                      <a:solidFill>
                        <a:srgbClr val="FFFFFF"/>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n" sz="1200">
                          <a:latin typeface="Times New Roman"/>
                          <a:ea typeface="Times New Roman"/>
                          <a:cs typeface="Times New Roman"/>
                          <a:sym typeface="Times New Roman"/>
                        </a:rPr>
                        <a:t>0.690364</a:t>
                      </a:r>
                      <a:endParaRPr sz="1200">
                        <a:latin typeface="Times New Roman"/>
                        <a:ea typeface="Times New Roman"/>
                        <a:cs typeface="Times New Roman"/>
                        <a:sym typeface="Times New Roman"/>
                      </a:endParaRPr>
                    </a:p>
                  </a:txBody>
                  <a:tcPr marT="25400" marB="25400" marR="25400" marL="25400" anchor="ctr">
                    <a:lnL cap="flat" cmpd="sng">
                      <a:solidFill>
                        <a:srgbClr val="FFFFFF"/>
                      </a:solidFill>
                      <a:prstDash val="solid"/>
                      <a:round/>
                      <a:headEnd len="sm" w="sm" type="none"/>
                      <a:tailEnd len="sm" w="sm" type="none"/>
                    </a:lnL>
                    <a:lnR cap="flat" cmpd="sng">
                      <a:solidFill>
                        <a:srgbClr val="FFFFFF"/>
                      </a:solidFill>
                      <a:prstDash val="solid"/>
                      <a:round/>
                      <a:headEnd len="sm" w="sm" type="none"/>
                      <a:tailEnd len="sm" w="sm" type="none"/>
                    </a:lnR>
                    <a:lnT cap="flat" cmpd="sng" w="9475">
                      <a:solidFill>
                        <a:srgbClr val="FFFFFF"/>
                      </a:solidFill>
                      <a:prstDash val="solid"/>
                      <a:round/>
                      <a:headEnd len="sm" w="sm" type="none"/>
                      <a:tailEnd len="sm" w="sm" type="none"/>
                    </a:lnT>
                    <a:lnB cap="flat" cmpd="sng" w="9475">
                      <a:solidFill>
                        <a:srgbClr val="FFFFFF"/>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n" sz="1200">
                          <a:latin typeface="Times New Roman"/>
                          <a:ea typeface="Times New Roman"/>
                          <a:cs typeface="Times New Roman"/>
                          <a:sym typeface="Times New Roman"/>
                        </a:rPr>
                        <a:t>0.698707</a:t>
                      </a:r>
                      <a:endParaRPr sz="1200">
                        <a:latin typeface="Times New Roman"/>
                        <a:ea typeface="Times New Roman"/>
                        <a:cs typeface="Times New Roman"/>
                        <a:sym typeface="Times New Roman"/>
                      </a:endParaRPr>
                    </a:p>
                  </a:txBody>
                  <a:tcPr marT="25400" marB="25400" marR="25400" marL="25400" anchor="ctr">
                    <a:lnL cap="flat" cmpd="sng">
                      <a:solidFill>
                        <a:srgbClr val="FFFFFF"/>
                      </a:solidFill>
                      <a:prstDash val="solid"/>
                      <a:round/>
                      <a:headEnd len="sm" w="sm" type="none"/>
                      <a:tailEnd len="sm" w="sm" type="none"/>
                    </a:lnL>
                    <a:lnR cap="flat" cmpd="sng" w="9475">
                      <a:solidFill>
                        <a:srgbClr val="FFFFFF"/>
                      </a:solidFill>
                      <a:prstDash val="solid"/>
                      <a:round/>
                      <a:headEnd len="sm" w="sm" type="none"/>
                      <a:tailEnd len="sm" w="sm" type="none"/>
                    </a:lnR>
                    <a:lnT cap="flat" cmpd="sng" w="9475">
                      <a:solidFill>
                        <a:srgbClr val="FFFFFF"/>
                      </a:solidFill>
                      <a:prstDash val="solid"/>
                      <a:round/>
                      <a:headEnd len="sm" w="sm" type="none"/>
                      <a:tailEnd len="sm" w="sm" type="none"/>
                    </a:lnT>
                    <a:lnB cap="flat" cmpd="sng" w="9475">
                      <a:solidFill>
                        <a:srgbClr val="FFFFFF"/>
                      </a:solidFill>
                      <a:prstDash val="solid"/>
                      <a:round/>
                      <a:headEnd len="sm" w="sm" type="none"/>
                      <a:tailEnd len="sm" w="sm" type="none"/>
                    </a:lnB>
                  </a:tcPr>
                </a:tc>
              </a:tr>
              <a:tr h="190500">
                <a:tc vMerge="1"/>
                <a:tc vMerge="1"/>
                <a:tc>
                  <a:txBody>
                    <a:bodyPr>
                      <a:noAutofit/>
                    </a:bodyPr>
                    <a:lstStyle/>
                    <a:p>
                      <a:pPr indent="0" lvl="0" marL="0" rtl="0" algn="ctr">
                        <a:lnSpc>
                          <a:spcPct val="115000"/>
                        </a:lnSpc>
                        <a:spcBef>
                          <a:spcPts val="0"/>
                        </a:spcBef>
                        <a:spcAft>
                          <a:spcPts val="0"/>
                        </a:spcAft>
                        <a:buNone/>
                      </a:pPr>
                      <a:r>
                        <a:rPr lang="en" sz="1200">
                          <a:latin typeface="Times New Roman"/>
                          <a:ea typeface="Times New Roman"/>
                          <a:cs typeface="Times New Roman"/>
                          <a:sym typeface="Times New Roman"/>
                        </a:rPr>
                        <a:t>own</a:t>
                      </a:r>
                      <a:endParaRPr sz="1200">
                        <a:latin typeface="Times New Roman"/>
                        <a:ea typeface="Times New Roman"/>
                        <a:cs typeface="Times New Roman"/>
                        <a:sym typeface="Times New Roman"/>
                      </a:endParaRPr>
                    </a:p>
                  </a:txBody>
                  <a:tcPr marT="25400" marB="25400" marR="25400" marL="25400" anchor="ctr">
                    <a:lnL cap="flat" cmpd="sng" w="9475">
                      <a:solidFill>
                        <a:srgbClr val="000000"/>
                      </a:solidFill>
                      <a:prstDash val="solid"/>
                      <a:round/>
                      <a:headEnd len="sm" w="sm" type="none"/>
                      <a:tailEnd len="sm" w="sm" type="none"/>
                    </a:lnL>
                    <a:lnR cap="flat" cmpd="sng" w="9475">
                      <a:solidFill>
                        <a:srgbClr val="000000"/>
                      </a:solidFill>
                      <a:prstDash val="solid"/>
                      <a:round/>
                      <a:headEnd len="sm" w="sm" type="none"/>
                      <a:tailEnd len="sm" w="sm" type="none"/>
                    </a:lnR>
                    <a:lnT cap="flat" cmpd="sng" w="9475">
                      <a:solidFill>
                        <a:srgbClr val="FFFFFF"/>
                      </a:solidFill>
                      <a:prstDash val="solid"/>
                      <a:round/>
                      <a:headEnd len="sm" w="sm" type="none"/>
                      <a:tailEnd len="sm" w="sm" type="none"/>
                    </a:lnT>
                    <a:lnB cap="flat" cmpd="sng" w="9475">
                      <a:solidFill>
                        <a:srgbClr val="000000"/>
                      </a:solidFill>
                      <a:prstDash val="solid"/>
                      <a:round/>
                      <a:headEnd len="sm" w="sm" type="none"/>
                      <a:tailEnd len="sm" w="sm" type="none"/>
                    </a:lnB>
                  </a:tcPr>
                </a:tc>
                <a:tc>
                  <a:txBody>
                    <a:bodyPr>
                      <a:noAutofit/>
                    </a:bodyPr>
                    <a:lstStyle/>
                    <a:p>
                      <a:pPr indent="0" lvl="0" marL="0" marR="0" rtl="0" algn="r">
                        <a:lnSpc>
                          <a:spcPct val="115000"/>
                        </a:lnSpc>
                        <a:spcBef>
                          <a:spcPts val="0"/>
                        </a:spcBef>
                        <a:spcAft>
                          <a:spcPts val="0"/>
                        </a:spcAft>
                        <a:buNone/>
                      </a:pPr>
                      <a:r>
                        <a:rPr lang="en" sz="1200">
                          <a:latin typeface="Times New Roman"/>
                          <a:ea typeface="Times New Roman"/>
                          <a:cs typeface="Times New Roman"/>
                          <a:sym typeface="Times New Roman"/>
                        </a:rPr>
                        <a:t>552</a:t>
                      </a:r>
                      <a:endParaRPr sz="1200">
                        <a:latin typeface="Times New Roman"/>
                        <a:ea typeface="Times New Roman"/>
                        <a:cs typeface="Times New Roman"/>
                        <a:sym typeface="Times New Roman"/>
                      </a:endParaRPr>
                    </a:p>
                  </a:txBody>
                  <a:tcPr marT="25400" marB="25400" marR="25400" marL="25400" anchor="ctr">
                    <a:lnL cap="flat" cmpd="sng" w="9475">
                      <a:solidFill>
                        <a:srgbClr val="000000"/>
                      </a:solidFill>
                      <a:prstDash val="solid"/>
                      <a:round/>
                      <a:headEnd len="sm" w="sm" type="none"/>
                      <a:tailEnd len="sm" w="sm" type="none"/>
                    </a:lnL>
                    <a:lnR cap="flat" cmpd="sng">
                      <a:solidFill>
                        <a:srgbClr val="FFFFFF"/>
                      </a:solidFill>
                      <a:prstDash val="solid"/>
                      <a:round/>
                      <a:headEnd len="sm" w="sm" type="none"/>
                      <a:tailEnd len="sm" w="sm" type="none"/>
                    </a:lnR>
                    <a:lnT cap="flat" cmpd="sng" w="9475">
                      <a:solidFill>
                        <a:srgbClr val="FFFFFF"/>
                      </a:solidFill>
                      <a:prstDash val="solid"/>
                      <a:round/>
                      <a:headEnd len="sm" w="sm" type="none"/>
                      <a:tailEnd len="sm" w="sm" type="none"/>
                    </a:lnT>
                    <a:lnB cap="flat" cmpd="sng" w="9475">
                      <a:solidFill>
                        <a:srgbClr val="000000"/>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n" sz="1200">
                          <a:latin typeface="Times New Roman"/>
                          <a:ea typeface="Times New Roman"/>
                          <a:cs typeface="Times New Roman"/>
                          <a:sym typeface="Times New Roman"/>
                        </a:rPr>
                        <a:t>742</a:t>
                      </a:r>
                      <a:endParaRPr sz="1200">
                        <a:latin typeface="Times New Roman"/>
                        <a:ea typeface="Times New Roman"/>
                        <a:cs typeface="Times New Roman"/>
                        <a:sym typeface="Times New Roman"/>
                      </a:endParaRPr>
                    </a:p>
                  </a:txBody>
                  <a:tcPr marT="25400" marB="25400" marR="25400" marL="25400" anchor="ctr">
                    <a:lnL cap="flat" cmpd="sng">
                      <a:solidFill>
                        <a:srgbClr val="FFFFFF"/>
                      </a:solidFill>
                      <a:prstDash val="solid"/>
                      <a:round/>
                      <a:headEnd len="sm" w="sm" type="none"/>
                      <a:tailEnd len="sm" w="sm" type="none"/>
                    </a:lnL>
                    <a:lnR cap="flat" cmpd="sng">
                      <a:solidFill>
                        <a:srgbClr val="FFFFFF"/>
                      </a:solidFill>
                      <a:prstDash val="solid"/>
                      <a:round/>
                      <a:headEnd len="sm" w="sm" type="none"/>
                      <a:tailEnd len="sm" w="sm" type="none"/>
                    </a:lnR>
                    <a:lnT cap="flat" cmpd="sng" w="9475">
                      <a:solidFill>
                        <a:srgbClr val="FFFFFF"/>
                      </a:solidFill>
                      <a:prstDash val="solid"/>
                      <a:round/>
                      <a:headEnd len="sm" w="sm" type="none"/>
                      <a:tailEnd len="sm" w="sm" type="none"/>
                    </a:lnT>
                    <a:lnB cap="flat" cmpd="sng" w="9475">
                      <a:solidFill>
                        <a:srgbClr val="000000"/>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n" sz="1200">
                          <a:latin typeface="Times New Roman"/>
                          <a:ea typeface="Times New Roman"/>
                          <a:cs typeface="Times New Roman"/>
                          <a:sym typeface="Times New Roman"/>
                        </a:rPr>
                        <a:t>1412</a:t>
                      </a:r>
                      <a:endParaRPr sz="1200">
                        <a:latin typeface="Times New Roman"/>
                        <a:ea typeface="Times New Roman"/>
                        <a:cs typeface="Times New Roman"/>
                        <a:sym typeface="Times New Roman"/>
                      </a:endParaRPr>
                    </a:p>
                  </a:txBody>
                  <a:tcPr marT="25400" marB="25400" marR="25400" marL="25400" anchor="ctr">
                    <a:lnL cap="flat" cmpd="sng">
                      <a:solidFill>
                        <a:srgbClr val="FFFFFF"/>
                      </a:solidFill>
                      <a:prstDash val="solid"/>
                      <a:round/>
                      <a:headEnd len="sm" w="sm" type="none"/>
                      <a:tailEnd len="sm" w="sm" type="none"/>
                    </a:lnL>
                    <a:lnR cap="flat" cmpd="sng">
                      <a:solidFill>
                        <a:srgbClr val="FFFFFF"/>
                      </a:solidFill>
                      <a:prstDash val="solid"/>
                      <a:round/>
                      <a:headEnd len="sm" w="sm" type="none"/>
                      <a:tailEnd len="sm" w="sm" type="none"/>
                    </a:lnR>
                    <a:lnT cap="flat" cmpd="sng" w="9475">
                      <a:solidFill>
                        <a:srgbClr val="FFFFFF"/>
                      </a:solidFill>
                      <a:prstDash val="solid"/>
                      <a:round/>
                      <a:headEnd len="sm" w="sm" type="none"/>
                      <a:tailEnd len="sm" w="sm" type="none"/>
                    </a:lnT>
                    <a:lnB cap="flat" cmpd="sng" w="9475">
                      <a:solidFill>
                        <a:srgbClr val="000000"/>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n" sz="1200">
                          <a:latin typeface="Times New Roman"/>
                          <a:ea typeface="Times New Roman"/>
                          <a:cs typeface="Times New Roman"/>
                          <a:sym typeface="Times New Roman"/>
                        </a:rPr>
                        <a:t>1270</a:t>
                      </a:r>
                      <a:endParaRPr sz="1200">
                        <a:latin typeface="Times New Roman"/>
                        <a:ea typeface="Times New Roman"/>
                        <a:cs typeface="Times New Roman"/>
                        <a:sym typeface="Times New Roman"/>
                      </a:endParaRPr>
                    </a:p>
                  </a:txBody>
                  <a:tcPr marT="25400" marB="25400" marR="25400" marL="25400" anchor="ctr">
                    <a:lnL cap="flat" cmpd="sng">
                      <a:solidFill>
                        <a:srgbClr val="FFFFFF"/>
                      </a:solidFill>
                      <a:prstDash val="solid"/>
                      <a:round/>
                      <a:headEnd len="sm" w="sm" type="none"/>
                      <a:tailEnd len="sm" w="sm" type="none"/>
                    </a:lnL>
                    <a:lnR cap="flat" cmpd="sng">
                      <a:solidFill>
                        <a:srgbClr val="FFFFFF"/>
                      </a:solidFill>
                      <a:prstDash val="solid"/>
                      <a:round/>
                      <a:headEnd len="sm" w="sm" type="none"/>
                      <a:tailEnd len="sm" w="sm" type="none"/>
                    </a:lnR>
                    <a:lnT cap="flat" cmpd="sng" w="9475">
                      <a:solidFill>
                        <a:srgbClr val="FFFFFF"/>
                      </a:solidFill>
                      <a:prstDash val="solid"/>
                      <a:round/>
                      <a:headEnd len="sm" w="sm" type="none"/>
                      <a:tailEnd len="sm" w="sm" type="none"/>
                    </a:lnT>
                    <a:lnB cap="flat" cmpd="sng" w="9475">
                      <a:solidFill>
                        <a:srgbClr val="000000"/>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n" sz="1200">
                          <a:latin typeface="Times New Roman"/>
                          <a:ea typeface="Times New Roman"/>
                          <a:cs typeface="Times New Roman"/>
                          <a:sym typeface="Times New Roman"/>
                        </a:rPr>
                        <a:t>0.655829</a:t>
                      </a:r>
                      <a:endParaRPr sz="1200">
                        <a:latin typeface="Times New Roman"/>
                        <a:ea typeface="Times New Roman"/>
                        <a:cs typeface="Times New Roman"/>
                        <a:sym typeface="Times New Roman"/>
                      </a:endParaRPr>
                    </a:p>
                  </a:txBody>
                  <a:tcPr marT="25400" marB="25400" marR="25400" marL="25400" anchor="ctr">
                    <a:lnL cap="flat" cmpd="sng">
                      <a:solidFill>
                        <a:srgbClr val="FFFFFF"/>
                      </a:solidFill>
                      <a:prstDash val="solid"/>
                      <a:round/>
                      <a:headEnd len="sm" w="sm" type="none"/>
                      <a:tailEnd len="sm" w="sm" type="none"/>
                    </a:lnL>
                    <a:lnR cap="flat" cmpd="sng">
                      <a:solidFill>
                        <a:srgbClr val="FFFFFF"/>
                      </a:solidFill>
                      <a:prstDash val="solid"/>
                      <a:round/>
                      <a:headEnd len="sm" w="sm" type="none"/>
                      <a:tailEnd len="sm" w="sm" type="none"/>
                    </a:lnR>
                    <a:lnT cap="flat" cmpd="sng" w="9475">
                      <a:solidFill>
                        <a:srgbClr val="FFFFFF"/>
                      </a:solidFill>
                      <a:prstDash val="solid"/>
                      <a:round/>
                      <a:headEnd len="sm" w="sm" type="none"/>
                      <a:tailEnd len="sm" w="sm" type="none"/>
                    </a:lnT>
                    <a:lnB cap="flat" cmpd="sng" w="9475">
                      <a:solidFill>
                        <a:srgbClr val="000000"/>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n" sz="1200">
                          <a:latin typeface="Times New Roman"/>
                          <a:ea typeface="Times New Roman"/>
                          <a:cs typeface="Times New Roman"/>
                          <a:sym typeface="Times New Roman"/>
                        </a:rPr>
                        <a:t>0.697036</a:t>
                      </a:r>
                      <a:endParaRPr sz="1200">
                        <a:latin typeface="Times New Roman"/>
                        <a:ea typeface="Times New Roman"/>
                        <a:cs typeface="Times New Roman"/>
                        <a:sym typeface="Times New Roman"/>
                      </a:endParaRPr>
                    </a:p>
                  </a:txBody>
                  <a:tcPr marT="25400" marB="25400" marR="25400" marL="25400" anchor="ctr">
                    <a:lnL cap="flat" cmpd="sng">
                      <a:solidFill>
                        <a:srgbClr val="FFFFFF"/>
                      </a:solidFill>
                      <a:prstDash val="solid"/>
                      <a:round/>
                      <a:headEnd len="sm" w="sm" type="none"/>
                      <a:tailEnd len="sm" w="sm" type="none"/>
                    </a:lnL>
                    <a:lnR cap="flat" cmpd="sng">
                      <a:solidFill>
                        <a:srgbClr val="FFFFFF"/>
                      </a:solidFill>
                      <a:prstDash val="solid"/>
                      <a:round/>
                      <a:headEnd len="sm" w="sm" type="none"/>
                      <a:tailEnd len="sm" w="sm" type="none"/>
                    </a:lnR>
                    <a:lnT cap="flat" cmpd="sng" w="9475">
                      <a:solidFill>
                        <a:srgbClr val="FFFFFF"/>
                      </a:solidFill>
                      <a:prstDash val="solid"/>
                      <a:round/>
                      <a:headEnd len="sm" w="sm" type="none"/>
                      <a:tailEnd len="sm" w="sm" type="none"/>
                    </a:lnT>
                    <a:lnB cap="flat" cmpd="sng" w="9475">
                      <a:solidFill>
                        <a:srgbClr val="000000"/>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n" sz="1200">
                          <a:latin typeface="Times New Roman"/>
                          <a:ea typeface="Times New Roman"/>
                          <a:cs typeface="Times New Roman"/>
                          <a:sym typeface="Times New Roman"/>
                        </a:rPr>
                        <a:t>0.674717</a:t>
                      </a:r>
                      <a:endParaRPr sz="1200">
                        <a:latin typeface="Times New Roman"/>
                        <a:ea typeface="Times New Roman"/>
                        <a:cs typeface="Times New Roman"/>
                        <a:sym typeface="Times New Roman"/>
                      </a:endParaRPr>
                    </a:p>
                  </a:txBody>
                  <a:tcPr marT="25400" marB="25400" marR="25400" marL="25400" anchor="ctr">
                    <a:lnL cap="flat" cmpd="sng">
                      <a:solidFill>
                        <a:srgbClr val="FFFFFF"/>
                      </a:solidFill>
                      <a:prstDash val="solid"/>
                      <a:round/>
                      <a:headEnd len="sm" w="sm" type="none"/>
                      <a:tailEnd len="sm" w="sm" type="none"/>
                    </a:lnL>
                    <a:lnR cap="flat" cmpd="sng">
                      <a:solidFill>
                        <a:srgbClr val="FFFFFF"/>
                      </a:solidFill>
                      <a:prstDash val="solid"/>
                      <a:round/>
                      <a:headEnd len="sm" w="sm" type="none"/>
                      <a:tailEnd len="sm" w="sm" type="none"/>
                    </a:lnR>
                    <a:lnT cap="flat" cmpd="sng" w="9475">
                      <a:solidFill>
                        <a:srgbClr val="FFFFFF"/>
                      </a:solidFill>
                      <a:prstDash val="solid"/>
                      <a:round/>
                      <a:headEnd len="sm" w="sm" type="none"/>
                      <a:tailEnd len="sm" w="sm" type="none"/>
                    </a:lnT>
                    <a:lnB cap="flat" cmpd="sng" w="9475">
                      <a:solidFill>
                        <a:srgbClr val="000000"/>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n" sz="1200">
                          <a:latin typeface="Times New Roman"/>
                          <a:ea typeface="Times New Roman"/>
                          <a:cs typeface="Times New Roman"/>
                          <a:sym typeface="Times New Roman"/>
                        </a:rPr>
                        <a:t>0.662666</a:t>
                      </a:r>
                      <a:endParaRPr sz="1200">
                        <a:latin typeface="Times New Roman"/>
                        <a:ea typeface="Times New Roman"/>
                        <a:cs typeface="Times New Roman"/>
                        <a:sym typeface="Times New Roman"/>
                      </a:endParaRPr>
                    </a:p>
                  </a:txBody>
                  <a:tcPr marT="25400" marB="25400" marR="25400" marL="25400" anchor="ctr">
                    <a:lnL cap="flat" cmpd="sng">
                      <a:solidFill>
                        <a:srgbClr val="FFFFFF"/>
                      </a:solidFill>
                      <a:prstDash val="solid"/>
                      <a:round/>
                      <a:headEnd len="sm" w="sm" type="none"/>
                      <a:tailEnd len="sm" w="sm" type="none"/>
                    </a:lnL>
                    <a:lnR cap="flat" cmpd="sng">
                      <a:solidFill>
                        <a:srgbClr val="FFFFFF"/>
                      </a:solidFill>
                      <a:prstDash val="solid"/>
                      <a:round/>
                      <a:headEnd len="sm" w="sm" type="none"/>
                      <a:tailEnd len="sm" w="sm" type="none"/>
                    </a:lnR>
                    <a:lnT cap="flat" cmpd="sng" w="9475">
                      <a:solidFill>
                        <a:srgbClr val="FFFFFF"/>
                      </a:solidFill>
                      <a:prstDash val="solid"/>
                      <a:round/>
                      <a:headEnd len="sm" w="sm" type="none"/>
                      <a:tailEnd len="sm" w="sm" type="none"/>
                    </a:lnT>
                    <a:lnB cap="flat" cmpd="sng" w="9475">
                      <a:solidFill>
                        <a:srgbClr val="000000"/>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n" sz="1200">
                          <a:latin typeface="Times New Roman"/>
                          <a:ea typeface="Times New Roman"/>
                          <a:cs typeface="Times New Roman"/>
                          <a:sym typeface="Times New Roman"/>
                        </a:rPr>
                        <a:t>0.631527</a:t>
                      </a:r>
                      <a:endParaRPr sz="1200">
                        <a:latin typeface="Times New Roman"/>
                        <a:ea typeface="Times New Roman"/>
                        <a:cs typeface="Times New Roman"/>
                        <a:sym typeface="Times New Roman"/>
                      </a:endParaRPr>
                    </a:p>
                  </a:txBody>
                  <a:tcPr marT="25400" marB="25400" marR="25400" marL="25400" anchor="ctr">
                    <a:lnL cap="flat" cmpd="sng">
                      <a:solidFill>
                        <a:srgbClr val="FFFFFF"/>
                      </a:solidFill>
                      <a:prstDash val="solid"/>
                      <a:round/>
                      <a:headEnd len="sm" w="sm" type="none"/>
                      <a:tailEnd len="sm" w="sm" type="none"/>
                    </a:lnL>
                    <a:lnR cap="flat" cmpd="sng" w="9475">
                      <a:solidFill>
                        <a:srgbClr val="FFFFFF"/>
                      </a:solidFill>
                      <a:prstDash val="solid"/>
                      <a:round/>
                      <a:headEnd len="sm" w="sm" type="none"/>
                      <a:tailEnd len="sm" w="sm" type="none"/>
                    </a:lnR>
                    <a:lnT cap="flat" cmpd="sng" w="9475">
                      <a:solidFill>
                        <a:srgbClr val="FFFFFF"/>
                      </a:solidFill>
                      <a:prstDash val="solid"/>
                      <a:round/>
                      <a:headEnd len="sm" w="sm" type="none"/>
                      <a:tailEnd len="sm" w="sm" type="none"/>
                    </a:lnT>
                    <a:lnB cap="flat" cmpd="sng" w="9475">
                      <a:solidFill>
                        <a:srgbClr val="000000"/>
                      </a:solidFill>
                      <a:prstDash val="solid"/>
                      <a:round/>
                      <a:headEnd len="sm" w="sm" type="none"/>
                      <a:tailEnd len="sm" w="sm" type="none"/>
                    </a:lnB>
                  </a:tcPr>
                </a:tc>
              </a:tr>
            </a:tbl>
          </a:graphicData>
        </a:graphic>
      </p:graphicFrame>
      <p:sp>
        <p:nvSpPr>
          <p:cNvPr id="386" name="Google Shape;386;p59"/>
          <p:cNvSpPr txBox="1"/>
          <p:nvPr/>
        </p:nvSpPr>
        <p:spPr>
          <a:xfrm>
            <a:off x="315875" y="3203800"/>
            <a:ext cx="8101800" cy="192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Georgia"/>
              <a:ea typeface="Georgia"/>
              <a:cs typeface="Georgia"/>
              <a:sym typeface="Georgia"/>
            </a:endParaRPr>
          </a:p>
          <a:p>
            <a:pPr indent="-317500" lvl="0" marL="457200" rtl="0" algn="l">
              <a:spcBef>
                <a:spcPts val="0"/>
              </a:spcBef>
              <a:spcAft>
                <a:spcPts val="0"/>
              </a:spcAft>
              <a:buClr>
                <a:schemeClr val="dk1"/>
              </a:buClr>
              <a:buSzPts val="1400"/>
              <a:buFont typeface="Georgia"/>
              <a:buChar char="●"/>
            </a:pPr>
            <a:r>
              <a:rPr lang="en">
                <a:solidFill>
                  <a:schemeClr val="dk1"/>
                </a:solidFill>
                <a:latin typeface="Georgia"/>
                <a:ea typeface="Georgia"/>
                <a:cs typeface="Georgia"/>
                <a:sym typeface="Georgia"/>
              </a:rPr>
              <a:t>2 models - cv3 and full were better at predicting safety = 0.</a:t>
            </a:r>
            <a:endParaRPr>
              <a:solidFill>
                <a:schemeClr val="dk1"/>
              </a:solidFill>
              <a:latin typeface="Georgia"/>
              <a:ea typeface="Georgia"/>
              <a:cs typeface="Georgia"/>
              <a:sym typeface="Georgia"/>
            </a:endParaRPr>
          </a:p>
          <a:p>
            <a:pPr indent="0" lvl="0" marL="457200" rtl="0" algn="l">
              <a:spcBef>
                <a:spcPts val="0"/>
              </a:spcBef>
              <a:spcAft>
                <a:spcPts val="0"/>
              </a:spcAft>
              <a:buNone/>
            </a:pPr>
            <a:r>
              <a:t/>
            </a:r>
            <a:endParaRPr>
              <a:solidFill>
                <a:schemeClr val="dk1"/>
              </a:solidFill>
              <a:latin typeface="Georgia"/>
              <a:ea typeface="Georgia"/>
              <a:cs typeface="Georgia"/>
              <a:sym typeface="Georgia"/>
            </a:endParaRPr>
          </a:p>
          <a:p>
            <a:pPr indent="-317500" lvl="0" marL="457200" rtl="0" algn="l">
              <a:spcBef>
                <a:spcPts val="0"/>
              </a:spcBef>
              <a:spcAft>
                <a:spcPts val="0"/>
              </a:spcAft>
              <a:buClr>
                <a:schemeClr val="dk1"/>
              </a:buClr>
              <a:buSzPts val="1400"/>
              <a:buFont typeface="Georgia"/>
              <a:buChar char="●"/>
            </a:pPr>
            <a:r>
              <a:rPr lang="en">
                <a:solidFill>
                  <a:schemeClr val="dk1"/>
                </a:solidFill>
                <a:latin typeface="Georgia"/>
                <a:ea typeface="Georgia"/>
                <a:cs typeface="Georgia"/>
                <a:sym typeface="Georgia"/>
              </a:rPr>
              <a:t>5 models - cv0, cv1, cv2 cv4, own were better at predicting safety = 1. </a:t>
            </a:r>
            <a:endParaRPr>
              <a:solidFill>
                <a:schemeClr val="dk1"/>
              </a:solidFill>
              <a:latin typeface="Georgia"/>
              <a:ea typeface="Georgia"/>
              <a:cs typeface="Georgia"/>
              <a:sym typeface="Georgia"/>
            </a:endParaRPr>
          </a:p>
          <a:p>
            <a:pPr indent="0" lvl="0" marL="457200" rtl="0" algn="l">
              <a:spcBef>
                <a:spcPts val="0"/>
              </a:spcBef>
              <a:spcAft>
                <a:spcPts val="0"/>
              </a:spcAft>
              <a:buNone/>
            </a:pPr>
            <a:r>
              <a:t/>
            </a:r>
            <a:endParaRPr>
              <a:solidFill>
                <a:schemeClr val="dk1"/>
              </a:solidFill>
              <a:latin typeface="Georgia"/>
              <a:ea typeface="Georgia"/>
              <a:cs typeface="Georgia"/>
              <a:sym typeface="Georgia"/>
            </a:endParaRPr>
          </a:p>
          <a:p>
            <a:pPr indent="-317500" lvl="0" marL="457200" rtl="0" algn="l">
              <a:spcBef>
                <a:spcPts val="0"/>
              </a:spcBef>
              <a:spcAft>
                <a:spcPts val="0"/>
              </a:spcAft>
              <a:buClr>
                <a:schemeClr val="dk1"/>
              </a:buClr>
              <a:buSzPts val="1400"/>
              <a:buFont typeface="Georgia"/>
              <a:buChar char="●"/>
            </a:pPr>
            <a:r>
              <a:rPr lang="en">
                <a:solidFill>
                  <a:schemeClr val="dk1"/>
                </a:solidFill>
                <a:latin typeface="Georgia"/>
                <a:ea typeface="Georgia"/>
                <a:cs typeface="Georgia"/>
                <a:sym typeface="Georgia"/>
              </a:rPr>
              <a:t>For the 6 models produced by transfer learning, their accuracy on the Boston Test Images were better than the validation accuracy on Boston Train Images. We believe that was thanks to the averaging predictions on augmented test images. </a:t>
            </a:r>
            <a:endParaRPr>
              <a:solidFill>
                <a:schemeClr val="dk1"/>
              </a:solidFill>
              <a:latin typeface="Georgia"/>
              <a:ea typeface="Georgia"/>
              <a:cs typeface="Georgia"/>
              <a:sym typeface="Georgia"/>
            </a:endParaRPr>
          </a:p>
          <a:p>
            <a:pPr indent="0" lvl="0" marL="0" rtl="0" algn="l">
              <a:spcBef>
                <a:spcPts val="0"/>
              </a:spcBef>
              <a:spcAft>
                <a:spcPts val="0"/>
              </a:spcAft>
              <a:buNone/>
            </a:pPr>
            <a:r>
              <a:t/>
            </a:r>
            <a:endParaRPr>
              <a:solidFill>
                <a:schemeClr val="dk1"/>
              </a:solidFill>
              <a:latin typeface="Georgia"/>
              <a:ea typeface="Georgia"/>
              <a:cs typeface="Georgia"/>
              <a:sym typeface="Georgia"/>
            </a:endParaRPr>
          </a:p>
          <a:p>
            <a:pPr indent="0" lvl="0" marL="0" rtl="0" algn="l">
              <a:spcBef>
                <a:spcPts val="0"/>
              </a:spcBef>
              <a:spcAft>
                <a:spcPts val="0"/>
              </a:spcAft>
              <a:buNone/>
            </a:pPr>
            <a:r>
              <a:t/>
            </a:r>
            <a:endParaRPr>
              <a:solidFill>
                <a:schemeClr val="dk1"/>
              </a:solidFill>
              <a:latin typeface="Georgia"/>
              <a:ea typeface="Georgia"/>
              <a:cs typeface="Georgia"/>
              <a:sym typeface="Georgia"/>
            </a:endParaRPr>
          </a:p>
          <a:p>
            <a:pPr indent="0" lvl="0" marL="457200" rtl="0" algn="l">
              <a:spcBef>
                <a:spcPts val="0"/>
              </a:spcBef>
              <a:spcAft>
                <a:spcPts val="0"/>
              </a:spcAft>
              <a:buNone/>
            </a:pPr>
            <a:r>
              <a:t/>
            </a:r>
            <a:endParaRPr b="1">
              <a:latin typeface="Georgia"/>
              <a:ea typeface="Georgia"/>
              <a:cs typeface="Georgia"/>
              <a:sym typeface="Georgia"/>
            </a:endParaRPr>
          </a:p>
          <a:p>
            <a:pPr indent="0" lvl="0" marL="457200" rtl="0" algn="l">
              <a:spcBef>
                <a:spcPts val="0"/>
              </a:spcBef>
              <a:spcAft>
                <a:spcPts val="0"/>
              </a:spcAft>
              <a:buNone/>
            </a:pPr>
            <a:r>
              <a:t/>
            </a:r>
            <a:endParaRPr b="1">
              <a:latin typeface="Georgia"/>
              <a:ea typeface="Georgia"/>
              <a:cs typeface="Georgia"/>
              <a:sym typeface="Georgia"/>
            </a:endParaRPr>
          </a:p>
          <a:p>
            <a:pPr indent="0" lvl="0" marL="457200" rtl="0" algn="l">
              <a:spcBef>
                <a:spcPts val="0"/>
              </a:spcBef>
              <a:spcAft>
                <a:spcPts val="0"/>
              </a:spcAft>
              <a:buNone/>
            </a:pPr>
            <a:r>
              <a:t/>
            </a:r>
            <a:endParaRPr b="1">
              <a:latin typeface="Georgia"/>
              <a:ea typeface="Georgia"/>
              <a:cs typeface="Georgia"/>
              <a:sym typeface="Georgia"/>
            </a:endParaRPr>
          </a:p>
          <a:p>
            <a:pPr indent="0" lvl="0" marL="0" rtl="0" algn="l">
              <a:spcBef>
                <a:spcPts val="0"/>
              </a:spcBef>
              <a:spcAft>
                <a:spcPts val="0"/>
              </a:spcAft>
              <a:buNone/>
            </a:pPr>
            <a:r>
              <a:t/>
            </a:r>
            <a:endParaRPr>
              <a:solidFill>
                <a:schemeClr val="dk1"/>
              </a:solidFill>
              <a:latin typeface="Georgia"/>
              <a:ea typeface="Georgia"/>
              <a:cs typeface="Georgia"/>
              <a:sym typeface="Georgia"/>
            </a:endParaRPr>
          </a:p>
        </p:txBody>
      </p:sp>
      <p:sp>
        <p:nvSpPr>
          <p:cNvPr id="387" name="Google Shape;387;p59"/>
          <p:cNvSpPr txBox="1"/>
          <p:nvPr>
            <p:ph type="title"/>
          </p:nvPr>
        </p:nvSpPr>
        <p:spPr>
          <a:xfrm>
            <a:off x="0" y="76200"/>
            <a:ext cx="9144000" cy="978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000">
                <a:latin typeface="Georgia"/>
                <a:ea typeface="Georgia"/>
                <a:cs typeface="Georgia"/>
                <a:sym typeface="Georgia"/>
              </a:rPr>
              <a:t>Confusion Matrix and Performance of Models on Boston Test Images</a:t>
            </a:r>
            <a:endParaRPr sz="3000">
              <a:latin typeface="Georgia"/>
              <a:ea typeface="Georgia"/>
              <a:cs typeface="Georgia"/>
              <a:sym typeface="Georgia"/>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1" name="Shape 391"/>
        <p:cNvGrpSpPr/>
        <p:nvPr/>
      </p:nvGrpSpPr>
      <p:grpSpPr>
        <a:xfrm>
          <a:off x="0" y="0"/>
          <a:ext cx="0" cy="0"/>
          <a:chOff x="0" y="0"/>
          <a:chExt cx="0" cy="0"/>
        </a:xfrm>
      </p:grpSpPr>
      <p:graphicFrame>
        <p:nvGraphicFramePr>
          <p:cNvPr id="392" name="Google Shape;392;p60"/>
          <p:cNvGraphicFramePr/>
          <p:nvPr/>
        </p:nvGraphicFramePr>
        <p:xfrm>
          <a:off x="119938" y="482600"/>
          <a:ext cx="3000000" cy="3000000"/>
        </p:xfrm>
        <a:graphic>
          <a:graphicData uri="http://schemas.openxmlformats.org/drawingml/2006/table">
            <a:tbl>
              <a:tblPr>
                <a:noFill/>
                <a:tableStyleId>{3EA55BBC-8F4D-4FE1-9C39-0505488EED76}</a:tableStyleId>
              </a:tblPr>
              <a:tblGrid>
                <a:gridCol w="769125"/>
                <a:gridCol w="1878200"/>
                <a:gridCol w="983675"/>
                <a:gridCol w="327000"/>
                <a:gridCol w="395875"/>
                <a:gridCol w="470075"/>
                <a:gridCol w="470025"/>
                <a:gridCol w="722025"/>
                <a:gridCol w="722025"/>
                <a:gridCol w="722025"/>
                <a:gridCol w="722025"/>
                <a:gridCol w="722025"/>
              </a:tblGrid>
              <a:tr h="190500">
                <a:tc rowSpan="4">
                  <a:txBody>
                    <a:bodyPr>
                      <a:noAutofit/>
                    </a:bodyPr>
                    <a:lstStyle/>
                    <a:p>
                      <a:pPr indent="0" lvl="0" marL="0" rtl="0" algn="ctr">
                        <a:lnSpc>
                          <a:spcPct val="115000"/>
                        </a:lnSpc>
                        <a:spcBef>
                          <a:spcPts val="0"/>
                        </a:spcBef>
                        <a:spcAft>
                          <a:spcPts val="0"/>
                        </a:spcAft>
                        <a:buNone/>
                      </a:pPr>
                      <a:r>
                        <a:rPr lang="en" sz="1200">
                          <a:latin typeface="Times New Roman"/>
                          <a:ea typeface="Times New Roman"/>
                          <a:cs typeface="Times New Roman"/>
                          <a:sym typeface="Times New Roman"/>
                        </a:rPr>
                        <a:t>Averaging Ensemble</a:t>
                      </a:r>
                      <a:endParaRPr sz="1200">
                        <a:latin typeface="Times New Roman"/>
                        <a:ea typeface="Times New Roman"/>
                        <a:cs typeface="Times New Roman"/>
                        <a:sym typeface="Times New Roman"/>
                      </a:endParaRPr>
                    </a:p>
                  </a:txBody>
                  <a:tcPr marT="25400" marB="25400" marR="25400" marL="25400" anchor="ctr">
                    <a:lnL cap="flat" cmpd="sng" w="9475">
                      <a:solidFill>
                        <a:srgbClr val="FFFFFF"/>
                      </a:solidFill>
                      <a:prstDash val="solid"/>
                      <a:round/>
                      <a:headEnd len="sm" w="sm" type="none"/>
                      <a:tailEnd len="sm" w="sm" type="none"/>
                    </a:lnL>
                    <a:lnR cap="flat" cmpd="sng" w="9475">
                      <a:solidFill>
                        <a:srgbClr val="000000"/>
                      </a:solidFill>
                      <a:prstDash val="solid"/>
                      <a:round/>
                      <a:headEnd len="sm" w="sm" type="none"/>
                      <a:tailEnd len="sm" w="sm" type="none"/>
                    </a:lnR>
                    <a:lnT cap="flat" cmpd="sng" w="9475">
                      <a:solidFill>
                        <a:srgbClr val="000000"/>
                      </a:solidFill>
                      <a:prstDash val="solid"/>
                      <a:round/>
                      <a:headEnd len="sm" w="sm" type="none"/>
                      <a:tailEnd len="sm" w="sm" type="none"/>
                    </a:lnT>
                    <a:lnB cap="flat" cmpd="sng" w="9475">
                      <a:solidFill>
                        <a:srgbClr val="000000"/>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lang="en" sz="1200">
                          <a:latin typeface="Times New Roman"/>
                          <a:ea typeface="Times New Roman"/>
                          <a:cs typeface="Times New Roman"/>
                          <a:sym typeface="Times New Roman"/>
                        </a:rPr>
                        <a:t>All Models</a:t>
                      </a:r>
                      <a:endParaRPr sz="1200">
                        <a:latin typeface="Times New Roman"/>
                        <a:ea typeface="Times New Roman"/>
                        <a:cs typeface="Times New Roman"/>
                        <a:sym typeface="Times New Roman"/>
                      </a:endParaRPr>
                    </a:p>
                  </a:txBody>
                  <a:tcPr marT="25400" marB="25400" marR="25400" marL="25400" anchor="ctr">
                    <a:lnL cap="flat" cmpd="sng" w="9475">
                      <a:solidFill>
                        <a:srgbClr val="000000"/>
                      </a:solidFill>
                      <a:prstDash val="solid"/>
                      <a:round/>
                      <a:headEnd len="sm" w="sm" type="none"/>
                      <a:tailEnd len="sm" w="sm" type="none"/>
                    </a:lnL>
                    <a:lnR cap="flat" cmpd="sng" w="9475">
                      <a:solidFill>
                        <a:srgbClr val="000000"/>
                      </a:solidFill>
                      <a:prstDash val="solid"/>
                      <a:round/>
                      <a:headEnd len="sm" w="sm" type="none"/>
                      <a:tailEnd len="sm" w="sm" type="none"/>
                    </a:lnR>
                    <a:lnT cap="flat" cmpd="sng" w="9475">
                      <a:solidFill>
                        <a:srgbClr val="000000"/>
                      </a:solidFill>
                      <a:prstDash val="solid"/>
                      <a:round/>
                      <a:headEnd len="sm" w="sm" type="none"/>
                      <a:tailEnd len="sm" w="sm" type="none"/>
                    </a:lnT>
                    <a:lnB cap="flat" cmpd="sng" w="9475">
                      <a:solidFill>
                        <a:srgbClr val="D9D9D9"/>
                      </a:solidFill>
                      <a:prstDash val="dash"/>
                      <a:round/>
                      <a:headEnd len="sm" w="sm" type="none"/>
                      <a:tailEnd len="sm" w="sm" type="none"/>
                    </a:lnB>
                  </a:tcPr>
                </a:tc>
                <a:tc>
                  <a:txBody>
                    <a:bodyPr>
                      <a:noAutofit/>
                    </a:bodyPr>
                    <a:lstStyle/>
                    <a:p>
                      <a:pPr indent="0" lvl="0" marL="0" rtl="0" algn="ctr">
                        <a:lnSpc>
                          <a:spcPct val="115000"/>
                        </a:lnSpc>
                        <a:spcBef>
                          <a:spcPts val="0"/>
                        </a:spcBef>
                        <a:spcAft>
                          <a:spcPts val="0"/>
                        </a:spcAft>
                        <a:buNone/>
                      </a:pPr>
                      <a:r>
                        <a:rPr lang="en" sz="1200">
                          <a:latin typeface="Times New Roman"/>
                          <a:ea typeface="Times New Roman"/>
                          <a:cs typeface="Times New Roman"/>
                          <a:sym typeface="Times New Roman"/>
                        </a:rPr>
                        <a:t>all models</a:t>
                      </a:r>
                      <a:endParaRPr sz="1200">
                        <a:latin typeface="Times New Roman"/>
                        <a:ea typeface="Times New Roman"/>
                        <a:cs typeface="Times New Roman"/>
                        <a:sym typeface="Times New Roman"/>
                      </a:endParaRPr>
                    </a:p>
                  </a:txBody>
                  <a:tcPr marT="25400" marB="25400" marR="25400" marL="25400" anchor="ctr">
                    <a:lnL cap="flat" cmpd="sng" w="947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475">
                      <a:solidFill>
                        <a:srgbClr val="000000"/>
                      </a:solidFill>
                      <a:prstDash val="solid"/>
                      <a:round/>
                      <a:headEnd len="sm" w="sm" type="none"/>
                      <a:tailEnd len="sm" w="sm" type="none"/>
                    </a:lnT>
                    <a:lnB cap="flat" cmpd="sng" w="9475">
                      <a:solidFill>
                        <a:srgbClr val="D9D9D9"/>
                      </a:solidFill>
                      <a:prstDash val="dash"/>
                      <a:round/>
                      <a:headEnd len="sm" w="sm" type="none"/>
                      <a:tailEnd len="sm" w="sm" type="none"/>
                    </a:lnB>
                  </a:tcPr>
                </a:tc>
                <a:tc>
                  <a:txBody>
                    <a:bodyPr>
                      <a:noAutofit/>
                    </a:bodyPr>
                    <a:lstStyle/>
                    <a:p>
                      <a:pPr indent="0" lvl="0" marL="0" marR="0" rtl="0" algn="r">
                        <a:lnSpc>
                          <a:spcPct val="115000"/>
                        </a:lnSpc>
                        <a:spcBef>
                          <a:spcPts val="900"/>
                        </a:spcBef>
                        <a:spcAft>
                          <a:spcPts val="0"/>
                        </a:spcAft>
                        <a:buNone/>
                      </a:pPr>
                      <a:r>
                        <a:rPr lang="en" sz="1200">
                          <a:latin typeface="Times New Roman"/>
                          <a:ea typeface="Times New Roman"/>
                          <a:cs typeface="Times New Roman"/>
                          <a:sym typeface="Times New Roman"/>
                        </a:rPr>
                        <a:t>435</a:t>
                      </a:r>
                      <a:endParaRPr sz="1200">
                        <a:latin typeface="Times New Roman"/>
                        <a:ea typeface="Times New Roman"/>
                        <a:cs typeface="Times New Roman"/>
                        <a:sym typeface="Times New Roman"/>
                      </a:endParaRPr>
                    </a:p>
                  </a:txBody>
                  <a:tcPr marT="63500" marB="63500" marR="63500" marL="63500" anchor="ctr">
                    <a:lnL cap="flat" cmpd="sng" w="9525">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w="9475">
                      <a:solidFill>
                        <a:srgbClr val="000000"/>
                      </a:solidFill>
                      <a:prstDash val="solid"/>
                      <a:round/>
                      <a:headEnd len="sm" w="sm" type="none"/>
                      <a:tailEnd len="sm" w="sm" type="none"/>
                    </a:lnT>
                    <a:lnB cap="flat" cmpd="sng">
                      <a:solidFill>
                        <a:srgbClr val="000000"/>
                      </a:solidFill>
                      <a:prstDash val="solid"/>
                      <a:round/>
                      <a:headEnd len="sm" w="sm" type="none"/>
                      <a:tailEnd len="sm" w="sm" type="none"/>
                    </a:lnB>
                  </a:tcPr>
                </a:tc>
                <a:tc>
                  <a:txBody>
                    <a:bodyPr>
                      <a:noAutofit/>
                    </a:bodyPr>
                    <a:lstStyle/>
                    <a:p>
                      <a:pPr indent="0" lvl="0" marL="0" marR="0" rtl="0" algn="r">
                        <a:lnSpc>
                          <a:spcPct val="115000"/>
                        </a:lnSpc>
                        <a:spcBef>
                          <a:spcPts val="900"/>
                        </a:spcBef>
                        <a:spcAft>
                          <a:spcPts val="0"/>
                        </a:spcAft>
                        <a:buNone/>
                      </a:pPr>
                      <a:r>
                        <a:rPr lang="en" sz="1200">
                          <a:latin typeface="Times New Roman"/>
                          <a:ea typeface="Times New Roman"/>
                          <a:cs typeface="Times New Roman"/>
                          <a:sym typeface="Times New Roman"/>
                        </a:rPr>
                        <a:t>602</a:t>
                      </a:r>
                      <a:endParaRPr sz="1200">
                        <a:latin typeface="Times New Roman"/>
                        <a:ea typeface="Times New Roman"/>
                        <a:cs typeface="Times New Roman"/>
                        <a:sym typeface="Times New Roman"/>
                      </a:endParaRPr>
                    </a:p>
                  </a:txBody>
                  <a:tcPr marT="63500" marB="63500" marR="63500" marL="63500" anchor="ctr">
                    <a:lnL cap="flat" cmpd="sng">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w="9475">
                      <a:solidFill>
                        <a:srgbClr val="000000"/>
                      </a:solidFill>
                      <a:prstDash val="solid"/>
                      <a:round/>
                      <a:headEnd len="sm" w="sm" type="none"/>
                      <a:tailEnd len="sm" w="sm" type="none"/>
                    </a:lnT>
                    <a:lnB cap="flat" cmpd="sng">
                      <a:solidFill>
                        <a:srgbClr val="000000"/>
                      </a:solidFill>
                      <a:prstDash val="solid"/>
                      <a:round/>
                      <a:headEnd len="sm" w="sm" type="none"/>
                      <a:tailEnd len="sm" w="sm" type="none"/>
                    </a:lnB>
                  </a:tcPr>
                </a:tc>
                <a:tc>
                  <a:txBody>
                    <a:bodyPr>
                      <a:noAutofit/>
                    </a:bodyPr>
                    <a:lstStyle/>
                    <a:p>
                      <a:pPr indent="0" lvl="0" marL="0" marR="0" rtl="0" algn="r">
                        <a:lnSpc>
                          <a:spcPct val="115000"/>
                        </a:lnSpc>
                        <a:spcBef>
                          <a:spcPts val="900"/>
                        </a:spcBef>
                        <a:spcAft>
                          <a:spcPts val="0"/>
                        </a:spcAft>
                        <a:buNone/>
                      </a:pPr>
                      <a:r>
                        <a:rPr lang="en" sz="1200">
                          <a:latin typeface="Times New Roman"/>
                          <a:ea typeface="Times New Roman"/>
                          <a:cs typeface="Times New Roman"/>
                          <a:sym typeface="Times New Roman"/>
                        </a:rPr>
                        <a:t>1551</a:t>
                      </a:r>
                      <a:endParaRPr sz="1200">
                        <a:latin typeface="Times New Roman"/>
                        <a:ea typeface="Times New Roman"/>
                        <a:cs typeface="Times New Roman"/>
                        <a:sym typeface="Times New Roman"/>
                      </a:endParaRPr>
                    </a:p>
                  </a:txBody>
                  <a:tcPr marT="63500" marB="63500" marR="63500" marL="63500" anchor="ctr">
                    <a:lnL cap="flat" cmpd="sng">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w="9475">
                      <a:solidFill>
                        <a:srgbClr val="000000"/>
                      </a:solidFill>
                      <a:prstDash val="solid"/>
                      <a:round/>
                      <a:headEnd len="sm" w="sm" type="none"/>
                      <a:tailEnd len="sm" w="sm" type="none"/>
                    </a:lnT>
                    <a:lnB cap="flat" cmpd="sng">
                      <a:solidFill>
                        <a:srgbClr val="000000"/>
                      </a:solidFill>
                      <a:prstDash val="solid"/>
                      <a:round/>
                      <a:headEnd len="sm" w="sm" type="none"/>
                      <a:tailEnd len="sm" w="sm" type="none"/>
                    </a:lnB>
                  </a:tcPr>
                </a:tc>
                <a:tc>
                  <a:txBody>
                    <a:bodyPr>
                      <a:noAutofit/>
                    </a:bodyPr>
                    <a:lstStyle/>
                    <a:p>
                      <a:pPr indent="0" lvl="0" marL="0" rtl="0" algn="r">
                        <a:lnSpc>
                          <a:spcPct val="115000"/>
                        </a:lnSpc>
                        <a:spcBef>
                          <a:spcPts val="900"/>
                        </a:spcBef>
                        <a:spcAft>
                          <a:spcPts val="0"/>
                        </a:spcAft>
                        <a:buNone/>
                      </a:pPr>
                      <a:r>
                        <a:rPr lang="en" sz="1200">
                          <a:latin typeface="Times New Roman"/>
                          <a:ea typeface="Times New Roman"/>
                          <a:cs typeface="Times New Roman"/>
                          <a:sym typeface="Times New Roman"/>
                        </a:rPr>
                        <a:t>1387</a:t>
                      </a:r>
                      <a:endParaRPr sz="1200">
                        <a:latin typeface="Times New Roman"/>
                        <a:ea typeface="Times New Roman"/>
                        <a:cs typeface="Times New Roman"/>
                        <a:sym typeface="Times New Roman"/>
                      </a:endParaRPr>
                    </a:p>
                  </a:txBody>
                  <a:tcPr marT="63500" marB="63500" marR="63500" marL="63500" anchor="ctr">
                    <a:lnL cap="flat" cmpd="sng">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w="9475">
                      <a:solidFill>
                        <a:srgbClr val="000000"/>
                      </a:solidFill>
                      <a:prstDash val="solid"/>
                      <a:round/>
                      <a:headEnd len="sm" w="sm" type="none"/>
                      <a:tailEnd len="sm" w="sm" type="none"/>
                    </a:lnT>
                    <a:lnB cap="flat" cmpd="sng">
                      <a:solidFill>
                        <a:srgbClr val="000000"/>
                      </a:solidFill>
                      <a:prstDash val="solid"/>
                      <a:round/>
                      <a:headEnd len="sm" w="sm" type="none"/>
                      <a:tailEnd len="sm" w="sm" type="none"/>
                    </a:lnB>
                  </a:tcPr>
                </a:tc>
                <a:tc>
                  <a:txBody>
                    <a:bodyPr>
                      <a:noAutofit/>
                    </a:bodyPr>
                    <a:lstStyle/>
                    <a:p>
                      <a:pPr indent="0" lvl="0" marL="0" rtl="0" algn="r">
                        <a:lnSpc>
                          <a:spcPct val="115000"/>
                        </a:lnSpc>
                        <a:spcBef>
                          <a:spcPts val="900"/>
                        </a:spcBef>
                        <a:spcAft>
                          <a:spcPts val="0"/>
                        </a:spcAft>
                        <a:buNone/>
                      </a:pPr>
                      <a:r>
                        <a:rPr lang="en" sz="1200">
                          <a:latin typeface="Times New Roman"/>
                          <a:ea typeface="Times New Roman"/>
                          <a:cs typeface="Times New Roman"/>
                          <a:sym typeface="Times New Roman"/>
                        </a:rPr>
                        <a:t>0.720390</a:t>
                      </a:r>
                      <a:endParaRPr sz="1200">
                        <a:latin typeface="Times New Roman"/>
                        <a:ea typeface="Times New Roman"/>
                        <a:cs typeface="Times New Roman"/>
                        <a:sym typeface="Times New Roman"/>
                      </a:endParaRPr>
                    </a:p>
                  </a:txBody>
                  <a:tcPr marT="63500" marB="63500" marR="63500" marL="63500" anchor="ctr">
                    <a:lnL cap="flat" cmpd="sng">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w="9475">
                      <a:solidFill>
                        <a:srgbClr val="000000"/>
                      </a:solidFill>
                      <a:prstDash val="solid"/>
                      <a:round/>
                      <a:headEnd len="sm" w="sm" type="none"/>
                      <a:tailEnd len="sm" w="sm" type="none"/>
                    </a:lnT>
                    <a:lnB cap="flat" cmpd="sng">
                      <a:solidFill>
                        <a:srgbClr val="000000"/>
                      </a:solidFill>
                      <a:prstDash val="solid"/>
                      <a:round/>
                      <a:headEnd len="sm" w="sm" type="none"/>
                      <a:tailEnd len="sm" w="sm" type="none"/>
                    </a:lnB>
                  </a:tcPr>
                </a:tc>
                <a:tc>
                  <a:txBody>
                    <a:bodyPr>
                      <a:noAutofit/>
                    </a:bodyPr>
                    <a:lstStyle/>
                    <a:p>
                      <a:pPr indent="0" lvl="0" marL="0" rtl="0" algn="r">
                        <a:lnSpc>
                          <a:spcPct val="115000"/>
                        </a:lnSpc>
                        <a:spcBef>
                          <a:spcPts val="900"/>
                        </a:spcBef>
                        <a:spcAft>
                          <a:spcPts val="0"/>
                        </a:spcAft>
                        <a:buNone/>
                      </a:pPr>
                      <a:r>
                        <a:rPr lang="en" sz="1200">
                          <a:latin typeface="Times New Roman"/>
                          <a:ea typeface="Times New Roman"/>
                          <a:cs typeface="Times New Roman"/>
                          <a:sym typeface="Times New Roman"/>
                        </a:rPr>
                        <a:t>0.761251</a:t>
                      </a:r>
                      <a:endParaRPr sz="1200">
                        <a:latin typeface="Times New Roman"/>
                        <a:ea typeface="Times New Roman"/>
                        <a:cs typeface="Times New Roman"/>
                        <a:sym typeface="Times New Roman"/>
                      </a:endParaRPr>
                    </a:p>
                  </a:txBody>
                  <a:tcPr marT="63500" marB="63500" marR="63500" marL="63500" anchor="ctr">
                    <a:lnL cap="flat" cmpd="sng">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w="9475">
                      <a:solidFill>
                        <a:srgbClr val="000000"/>
                      </a:solidFill>
                      <a:prstDash val="solid"/>
                      <a:round/>
                      <a:headEnd len="sm" w="sm" type="none"/>
                      <a:tailEnd len="sm" w="sm" type="none"/>
                    </a:lnT>
                    <a:lnB cap="flat" cmpd="sng">
                      <a:solidFill>
                        <a:srgbClr val="000000"/>
                      </a:solidFill>
                      <a:prstDash val="solid"/>
                      <a:round/>
                      <a:headEnd len="sm" w="sm" type="none"/>
                      <a:tailEnd len="sm" w="sm" type="none"/>
                    </a:lnB>
                  </a:tcPr>
                </a:tc>
                <a:tc>
                  <a:txBody>
                    <a:bodyPr>
                      <a:noAutofit/>
                    </a:bodyPr>
                    <a:lstStyle/>
                    <a:p>
                      <a:pPr indent="0" lvl="0" marL="0" marR="0" rtl="0" algn="r">
                        <a:lnSpc>
                          <a:spcPct val="115000"/>
                        </a:lnSpc>
                        <a:spcBef>
                          <a:spcPts val="900"/>
                        </a:spcBef>
                        <a:spcAft>
                          <a:spcPts val="0"/>
                        </a:spcAft>
                        <a:buNone/>
                      </a:pPr>
                      <a:r>
                        <a:rPr lang="en" sz="1200">
                          <a:latin typeface="Times New Roman"/>
                          <a:ea typeface="Times New Roman"/>
                          <a:cs typeface="Times New Roman"/>
                          <a:sym typeface="Times New Roman"/>
                        </a:rPr>
                        <a:t>0.739119</a:t>
                      </a:r>
                      <a:endParaRPr sz="1200">
                        <a:latin typeface="Times New Roman"/>
                        <a:ea typeface="Times New Roman"/>
                        <a:cs typeface="Times New Roman"/>
                        <a:sym typeface="Times New Roman"/>
                      </a:endParaRPr>
                    </a:p>
                  </a:txBody>
                  <a:tcPr marT="63500" marB="63500" marR="63500" marL="63500" anchor="ctr">
                    <a:lnL cap="flat" cmpd="sng">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w="9475">
                      <a:solidFill>
                        <a:srgbClr val="000000"/>
                      </a:solidFill>
                      <a:prstDash val="solid"/>
                      <a:round/>
                      <a:headEnd len="sm" w="sm" type="none"/>
                      <a:tailEnd len="sm" w="sm" type="none"/>
                    </a:lnT>
                    <a:lnB cap="flat" cmpd="sng">
                      <a:solidFill>
                        <a:srgbClr val="000000"/>
                      </a:solidFill>
                      <a:prstDash val="solid"/>
                      <a:round/>
                      <a:headEnd len="sm" w="sm" type="none"/>
                      <a:tailEnd len="sm" w="sm" type="none"/>
                    </a:lnB>
                  </a:tcPr>
                </a:tc>
                <a:tc>
                  <a:txBody>
                    <a:bodyPr>
                      <a:noAutofit/>
                    </a:bodyPr>
                    <a:lstStyle/>
                    <a:p>
                      <a:pPr indent="0" lvl="0" marL="0" rtl="0" algn="r">
                        <a:lnSpc>
                          <a:spcPct val="115000"/>
                        </a:lnSpc>
                        <a:spcBef>
                          <a:spcPts val="900"/>
                        </a:spcBef>
                        <a:spcAft>
                          <a:spcPts val="0"/>
                        </a:spcAft>
                        <a:buNone/>
                      </a:pPr>
                      <a:r>
                        <a:rPr lang="en" sz="1200">
                          <a:latin typeface="Times New Roman"/>
                          <a:ea typeface="Times New Roman"/>
                          <a:cs typeface="Times New Roman"/>
                          <a:sym typeface="Times New Roman"/>
                        </a:rPr>
                        <a:t>0.727893</a:t>
                      </a:r>
                      <a:endParaRPr sz="1200">
                        <a:latin typeface="Times New Roman"/>
                        <a:ea typeface="Times New Roman"/>
                        <a:cs typeface="Times New Roman"/>
                        <a:sym typeface="Times New Roman"/>
                      </a:endParaRPr>
                    </a:p>
                  </a:txBody>
                  <a:tcPr marT="63500" marB="63500" marR="63500" marL="63500" anchor="ctr">
                    <a:lnL cap="flat" cmpd="sng">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w="9475">
                      <a:solidFill>
                        <a:srgbClr val="000000"/>
                      </a:solidFill>
                      <a:prstDash val="solid"/>
                      <a:round/>
                      <a:headEnd len="sm" w="sm" type="none"/>
                      <a:tailEnd len="sm" w="sm" type="none"/>
                    </a:lnT>
                    <a:lnB cap="flat" cmpd="sng">
                      <a:solidFill>
                        <a:srgbClr val="000000"/>
                      </a:solidFill>
                      <a:prstDash val="solid"/>
                      <a:round/>
                      <a:headEnd len="sm" w="sm" type="none"/>
                      <a:tailEnd len="sm" w="sm" type="none"/>
                    </a:lnB>
                  </a:tcPr>
                </a:tc>
                <a:tc>
                  <a:txBody>
                    <a:bodyPr>
                      <a:noAutofit/>
                    </a:bodyPr>
                    <a:lstStyle/>
                    <a:p>
                      <a:pPr indent="0" lvl="0" marL="0" marR="0" rtl="0" algn="r">
                        <a:lnSpc>
                          <a:spcPct val="115000"/>
                        </a:lnSpc>
                        <a:spcBef>
                          <a:spcPts val="900"/>
                        </a:spcBef>
                        <a:spcAft>
                          <a:spcPts val="0"/>
                        </a:spcAft>
                        <a:buNone/>
                      </a:pPr>
                      <a:r>
                        <a:rPr lang="en" sz="1200">
                          <a:latin typeface="Times New Roman"/>
                          <a:ea typeface="Times New Roman"/>
                          <a:cs typeface="Times New Roman"/>
                          <a:sym typeface="Times New Roman"/>
                        </a:rPr>
                        <a:t>0.697335</a:t>
                      </a:r>
                      <a:endParaRPr sz="1200">
                        <a:latin typeface="Times New Roman"/>
                        <a:ea typeface="Times New Roman"/>
                        <a:cs typeface="Times New Roman"/>
                        <a:sym typeface="Times New Roman"/>
                      </a:endParaRPr>
                    </a:p>
                  </a:txBody>
                  <a:tcPr marT="63500" marB="63500" marR="63500" marL="63500" anchor="ctr">
                    <a:lnL cap="flat" cmpd="sng">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w="9475">
                      <a:solidFill>
                        <a:srgbClr val="000000"/>
                      </a:solidFill>
                      <a:prstDash val="solid"/>
                      <a:round/>
                      <a:headEnd len="sm" w="sm" type="none"/>
                      <a:tailEnd len="sm" w="sm" type="none"/>
                    </a:lnT>
                    <a:lnB cap="flat" cmpd="sng">
                      <a:solidFill>
                        <a:srgbClr val="000000"/>
                      </a:solidFill>
                      <a:prstDash val="solid"/>
                      <a:round/>
                      <a:headEnd len="sm" w="sm" type="none"/>
                      <a:tailEnd len="sm" w="sm" type="none"/>
                    </a:lnB>
                  </a:tcPr>
                </a:tc>
              </a:tr>
              <a:tr h="190500">
                <a:tc vMerge="1"/>
                <a:tc>
                  <a:txBody>
                    <a:bodyPr>
                      <a:noAutofit/>
                    </a:bodyPr>
                    <a:lstStyle/>
                    <a:p>
                      <a:pPr indent="0" lvl="0" marL="0" rtl="0" algn="ctr">
                        <a:lnSpc>
                          <a:spcPct val="115000"/>
                        </a:lnSpc>
                        <a:spcBef>
                          <a:spcPts val="0"/>
                        </a:spcBef>
                        <a:spcAft>
                          <a:spcPts val="0"/>
                        </a:spcAft>
                        <a:buNone/>
                      </a:pPr>
                      <a:r>
                        <a:rPr lang="en" sz="1200">
                          <a:latin typeface="Times New Roman"/>
                          <a:ea typeface="Times New Roman"/>
                          <a:cs typeface="Times New Roman"/>
                          <a:sym typeface="Times New Roman"/>
                        </a:rPr>
                        <a:t>Models with Best Accuracy</a:t>
                      </a:r>
                      <a:endParaRPr sz="1200">
                        <a:latin typeface="Times New Roman"/>
                        <a:ea typeface="Times New Roman"/>
                        <a:cs typeface="Times New Roman"/>
                        <a:sym typeface="Times New Roman"/>
                      </a:endParaRPr>
                    </a:p>
                  </a:txBody>
                  <a:tcPr marT="25400" marB="25400" marR="25400" marL="25400" anchor="ctr">
                    <a:lnL cap="flat" cmpd="sng" w="9475">
                      <a:solidFill>
                        <a:srgbClr val="000000"/>
                      </a:solidFill>
                      <a:prstDash val="solid"/>
                      <a:round/>
                      <a:headEnd len="sm" w="sm" type="none"/>
                      <a:tailEnd len="sm" w="sm" type="none"/>
                    </a:lnL>
                    <a:lnR cap="flat" cmpd="sng" w="9475">
                      <a:solidFill>
                        <a:srgbClr val="000000"/>
                      </a:solidFill>
                      <a:prstDash val="solid"/>
                      <a:round/>
                      <a:headEnd len="sm" w="sm" type="none"/>
                      <a:tailEnd len="sm" w="sm" type="none"/>
                    </a:lnR>
                    <a:lnT cap="flat" cmpd="sng" w="9475">
                      <a:solidFill>
                        <a:srgbClr val="D9D9D9"/>
                      </a:solidFill>
                      <a:prstDash val="dash"/>
                      <a:round/>
                      <a:headEnd len="sm" w="sm" type="none"/>
                      <a:tailEnd len="sm" w="sm" type="none"/>
                    </a:lnT>
                    <a:lnB cap="flat" cmpd="sng" w="9475">
                      <a:solidFill>
                        <a:srgbClr val="D9D9D9"/>
                      </a:solidFill>
                      <a:prstDash val="dash"/>
                      <a:round/>
                      <a:headEnd len="sm" w="sm" type="none"/>
                      <a:tailEnd len="sm" w="sm" type="none"/>
                    </a:lnB>
                    <a:solidFill>
                      <a:srgbClr val="FFFFFF"/>
                    </a:solidFill>
                  </a:tcPr>
                </a:tc>
                <a:tc>
                  <a:txBody>
                    <a:bodyPr>
                      <a:noAutofit/>
                    </a:bodyPr>
                    <a:lstStyle/>
                    <a:p>
                      <a:pPr indent="0" lvl="0" marL="0" rtl="0" algn="ctr">
                        <a:lnSpc>
                          <a:spcPct val="115000"/>
                        </a:lnSpc>
                        <a:spcBef>
                          <a:spcPts val="0"/>
                        </a:spcBef>
                        <a:spcAft>
                          <a:spcPts val="0"/>
                        </a:spcAft>
                        <a:buNone/>
                      </a:pPr>
                      <a:r>
                        <a:rPr lang="en" sz="1200">
                          <a:latin typeface="Times New Roman"/>
                          <a:ea typeface="Times New Roman"/>
                          <a:cs typeface="Times New Roman"/>
                          <a:sym typeface="Times New Roman"/>
                        </a:rPr>
                        <a:t>cv0cv2cv4full</a:t>
                      </a:r>
                      <a:endParaRPr sz="1200">
                        <a:latin typeface="Times New Roman"/>
                        <a:ea typeface="Times New Roman"/>
                        <a:cs typeface="Times New Roman"/>
                        <a:sym typeface="Times New Roman"/>
                      </a:endParaRPr>
                    </a:p>
                  </a:txBody>
                  <a:tcPr marT="25400" marB="25400" marR="25400" marL="25400" anchor="ctr">
                    <a:lnL cap="flat" cmpd="sng" w="947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475">
                      <a:solidFill>
                        <a:srgbClr val="D9D9D9"/>
                      </a:solidFill>
                      <a:prstDash val="dash"/>
                      <a:round/>
                      <a:headEnd len="sm" w="sm" type="none"/>
                      <a:tailEnd len="sm" w="sm" type="none"/>
                    </a:lnT>
                    <a:lnB cap="flat" cmpd="sng" w="9475">
                      <a:solidFill>
                        <a:srgbClr val="D9D9D9"/>
                      </a:solidFill>
                      <a:prstDash val="dash"/>
                      <a:round/>
                      <a:headEnd len="sm" w="sm" type="none"/>
                      <a:tailEnd len="sm" w="sm" type="none"/>
                    </a:lnB>
                  </a:tcPr>
                </a:tc>
                <a:tc>
                  <a:txBody>
                    <a:bodyPr>
                      <a:noAutofit/>
                    </a:bodyPr>
                    <a:lstStyle/>
                    <a:p>
                      <a:pPr indent="0" lvl="0" marL="0" marR="0" rtl="0" algn="r">
                        <a:lnSpc>
                          <a:spcPct val="115000"/>
                        </a:lnSpc>
                        <a:spcBef>
                          <a:spcPts val="900"/>
                        </a:spcBef>
                        <a:spcAft>
                          <a:spcPts val="0"/>
                        </a:spcAft>
                        <a:buNone/>
                      </a:pPr>
                      <a:r>
                        <a:rPr lang="en" sz="1200">
                          <a:latin typeface="Times New Roman"/>
                          <a:ea typeface="Times New Roman"/>
                          <a:cs typeface="Times New Roman"/>
                          <a:sym typeface="Times New Roman"/>
                        </a:rPr>
                        <a:t>462</a:t>
                      </a:r>
                      <a:endParaRPr sz="1200">
                        <a:latin typeface="Times New Roman"/>
                        <a:ea typeface="Times New Roman"/>
                        <a:cs typeface="Times New Roman"/>
                        <a:sym typeface="Times New Roman"/>
                      </a:endParaRPr>
                    </a:p>
                  </a:txBody>
                  <a:tcPr marT="63500" marB="63500" marR="63500" marL="63500" anchor="ctr">
                    <a:lnL cap="flat" cmpd="sng" w="9525">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a:solidFill>
                        <a:srgbClr val="000000"/>
                      </a:solidFill>
                      <a:prstDash val="solid"/>
                      <a:round/>
                      <a:headEnd len="sm" w="sm" type="none"/>
                      <a:tailEnd len="sm" w="sm" type="none"/>
                    </a:lnT>
                    <a:lnB cap="flat" cmpd="sng" w="9475">
                      <a:solidFill>
                        <a:srgbClr val="FFFFFF"/>
                      </a:solidFill>
                      <a:prstDash val="dash"/>
                      <a:round/>
                      <a:headEnd len="sm" w="sm" type="none"/>
                      <a:tailEnd len="sm" w="sm" type="none"/>
                    </a:lnB>
                  </a:tcPr>
                </a:tc>
                <a:tc>
                  <a:txBody>
                    <a:bodyPr>
                      <a:noAutofit/>
                    </a:bodyPr>
                    <a:lstStyle/>
                    <a:p>
                      <a:pPr indent="0" lvl="0" marL="0" marR="0" rtl="0" algn="r">
                        <a:lnSpc>
                          <a:spcPct val="115000"/>
                        </a:lnSpc>
                        <a:spcBef>
                          <a:spcPts val="900"/>
                        </a:spcBef>
                        <a:spcAft>
                          <a:spcPts val="0"/>
                        </a:spcAft>
                        <a:buNone/>
                      </a:pPr>
                      <a:r>
                        <a:rPr lang="en" sz="1200">
                          <a:latin typeface="Times New Roman"/>
                          <a:ea typeface="Times New Roman"/>
                          <a:cs typeface="Times New Roman"/>
                          <a:sym typeface="Times New Roman"/>
                        </a:rPr>
                        <a:t>620</a:t>
                      </a:r>
                      <a:endParaRPr sz="1200">
                        <a:latin typeface="Times New Roman"/>
                        <a:ea typeface="Times New Roman"/>
                        <a:cs typeface="Times New Roman"/>
                        <a:sym typeface="Times New Roman"/>
                      </a:endParaRPr>
                    </a:p>
                  </a:txBody>
                  <a:tcPr marT="63500" marB="63500" marR="63500" marL="63500" anchor="ctr">
                    <a:lnL cap="flat" cmpd="sng">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a:solidFill>
                        <a:srgbClr val="000000"/>
                      </a:solidFill>
                      <a:prstDash val="solid"/>
                      <a:round/>
                      <a:headEnd len="sm" w="sm" type="none"/>
                      <a:tailEnd len="sm" w="sm" type="none"/>
                    </a:lnT>
                    <a:lnB cap="flat" cmpd="sng" w="9475">
                      <a:solidFill>
                        <a:srgbClr val="FFFFFF"/>
                      </a:solidFill>
                      <a:prstDash val="dash"/>
                      <a:round/>
                      <a:headEnd len="sm" w="sm" type="none"/>
                      <a:tailEnd len="sm" w="sm" type="none"/>
                    </a:lnB>
                  </a:tcPr>
                </a:tc>
                <a:tc>
                  <a:txBody>
                    <a:bodyPr>
                      <a:noAutofit/>
                    </a:bodyPr>
                    <a:lstStyle/>
                    <a:p>
                      <a:pPr indent="0" lvl="0" marL="0" marR="0" rtl="0" algn="r">
                        <a:lnSpc>
                          <a:spcPct val="115000"/>
                        </a:lnSpc>
                        <a:spcBef>
                          <a:spcPts val="900"/>
                        </a:spcBef>
                        <a:spcAft>
                          <a:spcPts val="0"/>
                        </a:spcAft>
                        <a:buNone/>
                      </a:pPr>
                      <a:r>
                        <a:rPr lang="en" sz="1200">
                          <a:latin typeface="Times New Roman"/>
                          <a:ea typeface="Times New Roman"/>
                          <a:cs typeface="Times New Roman"/>
                          <a:sym typeface="Times New Roman"/>
                        </a:rPr>
                        <a:t>1533</a:t>
                      </a:r>
                      <a:endParaRPr sz="1200">
                        <a:latin typeface="Times New Roman"/>
                        <a:ea typeface="Times New Roman"/>
                        <a:cs typeface="Times New Roman"/>
                        <a:sym typeface="Times New Roman"/>
                      </a:endParaRPr>
                    </a:p>
                  </a:txBody>
                  <a:tcPr marT="63500" marB="63500" marR="63500" marL="63500" anchor="ctr">
                    <a:lnL cap="flat" cmpd="sng">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a:solidFill>
                        <a:srgbClr val="000000"/>
                      </a:solidFill>
                      <a:prstDash val="solid"/>
                      <a:round/>
                      <a:headEnd len="sm" w="sm" type="none"/>
                      <a:tailEnd len="sm" w="sm" type="none"/>
                    </a:lnT>
                    <a:lnB cap="flat" cmpd="sng" w="9475">
                      <a:solidFill>
                        <a:srgbClr val="FFFFFF"/>
                      </a:solidFill>
                      <a:prstDash val="dash"/>
                      <a:round/>
                      <a:headEnd len="sm" w="sm" type="none"/>
                      <a:tailEnd len="sm" w="sm" type="none"/>
                    </a:lnB>
                  </a:tcPr>
                </a:tc>
                <a:tc>
                  <a:txBody>
                    <a:bodyPr>
                      <a:noAutofit/>
                    </a:bodyPr>
                    <a:lstStyle/>
                    <a:p>
                      <a:pPr indent="0" lvl="0" marL="0" rtl="0" algn="r">
                        <a:lnSpc>
                          <a:spcPct val="115000"/>
                        </a:lnSpc>
                        <a:spcBef>
                          <a:spcPts val="900"/>
                        </a:spcBef>
                        <a:spcAft>
                          <a:spcPts val="0"/>
                        </a:spcAft>
                        <a:buNone/>
                      </a:pPr>
                      <a:r>
                        <a:rPr lang="en" sz="1200">
                          <a:latin typeface="Times New Roman"/>
                          <a:ea typeface="Times New Roman"/>
                          <a:cs typeface="Times New Roman"/>
                          <a:sym typeface="Times New Roman"/>
                        </a:rPr>
                        <a:t>1360</a:t>
                      </a:r>
                      <a:endParaRPr sz="1200">
                        <a:latin typeface="Times New Roman"/>
                        <a:ea typeface="Times New Roman"/>
                        <a:cs typeface="Times New Roman"/>
                        <a:sym typeface="Times New Roman"/>
                      </a:endParaRPr>
                    </a:p>
                  </a:txBody>
                  <a:tcPr marT="63500" marB="63500" marR="63500" marL="63500" anchor="ctr">
                    <a:lnL cap="flat" cmpd="sng">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a:solidFill>
                        <a:srgbClr val="000000"/>
                      </a:solidFill>
                      <a:prstDash val="solid"/>
                      <a:round/>
                      <a:headEnd len="sm" w="sm" type="none"/>
                      <a:tailEnd len="sm" w="sm" type="none"/>
                    </a:lnT>
                    <a:lnB cap="flat" cmpd="sng" w="9475">
                      <a:solidFill>
                        <a:srgbClr val="FFFFFF"/>
                      </a:solidFill>
                      <a:prstDash val="dash"/>
                      <a:round/>
                      <a:headEnd len="sm" w="sm" type="none"/>
                      <a:tailEnd len="sm" w="sm" type="none"/>
                    </a:lnB>
                  </a:tcPr>
                </a:tc>
                <a:tc>
                  <a:txBody>
                    <a:bodyPr>
                      <a:noAutofit/>
                    </a:bodyPr>
                    <a:lstStyle/>
                    <a:p>
                      <a:pPr indent="0" lvl="0" marL="0" rtl="0" algn="r">
                        <a:lnSpc>
                          <a:spcPct val="115000"/>
                        </a:lnSpc>
                        <a:spcBef>
                          <a:spcPts val="900"/>
                        </a:spcBef>
                        <a:spcAft>
                          <a:spcPts val="0"/>
                        </a:spcAft>
                        <a:buNone/>
                      </a:pPr>
                      <a:r>
                        <a:rPr lang="en" sz="1200">
                          <a:latin typeface="Times New Roman"/>
                          <a:ea typeface="Times New Roman"/>
                          <a:cs typeface="Times New Roman"/>
                          <a:sym typeface="Times New Roman"/>
                        </a:rPr>
                        <a:t>0.712030</a:t>
                      </a:r>
                      <a:endParaRPr sz="1200">
                        <a:latin typeface="Times New Roman"/>
                        <a:ea typeface="Times New Roman"/>
                        <a:cs typeface="Times New Roman"/>
                        <a:sym typeface="Times New Roman"/>
                      </a:endParaRPr>
                    </a:p>
                  </a:txBody>
                  <a:tcPr marT="63500" marB="63500" marR="63500" marL="63500" anchor="ctr">
                    <a:lnL cap="flat" cmpd="sng">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a:solidFill>
                        <a:srgbClr val="000000"/>
                      </a:solidFill>
                      <a:prstDash val="solid"/>
                      <a:round/>
                      <a:headEnd len="sm" w="sm" type="none"/>
                      <a:tailEnd len="sm" w="sm" type="none"/>
                    </a:lnT>
                    <a:lnB cap="flat" cmpd="sng" w="9475">
                      <a:solidFill>
                        <a:srgbClr val="FFFFFF"/>
                      </a:solidFill>
                      <a:prstDash val="dash"/>
                      <a:round/>
                      <a:headEnd len="sm" w="sm" type="none"/>
                      <a:tailEnd len="sm" w="sm" type="none"/>
                    </a:lnB>
                  </a:tcPr>
                </a:tc>
                <a:tc>
                  <a:txBody>
                    <a:bodyPr>
                      <a:noAutofit/>
                    </a:bodyPr>
                    <a:lstStyle/>
                    <a:p>
                      <a:pPr indent="0" lvl="0" marL="0" rtl="0" algn="r">
                        <a:lnSpc>
                          <a:spcPct val="115000"/>
                        </a:lnSpc>
                        <a:spcBef>
                          <a:spcPts val="900"/>
                        </a:spcBef>
                        <a:spcAft>
                          <a:spcPts val="0"/>
                        </a:spcAft>
                        <a:buNone/>
                      </a:pPr>
                      <a:r>
                        <a:rPr lang="en" sz="1200">
                          <a:latin typeface="Times New Roman"/>
                          <a:ea typeface="Times New Roman"/>
                          <a:cs typeface="Times New Roman"/>
                          <a:sym typeface="Times New Roman"/>
                        </a:rPr>
                        <a:t>0.746432</a:t>
                      </a:r>
                      <a:endParaRPr sz="1200">
                        <a:latin typeface="Times New Roman"/>
                        <a:ea typeface="Times New Roman"/>
                        <a:cs typeface="Times New Roman"/>
                        <a:sym typeface="Times New Roman"/>
                      </a:endParaRPr>
                    </a:p>
                  </a:txBody>
                  <a:tcPr marT="63500" marB="63500" marR="63500" marL="63500" anchor="ctr">
                    <a:lnL cap="flat" cmpd="sng">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a:solidFill>
                        <a:srgbClr val="000000"/>
                      </a:solidFill>
                      <a:prstDash val="solid"/>
                      <a:round/>
                      <a:headEnd len="sm" w="sm" type="none"/>
                      <a:tailEnd len="sm" w="sm" type="none"/>
                    </a:lnT>
                    <a:lnB cap="flat" cmpd="sng" w="9475">
                      <a:solidFill>
                        <a:srgbClr val="FFFFFF"/>
                      </a:solidFill>
                      <a:prstDash val="dash"/>
                      <a:round/>
                      <a:headEnd len="sm" w="sm" type="none"/>
                      <a:tailEnd len="sm" w="sm" type="none"/>
                    </a:lnB>
                  </a:tcPr>
                </a:tc>
                <a:tc>
                  <a:txBody>
                    <a:bodyPr>
                      <a:noAutofit/>
                    </a:bodyPr>
                    <a:lstStyle/>
                    <a:p>
                      <a:pPr indent="0" lvl="0" marL="0" marR="0" rtl="0" algn="r">
                        <a:lnSpc>
                          <a:spcPct val="115000"/>
                        </a:lnSpc>
                        <a:spcBef>
                          <a:spcPts val="900"/>
                        </a:spcBef>
                        <a:spcAft>
                          <a:spcPts val="0"/>
                        </a:spcAft>
                        <a:buNone/>
                      </a:pPr>
                      <a:r>
                        <a:rPr lang="en" sz="1200">
                          <a:latin typeface="Times New Roman"/>
                          <a:ea typeface="Times New Roman"/>
                          <a:cs typeface="Times New Roman"/>
                          <a:sym typeface="Times New Roman"/>
                        </a:rPr>
                        <a:t>0.727799</a:t>
                      </a:r>
                      <a:endParaRPr sz="1200">
                        <a:latin typeface="Times New Roman"/>
                        <a:ea typeface="Times New Roman"/>
                        <a:cs typeface="Times New Roman"/>
                        <a:sym typeface="Times New Roman"/>
                      </a:endParaRPr>
                    </a:p>
                  </a:txBody>
                  <a:tcPr marT="63500" marB="63500" marR="63500" marL="63500" anchor="ctr">
                    <a:lnL cap="flat" cmpd="sng">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a:solidFill>
                        <a:srgbClr val="000000"/>
                      </a:solidFill>
                      <a:prstDash val="solid"/>
                      <a:round/>
                      <a:headEnd len="sm" w="sm" type="none"/>
                      <a:tailEnd len="sm" w="sm" type="none"/>
                    </a:lnT>
                    <a:lnB cap="flat" cmpd="sng" w="9475">
                      <a:solidFill>
                        <a:srgbClr val="FFFFFF"/>
                      </a:solidFill>
                      <a:prstDash val="dash"/>
                      <a:round/>
                      <a:headEnd len="sm" w="sm" type="none"/>
                      <a:tailEnd len="sm" w="sm" type="none"/>
                    </a:lnB>
                  </a:tcPr>
                </a:tc>
                <a:tc>
                  <a:txBody>
                    <a:bodyPr>
                      <a:noAutofit/>
                    </a:bodyPr>
                    <a:lstStyle/>
                    <a:p>
                      <a:pPr indent="0" lvl="0" marL="0" rtl="0" algn="r">
                        <a:lnSpc>
                          <a:spcPct val="115000"/>
                        </a:lnSpc>
                        <a:spcBef>
                          <a:spcPts val="900"/>
                        </a:spcBef>
                        <a:spcAft>
                          <a:spcPts val="0"/>
                        </a:spcAft>
                        <a:buNone/>
                      </a:pPr>
                      <a:r>
                        <a:rPr lang="en" sz="1200">
                          <a:latin typeface="Times New Roman"/>
                          <a:ea typeface="Times New Roman"/>
                          <a:cs typeface="Times New Roman"/>
                          <a:sym typeface="Times New Roman"/>
                        </a:rPr>
                        <a:t>0.715413</a:t>
                      </a:r>
                      <a:endParaRPr sz="1200">
                        <a:latin typeface="Times New Roman"/>
                        <a:ea typeface="Times New Roman"/>
                        <a:cs typeface="Times New Roman"/>
                        <a:sym typeface="Times New Roman"/>
                      </a:endParaRPr>
                    </a:p>
                  </a:txBody>
                  <a:tcPr marT="63500" marB="63500" marR="63500" marL="63500" anchor="ctr">
                    <a:lnL cap="flat" cmpd="sng">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a:solidFill>
                        <a:srgbClr val="000000"/>
                      </a:solidFill>
                      <a:prstDash val="solid"/>
                      <a:round/>
                      <a:headEnd len="sm" w="sm" type="none"/>
                      <a:tailEnd len="sm" w="sm" type="none"/>
                    </a:lnT>
                    <a:lnB cap="flat" cmpd="sng" w="9475">
                      <a:solidFill>
                        <a:srgbClr val="FFFFFF"/>
                      </a:solidFill>
                      <a:prstDash val="dash"/>
                      <a:round/>
                      <a:headEnd len="sm" w="sm" type="none"/>
                      <a:tailEnd len="sm" w="sm" type="none"/>
                    </a:lnB>
                  </a:tcPr>
                </a:tc>
                <a:tc>
                  <a:txBody>
                    <a:bodyPr>
                      <a:noAutofit/>
                    </a:bodyPr>
                    <a:lstStyle/>
                    <a:p>
                      <a:pPr indent="0" lvl="0" marL="0" marR="0" rtl="0" algn="r">
                        <a:lnSpc>
                          <a:spcPct val="115000"/>
                        </a:lnSpc>
                        <a:spcBef>
                          <a:spcPts val="900"/>
                        </a:spcBef>
                        <a:spcAft>
                          <a:spcPts val="0"/>
                        </a:spcAft>
                        <a:buNone/>
                      </a:pPr>
                      <a:r>
                        <a:rPr lang="en" sz="1200">
                          <a:latin typeface="Times New Roman"/>
                          <a:ea typeface="Times New Roman"/>
                          <a:cs typeface="Times New Roman"/>
                          <a:sym typeface="Times New Roman"/>
                        </a:rPr>
                        <a:t>0.686869</a:t>
                      </a:r>
                      <a:endParaRPr sz="1200">
                        <a:latin typeface="Times New Roman"/>
                        <a:ea typeface="Times New Roman"/>
                        <a:cs typeface="Times New Roman"/>
                        <a:sym typeface="Times New Roman"/>
                      </a:endParaRPr>
                    </a:p>
                  </a:txBody>
                  <a:tcPr marT="63500" marB="63500" marR="63500" marL="63500" anchor="ctr">
                    <a:lnL cap="flat" cmpd="sng">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a:solidFill>
                        <a:srgbClr val="000000"/>
                      </a:solidFill>
                      <a:prstDash val="solid"/>
                      <a:round/>
                      <a:headEnd len="sm" w="sm" type="none"/>
                      <a:tailEnd len="sm" w="sm" type="none"/>
                    </a:lnT>
                    <a:lnB cap="flat" cmpd="sng" w="9475">
                      <a:solidFill>
                        <a:srgbClr val="FFFFFF"/>
                      </a:solidFill>
                      <a:prstDash val="dash"/>
                      <a:round/>
                      <a:headEnd len="sm" w="sm" type="none"/>
                      <a:tailEnd len="sm" w="sm" type="none"/>
                    </a:lnB>
                  </a:tcPr>
                </a:tc>
              </a:tr>
              <a:tr h="190500">
                <a:tc vMerge="1"/>
                <a:tc>
                  <a:txBody>
                    <a:bodyPr>
                      <a:noAutofit/>
                    </a:bodyPr>
                    <a:lstStyle/>
                    <a:p>
                      <a:pPr indent="0" lvl="0" marL="0" rtl="0" algn="ctr">
                        <a:lnSpc>
                          <a:spcPct val="115000"/>
                        </a:lnSpc>
                        <a:spcBef>
                          <a:spcPts val="0"/>
                        </a:spcBef>
                        <a:spcAft>
                          <a:spcPts val="0"/>
                        </a:spcAft>
                        <a:buNone/>
                      </a:pPr>
                      <a:r>
                        <a:rPr b="1" lang="en" sz="1200">
                          <a:solidFill>
                            <a:srgbClr val="CC0000"/>
                          </a:solidFill>
                          <a:latin typeface="Times New Roman"/>
                          <a:ea typeface="Times New Roman"/>
                          <a:cs typeface="Times New Roman"/>
                          <a:sym typeface="Times New Roman"/>
                        </a:rPr>
                        <a:t>Models Best at Predicting Safety = 0</a:t>
                      </a:r>
                      <a:endParaRPr b="1" sz="1200">
                        <a:solidFill>
                          <a:srgbClr val="CC0000"/>
                        </a:solidFill>
                        <a:latin typeface="Times New Roman"/>
                        <a:ea typeface="Times New Roman"/>
                        <a:cs typeface="Times New Roman"/>
                        <a:sym typeface="Times New Roman"/>
                      </a:endParaRPr>
                    </a:p>
                  </a:txBody>
                  <a:tcPr marT="25400" marB="25400" marR="25400" marL="25400" anchor="ctr">
                    <a:lnL cap="flat" cmpd="sng" w="9475">
                      <a:solidFill>
                        <a:srgbClr val="000000"/>
                      </a:solidFill>
                      <a:prstDash val="solid"/>
                      <a:round/>
                      <a:headEnd len="sm" w="sm" type="none"/>
                      <a:tailEnd len="sm" w="sm" type="none"/>
                    </a:lnL>
                    <a:lnR cap="flat" cmpd="sng" w="9475">
                      <a:solidFill>
                        <a:srgbClr val="000000"/>
                      </a:solidFill>
                      <a:prstDash val="solid"/>
                      <a:round/>
                      <a:headEnd len="sm" w="sm" type="none"/>
                      <a:tailEnd len="sm" w="sm" type="none"/>
                    </a:lnR>
                    <a:lnT cap="flat" cmpd="sng" w="9475">
                      <a:solidFill>
                        <a:srgbClr val="D9D9D9"/>
                      </a:solidFill>
                      <a:prstDash val="dash"/>
                      <a:round/>
                      <a:headEnd len="sm" w="sm" type="none"/>
                      <a:tailEnd len="sm" w="sm" type="none"/>
                    </a:lnT>
                    <a:lnB cap="flat" cmpd="sng" w="9475">
                      <a:solidFill>
                        <a:srgbClr val="D9D9D9"/>
                      </a:solidFill>
                      <a:prstDash val="dash"/>
                      <a:round/>
                      <a:headEnd len="sm" w="sm" type="none"/>
                      <a:tailEnd len="sm" w="sm" type="none"/>
                    </a:lnB>
                    <a:solidFill>
                      <a:srgbClr val="FFFFFF"/>
                    </a:solidFill>
                  </a:tcPr>
                </a:tc>
                <a:tc>
                  <a:txBody>
                    <a:bodyPr>
                      <a:noAutofit/>
                    </a:bodyPr>
                    <a:lstStyle/>
                    <a:p>
                      <a:pPr indent="0" lvl="0" marL="0" rtl="0" algn="ctr">
                        <a:lnSpc>
                          <a:spcPct val="115000"/>
                        </a:lnSpc>
                        <a:spcBef>
                          <a:spcPts val="0"/>
                        </a:spcBef>
                        <a:spcAft>
                          <a:spcPts val="0"/>
                        </a:spcAft>
                        <a:buNone/>
                      </a:pPr>
                      <a:r>
                        <a:rPr b="1" lang="en" sz="1200">
                          <a:solidFill>
                            <a:srgbClr val="CC0000"/>
                          </a:solidFill>
                          <a:latin typeface="Times New Roman"/>
                          <a:ea typeface="Times New Roman"/>
                          <a:cs typeface="Times New Roman"/>
                          <a:sym typeface="Times New Roman"/>
                        </a:rPr>
                        <a:t>cv3full</a:t>
                      </a:r>
                      <a:endParaRPr b="1" sz="1200">
                        <a:solidFill>
                          <a:srgbClr val="CC0000"/>
                        </a:solidFill>
                        <a:latin typeface="Times New Roman"/>
                        <a:ea typeface="Times New Roman"/>
                        <a:cs typeface="Times New Roman"/>
                        <a:sym typeface="Times New Roman"/>
                      </a:endParaRPr>
                    </a:p>
                  </a:txBody>
                  <a:tcPr marT="25400" marB="25400" marR="25400" marL="25400" anchor="ctr">
                    <a:lnL cap="flat" cmpd="sng" w="9475">
                      <a:solidFill>
                        <a:srgbClr val="000000"/>
                      </a:solidFill>
                      <a:prstDash val="solid"/>
                      <a:round/>
                      <a:headEnd len="sm" w="sm" type="none"/>
                      <a:tailEnd len="sm" w="sm" type="none"/>
                    </a:lnL>
                    <a:lnR cap="flat" cmpd="sng" w="9475">
                      <a:solidFill>
                        <a:srgbClr val="000000"/>
                      </a:solidFill>
                      <a:prstDash val="solid"/>
                      <a:round/>
                      <a:headEnd len="sm" w="sm" type="none"/>
                      <a:tailEnd len="sm" w="sm" type="none"/>
                    </a:lnR>
                    <a:lnT cap="flat" cmpd="sng" w="9475">
                      <a:solidFill>
                        <a:srgbClr val="D9D9D9"/>
                      </a:solidFill>
                      <a:prstDash val="dash"/>
                      <a:round/>
                      <a:headEnd len="sm" w="sm" type="none"/>
                      <a:tailEnd len="sm" w="sm" type="none"/>
                    </a:lnT>
                    <a:lnB cap="flat" cmpd="sng" w="9475">
                      <a:solidFill>
                        <a:srgbClr val="D9D9D9"/>
                      </a:solidFill>
                      <a:prstDash val="dash"/>
                      <a:round/>
                      <a:headEnd len="sm" w="sm" type="none"/>
                      <a:tailEnd len="sm" w="sm" type="none"/>
                    </a:lnB>
                  </a:tcPr>
                </a:tc>
                <a:tc>
                  <a:txBody>
                    <a:bodyPr>
                      <a:noAutofit/>
                    </a:bodyPr>
                    <a:lstStyle/>
                    <a:p>
                      <a:pPr indent="0" lvl="0" marL="0" marR="0" rtl="0" algn="r">
                        <a:lnSpc>
                          <a:spcPct val="115000"/>
                        </a:lnSpc>
                        <a:spcBef>
                          <a:spcPts val="0"/>
                        </a:spcBef>
                        <a:spcAft>
                          <a:spcPts val="0"/>
                        </a:spcAft>
                        <a:buNone/>
                      </a:pPr>
                      <a:r>
                        <a:rPr lang="en" sz="1200">
                          <a:latin typeface="Times New Roman"/>
                          <a:ea typeface="Times New Roman"/>
                          <a:cs typeface="Times New Roman"/>
                          <a:sym typeface="Times New Roman"/>
                        </a:rPr>
                        <a:t>576</a:t>
                      </a:r>
                      <a:endParaRPr sz="1200">
                        <a:latin typeface="Times New Roman"/>
                        <a:ea typeface="Times New Roman"/>
                        <a:cs typeface="Times New Roman"/>
                        <a:sym typeface="Times New Roman"/>
                      </a:endParaRPr>
                    </a:p>
                  </a:txBody>
                  <a:tcPr marT="25400" marB="25400" marR="25400" marL="25400" anchor="ctr">
                    <a:lnL cap="flat" cmpd="sng" w="9475">
                      <a:solidFill>
                        <a:srgbClr val="000000"/>
                      </a:solidFill>
                      <a:prstDash val="solid"/>
                      <a:round/>
                      <a:headEnd len="sm" w="sm" type="none"/>
                      <a:tailEnd len="sm" w="sm" type="none"/>
                    </a:lnL>
                    <a:lnR cap="flat" cmpd="sng" w="9475">
                      <a:solidFill>
                        <a:srgbClr val="FFFFFF"/>
                      </a:solidFill>
                      <a:prstDash val="solid"/>
                      <a:round/>
                      <a:headEnd len="sm" w="sm" type="none"/>
                      <a:tailEnd len="sm" w="sm" type="none"/>
                    </a:lnR>
                    <a:lnT cap="flat" cmpd="sng" w="9475">
                      <a:solidFill>
                        <a:srgbClr val="FFFFFF"/>
                      </a:solidFill>
                      <a:prstDash val="dash"/>
                      <a:round/>
                      <a:headEnd len="sm" w="sm" type="none"/>
                      <a:tailEnd len="sm" w="sm" type="none"/>
                    </a:lnT>
                    <a:lnB cap="flat" cmpd="sng">
                      <a:solidFill>
                        <a:srgbClr val="000000"/>
                      </a:solidFill>
                      <a:prstDash val="solid"/>
                      <a:round/>
                      <a:headEnd len="sm" w="sm" type="none"/>
                      <a:tailEnd len="sm" w="sm" type="none"/>
                    </a:lnB>
                  </a:tcPr>
                </a:tc>
                <a:tc>
                  <a:txBody>
                    <a:bodyPr>
                      <a:noAutofit/>
                    </a:bodyPr>
                    <a:lstStyle/>
                    <a:p>
                      <a:pPr indent="0" lvl="0" marL="0" marR="0" rtl="0" algn="r">
                        <a:lnSpc>
                          <a:spcPct val="115000"/>
                        </a:lnSpc>
                        <a:spcBef>
                          <a:spcPts val="0"/>
                        </a:spcBef>
                        <a:spcAft>
                          <a:spcPts val="0"/>
                        </a:spcAft>
                        <a:buNone/>
                      </a:pPr>
                      <a:r>
                        <a:rPr lang="en" sz="1200">
                          <a:latin typeface="Times New Roman"/>
                          <a:ea typeface="Times New Roman"/>
                          <a:cs typeface="Times New Roman"/>
                          <a:sym typeface="Times New Roman"/>
                        </a:rPr>
                        <a:t>524</a:t>
                      </a:r>
                      <a:endParaRPr sz="1200">
                        <a:latin typeface="Times New Roman"/>
                        <a:ea typeface="Times New Roman"/>
                        <a:cs typeface="Times New Roman"/>
                        <a:sym typeface="Times New Roman"/>
                      </a:endParaRPr>
                    </a:p>
                  </a:txBody>
                  <a:tcPr marT="25400" marB="25400" marR="25400" marL="25400" anchor="ctr">
                    <a:lnL cap="flat" cmpd="sng" w="9475">
                      <a:solidFill>
                        <a:srgbClr val="FFFFFF"/>
                      </a:solidFill>
                      <a:prstDash val="solid"/>
                      <a:round/>
                      <a:headEnd len="sm" w="sm" type="none"/>
                      <a:tailEnd len="sm" w="sm" type="none"/>
                    </a:lnL>
                    <a:lnR cap="flat" cmpd="sng" w="9475">
                      <a:solidFill>
                        <a:srgbClr val="FFFFFF"/>
                      </a:solidFill>
                      <a:prstDash val="solid"/>
                      <a:round/>
                      <a:headEnd len="sm" w="sm" type="none"/>
                      <a:tailEnd len="sm" w="sm" type="none"/>
                    </a:lnR>
                    <a:lnT cap="flat" cmpd="sng" w="9475">
                      <a:solidFill>
                        <a:srgbClr val="FFFFFF"/>
                      </a:solidFill>
                      <a:prstDash val="dash"/>
                      <a:round/>
                      <a:headEnd len="sm" w="sm" type="none"/>
                      <a:tailEnd len="sm" w="sm" type="none"/>
                    </a:lnT>
                    <a:lnB cap="flat" cmpd="sng">
                      <a:solidFill>
                        <a:srgbClr val="000000"/>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n" sz="1200">
                          <a:latin typeface="Times New Roman"/>
                          <a:ea typeface="Times New Roman"/>
                          <a:cs typeface="Times New Roman"/>
                          <a:sym typeface="Times New Roman"/>
                        </a:rPr>
                        <a:t>1629</a:t>
                      </a:r>
                      <a:endParaRPr sz="1200">
                        <a:latin typeface="Times New Roman"/>
                        <a:ea typeface="Times New Roman"/>
                        <a:cs typeface="Times New Roman"/>
                        <a:sym typeface="Times New Roman"/>
                      </a:endParaRPr>
                    </a:p>
                  </a:txBody>
                  <a:tcPr marT="25400" marB="25400" marR="25400" marL="25400" anchor="ctr">
                    <a:lnL cap="flat" cmpd="sng" w="9475">
                      <a:solidFill>
                        <a:srgbClr val="FFFFFF"/>
                      </a:solidFill>
                      <a:prstDash val="solid"/>
                      <a:round/>
                      <a:headEnd len="sm" w="sm" type="none"/>
                      <a:tailEnd len="sm" w="sm" type="none"/>
                    </a:lnL>
                    <a:lnR cap="flat" cmpd="sng" w="9475">
                      <a:solidFill>
                        <a:srgbClr val="FFFFFF"/>
                      </a:solidFill>
                      <a:prstDash val="solid"/>
                      <a:round/>
                      <a:headEnd len="sm" w="sm" type="none"/>
                      <a:tailEnd len="sm" w="sm" type="none"/>
                    </a:lnR>
                    <a:lnT cap="flat" cmpd="sng" w="9475">
                      <a:solidFill>
                        <a:srgbClr val="FFFFFF"/>
                      </a:solidFill>
                      <a:prstDash val="dash"/>
                      <a:round/>
                      <a:headEnd len="sm" w="sm" type="none"/>
                      <a:tailEnd len="sm" w="sm" type="none"/>
                    </a:lnT>
                    <a:lnB cap="flat" cmpd="sng">
                      <a:solidFill>
                        <a:srgbClr val="000000"/>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n" sz="1200">
                          <a:latin typeface="Times New Roman"/>
                          <a:ea typeface="Times New Roman"/>
                          <a:cs typeface="Times New Roman"/>
                          <a:sym typeface="Times New Roman"/>
                        </a:rPr>
                        <a:t>1246</a:t>
                      </a:r>
                      <a:endParaRPr sz="1200">
                        <a:latin typeface="Times New Roman"/>
                        <a:ea typeface="Times New Roman"/>
                        <a:cs typeface="Times New Roman"/>
                        <a:sym typeface="Times New Roman"/>
                      </a:endParaRPr>
                    </a:p>
                  </a:txBody>
                  <a:tcPr marT="25400" marB="25400" marR="25400" marL="25400" anchor="ctr">
                    <a:lnL cap="flat" cmpd="sng" w="9475">
                      <a:solidFill>
                        <a:srgbClr val="FFFFFF"/>
                      </a:solidFill>
                      <a:prstDash val="solid"/>
                      <a:round/>
                      <a:headEnd len="sm" w="sm" type="none"/>
                      <a:tailEnd len="sm" w="sm" type="none"/>
                    </a:lnL>
                    <a:lnR cap="flat" cmpd="sng" w="9475">
                      <a:solidFill>
                        <a:srgbClr val="FFFFFF"/>
                      </a:solidFill>
                      <a:prstDash val="solid"/>
                      <a:round/>
                      <a:headEnd len="sm" w="sm" type="none"/>
                      <a:tailEnd len="sm" w="sm" type="none"/>
                    </a:lnR>
                    <a:lnT cap="flat" cmpd="sng" w="9475">
                      <a:solidFill>
                        <a:srgbClr val="FFFFFF"/>
                      </a:solidFill>
                      <a:prstDash val="dash"/>
                      <a:round/>
                      <a:headEnd len="sm" w="sm" type="none"/>
                      <a:tailEnd len="sm" w="sm" type="none"/>
                    </a:lnT>
                    <a:lnB cap="flat" cmpd="sng">
                      <a:solidFill>
                        <a:srgbClr val="000000"/>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b="1" lang="en" sz="1200">
                          <a:solidFill>
                            <a:srgbClr val="CC0000"/>
                          </a:solidFill>
                          <a:latin typeface="Times New Roman"/>
                          <a:ea typeface="Times New Roman"/>
                          <a:cs typeface="Times New Roman"/>
                          <a:sym typeface="Times New Roman"/>
                        </a:rPr>
                        <a:t>0.756619</a:t>
                      </a:r>
                      <a:endParaRPr b="1" sz="1200">
                        <a:solidFill>
                          <a:srgbClr val="CC0000"/>
                        </a:solidFill>
                        <a:latin typeface="Times New Roman"/>
                        <a:ea typeface="Times New Roman"/>
                        <a:cs typeface="Times New Roman"/>
                        <a:sym typeface="Times New Roman"/>
                      </a:endParaRPr>
                    </a:p>
                  </a:txBody>
                  <a:tcPr marT="25400" marB="25400" marR="25400" marL="25400" anchor="ctr">
                    <a:lnL cap="flat" cmpd="sng" w="9475">
                      <a:solidFill>
                        <a:srgbClr val="FFFFFF"/>
                      </a:solidFill>
                      <a:prstDash val="solid"/>
                      <a:round/>
                      <a:headEnd len="sm" w="sm" type="none"/>
                      <a:tailEnd len="sm" w="sm" type="none"/>
                    </a:lnL>
                    <a:lnR cap="flat" cmpd="sng" w="9475">
                      <a:solidFill>
                        <a:srgbClr val="FFFFFF"/>
                      </a:solidFill>
                      <a:prstDash val="solid"/>
                      <a:round/>
                      <a:headEnd len="sm" w="sm" type="none"/>
                      <a:tailEnd len="sm" w="sm" type="none"/>
                    </a:lnR>
                    <a:lnT cap="flat" cmpd="sng" w="9475">
                      <a:solidFill>
                        <a:srgbClr val="FFFFFF"/>
                      </a:solidFill>
                      <a:prstDash val="dash"/>
                      <a:round/>
                      <a:headEnd len="sm" w="sm" type="none"/>
                      <a:tailEnd len="sm" w="sm" type="none"/>
                    </a:lnT>
                    <a:lnB cap="flat" cmpd="sng">
                      <a:solidFill>
                        <a:srgbClr val="000000"/>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n" sz="1200">
                          <a:latin typeface="Times New Roman"/>
                          <a:ea typeface="Times New Roman"/>
                          <a:cs typeface="Times New Roman"/>
                          <a:sym typeface="Times New Roman"/>
                        </a:rPr>
                        <a:t>0.683864</a:t>
                      </a:r>
                      <a:endParaRPr sz="1200">
                        <a:latin typeface="Times New Roman"/>
                        <a:ea typeface="Times New Roman"/>
                        <a:cs typeface="Times New Roman"/>
                        <a:sym typeface="Times New Roman"/>
                      </a:endParaRPr>
                    </a:p>
                  </a:txBody>
                  <a:tcPr marT="25400" marB="25400" marR="25400" marL="25400" anchor="ctr">
                    <a:lnL cap="flat" cmpd="sng" w="9475">
                      <a:solidFill>
                        <a:srgbClr val="FFFFFF"/>
                      </a:solidFill>
                      <a:prstDash val="solid"/>
                      <a:round/>
                      <a:headEnd len="sm" w="sm" type="none"/>
                      <a:tailEnd len="sm" w="sm" type="none"/>
                    </a:lnL>
                    <a:lnR cap="flat" cmpd="sng" w="9475">
                      <a:solidFill>
                        <a:srgbClr val="FFFFFF"/>
                      </a:solidFill>
                      <a:prstDash val="solid"/>
                      <a:round/>
                      <a:headEnd len="sm" w="sm" type="none"/>
                      <a:tailEnd len="sm" w="sm" type="none"/>
                    </a:lnR>
                    <a:lnT cap="flat" cmpd="sng" w="9475">
                      <a:solidFill>
                        <a:srgbClr val="FFFFFF"/>
                      </a:solidFill>
                      <a:prstDash val="dash"/>
                      <a:round/>
                      <a:headEnd len="sm" w="sm" type="none"/>
                      <a:tailEnd len="sm" w="sm" type="none"/>
                    </a:lnT>
                    <a:lnB cap="flat" cmpd="sng">
                      <a:solidFill>
                        <a:srgbClr val="000000"/>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n" sz="1200">
                          <a:latin typeface="Times New Roman"/>
                          <a:ea typeface="Times New Roman"/>
                          <a:cs typeface="Times New Roman"/>
                          <a:sym typeface="Times New Roman"/>
                        </a:rPr>
                        <a:t>0.723270</a:t>
                      </a:r>
                      <a:endParaRPr sz="1200">
                        <a:latin typeface="Times New Roman"/>
                        <a:ea typeface="Times New Roman"/>
                        <a:cs typeface="Times New Roman"/>
                        <a:sym typeface="Times New Roman"/>
                      </a:endParaRPr>
                    </a:p>
                  </a:txBody>
                  <a:tcPr marT="25400" marB="25400" marR="25400" marL="25400" anchor="ctr">
                    <a:lnL cap="flat" cmpd="sng" w="9475">
                      <a:solidFill>
                        <a:srgbClr val="FFFFFF"/>
                      </a:solidFill>
                      <a:prstDash val="solid"/>
                      <a:round/>
                      <a:headEnd len="sm" w="sm" type="none"/>
                      <a:tailEnd len="sm" w="sm" type="none"/>
                    </a:lnL>
                    <a:lnR cap="flat" cmpd="sng" w="9475">
                      <a:solidFill>
                        <a:srgbClr val="FFFFFF"/>
                      </a:solidFill>
                      <a:prstDash val="solid"/>
                      <a:round/>
                      <a:headEnd len="sm" w="sm" type="none"/>
                      <a:tailEnd len="sm" w="sm" type="none"/>
                    </a:lnR>
                    <a:lnT cap="flat" cmpd="sng" w="9475">
                      <a:solidFill>
                        <a:srgbClr val="FFFFFF"/>
                      </a:solidFill>
                      <a:prstDash val="dash"/>
                      <a:round/>
                      <a:headEnd len="sm" w="sm" type="none"/>
                      <a:tailEnd len="sm" w="sm" type="none"/>
                    </a:lnT>
                    <a:lnB cap="flat" cmpd="sng">
                      <a:solidFill>
                        <a:srgbClr val="000000"/>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n" sz="1200">
                          <a:latin typeface="Times New Roman"/>
                          <a:ea typeface="Times New Roman"/>
                          <a:cs typeface="Times New Roman"/>
                          <a:sym typeface="Times New Roman"/>
                        </a:rPr>
                        <a:t>0.693764</a:t>
                      </a:r>
                      <a:endParaRPr sz="1200">
                        <a:latin typeface="Times New Roman"/>
                        <a:ea typeface="Times New Roman"/>
                        <a:cs typeface="Times New Roman"/>
                        <a:sym typeface="Times New Roman"/>
                      </a:endParaRPr>
                    </a:p>
                  </a:txBody>
                  <a:tcPr marT="25400" marB="25400" marR="25400" marL="25400" anchor="ctr">
                    <a:lnL cap="flat" cmpd="sng" w="9475">
                      <a:solidFill>
                        <a:srgbClr val="FFFFFF"/>
                      </a:solidFill>
                      <a:prstDash val="solid"/>
                      <a:round/>
                      <a:headEnd len="sm" w="sm" type="none"/>
                      <a:tailEnd len="sm" w="sm" type="none"/>
                    </a:lnL>
                    <a:lnR cap="flat" cmpd="sng" w="9475">
                      <a:solidFill>
                        <a:srgbClr val="FFFFFF"/>
                      </a:solidFill>
                      <a:prstDash val="solid"/>
                      <a:round/>
                      <a:headEnd len="sm" w="sm" type="none"/>
                      <a:tailEnd len="sm" w="sm" type="none"/>
                    </a:lnR>
                    <a:lnT cap="flat" cmpd="sng" w="9475">
                      <a:solidFill>
                        <a:srgbClr val="FFFFFF"/>
                      </a:solidFill>
                      <a:prstDash val="dash"/>
                      <a:round/>
                      <a:headEnd len="sm" w="sm" type="none"/>
                      <a:tailEnd len="sm" w="sm" type="none"/>
                    </a:lnT>
                    <a:lnB cap="flat" cmpd="sng">
                      <a:solidFill>
                        <a:srgbClr val="000000"/>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n" sz="1200">
                          <a:latin typeface="Times New Roman"/>
                          <a:ea typeface="Times New Roman"/>
                          <a:cs typeface="Times New Roman"/>
                          <a:sym typeface="Times New Roman"/>
                        </a:rPr>
                        <a:t>0.703955</a:t>
                      </a:r>
                      <a:endParaRPr sz="1200">
                        <a:latin typeface="Times New Roman"/>
                        <a:ea typeface="Times New Roman"/>
                        <a:cs typeface="Times New Roman"/>
                        <a:sym typeface="Times New Roman"/>
                      </a:endParaRPr>
                    </a:p>
                  </a:txBody>
                  <a:tcPr marT="25400" marB="25400" marR="25400" marL="25400" anchor="ctr">
                    <a:lnL cap="flat" cmpd="sng" w="9475">
                      <a:solidFill>
                        <a:srgbClr val="FFFFFF"/>
                      </a:solidFill>
                      <a:prstDash val="solid"/>
                      <a:round/>
                      <a:headEnd len="sm" w="sm" type="none"/>
                      <a:tailEnd len="sm" w="sm" type="none"/>
                    </a:lnL>
                    <a:lnR cap="flat" cmpd="sng" w="9475">
                      <a:solidFill>
                        <a:srgbClr val="FFFFFF"/>
                      </a:solidFill>
                      <a:prstDash val="solid"/>
                      <a:round/>
                      <a:headEnd len="sm" w="sm" type="none"/>
                      <a:tailEnd len="sm" w="sm" type="none"/>
                    </a:lnR>
                    <a:lnT cap="flat" cmpd="sng" w="9475">
                      <a:solidFill>
                        <a:srgbClr val="FFFFFF"/>
                      </a:solidFill>
                      <a:prstDash val="dash"/>
                      <a:round/>
                      <a:headEnd len="sm" w="sm" type="none"/>
                      <a:tailEnd len="sm" w="sm" type="none"/>
                    </a:lnT>
                    <a:lnB cap="flat" cmpd="sng">
                      <a:solidFill>
                        <a:srgbClr val="000000"/>
                      </a:solidFill>
                      <a:prstDash val="solid"/>
                      <a:round/>
                      <a:headEnd len="sm" w="sm" type="none"/>
                      <a:tailEnd len="sm" w="sm" type="none"/>
                    </a:lnB>
                  </a:tcPr>
                </a:tc>
              </a:tr>
              <a:tr h="190500">
                <a:tc vMerge="1"/>
                <a:tc>
                  <a:txBody>
                    <a:bodyPr>
                      <a:noAutofit/>
                    </a:bodyPr>
                    <a:lstStyle/>
                    <a:p>
                      <a:pPr indent="0" lvl="0" marL="0" rtl="0" algn="ctr">
                        <a:lnSpc>
                          <a:spcPct val="115000"/>
                        </a:lnSpc>
                        <a:spcBef>
                          <a:spcPts val="0"/>
                        </a:spcBef>
                        <a:spcAft>
                          <a:spcPts val="0"/>
                        </a:spcAft>
                        <a:buNone/>
                      </a:pPr>
                      <a:r>
                        <a:rPr b="1" lang="en" sz="1200">
                          <a:solidFill>
                            <a:srgbClr val="CC0000"/>
                          </a:solidFill>
                          <a:latin typeface="Times New Roman"/>
                          <a:ea typeface="Times New Roman"/>
                          <a:cs typeface="Times New Roman"/>
                          <a:sym typeface="Times New Roman"/>
                        </a:rPr>
                        <a:t>Models Best at Predicting Safety = 1</a:t>
                      </a:r>
                      <a:endParaRPr b="1" sz="1200">
                        <a:solidFill>
                          <a:srgbClr val="CC0000"/>
                        </a:solidFill>
                        <a:latin typeface="Times New Roman"/>
                        <a:ea typeface="Times New Roman"/>
                        <a:cs typeface="Times New Roman"/>
                        <a:sym typeface="Times New Roman"/>
                      </a:endParaRPr>
                    </a:p>
                  </a:txBody>
                  <a:tcPr marT="25400" marB="25400" marR="25400" marL="25400" anchor="ctr">
                    <a:lnL cap="flat" cmpd="sng" w="9475">
                      <a:solidFill>
                        <a:srgbClr val="000000"/>
                      </a:solidFill>
                      <a:prstDash val="solid"/>
                      <a:round/>
                      <a:headEnd len="sm" w="sm" type="none"/>
                      <a:tailEnd len="sm" w="sm" type="none"/>
                    </a:lnL>
                    <a:lnR cap="flat" cmpd="sng" w="9475">
                      <a:solidFill>
                        <a:srgbClr val="000000"/>
                      </a:solidFill>
                      <a:prstDash val="solid"/>
                      <a:round/>
                      <a:headEnd len="sm" w="sm" type="none"/>
                      <a:tailEnd len="sm" w="sm" type="none"/>
                    </a:lnR>
                    <a:lnT cap="flat" cmpd="sng" w="9475">
                      <a:solidFill>
                        <a:srgbClr val="D9D9D9"/>
                      </a:solidFill>
                      <a:prstDash val="dash"/>
                      <a:round/>
                      <a:headEnd len="sm" w="sm" type="none"/>
                      <a:tailEnd len="sm" w="sm" type="none"/>
                    </a:lnT>
                    <a:lnB cap="flat" cmpd="sng" w="9475">
                      <a:solidFill>
                        <a:srgbClr val="000000"/>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b="1" lang="en" sz="1200">
                          <a:solidFill>
                            <a:srgbClr val="CC0000"/>
                          </a:solidFill>
                          <a:latin typeface="Times New Roman"/>
                          <a:ea typeface="Times New Roman"/>
                          <a:cs typeface="Times New Roman"/>
                          <a:sym typeface="Times New Roman"/>
                        </a:rPr>
                        <a:t>cv0cv1cv2cv4own</a:t>
                      </a:r>
                      <a:endParaRPr b="1" sz="1200">
                        <a:solidFill>
                          <a:srgbClr val="CC0000"/>
                        </a:solidFill>
                        <a:latin typeface="Times New Roman"/>
                        <a:ea typeface="Times New Roman"/>
                        <a:cs typeface="Times New Roman"/>
                        <a:sym typeface="Times New Roman"/>
                      </a:endParaRPr>
                    </a:p>
                  </a:txBody>
                  <a:tcPr marT="25400" marB="25400" marR="25400" marL="25400" anchor="ctr">
                    <a:lnL cap="flat" cmpd="sng" w="947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475">
                      <a:solidFill>
                        <a:srgbClr val="D9D9D9"/>
                      </a:solidFill>
                      <a:prstDash val="dash"/>
                      <a:round/>
                      <a:headEnd len="sm" w="sm" type="none"/>
                      <a:tailEnd len="sm" w="sm" type="none"/>
                    </a:lnT>
                    <a:lnB cap="flat" cmpd="sng" w="9475">
                      <a:solidFill>
                        <a:srgbClr val="000000"/>
                      </a:solidFill>
                      <a:prstDash val="solid"/>
                      <a:round/>
                      <a:headEnd len="sm" w="sm" type="none"/>
                      <a:tailEnd len="sm" w="sm" type="none"/>
                    </a:lnB>
                  </a:tcPr>
                </a:tc>
                <a:tc>
                  <a:txBody>
                    <a:bodyPr>
                      <a:noAutofit/>
                    </a:bodyPr>
                    <a:lstStyle/>
                    <a:p>
                      <a:pPr indent="0" lvl="0" marL="0" marR="0" rtl="0" algn="r">
                        <a:lnSpc>
                          <a:spcPct val="115000"/>
                        </a:lnSpc>
                        <a:spcBef>
                          <a:spcPts val="900"/>
                        </a:spcBef>
                        <a:spcAft>
                          <a:spcPts val="0"/>
                        </a:spcAft>
                        <a:buNone/>
                      </a:pPr>
                      <a:r>
                        <a:rPr lang="en" sz="1200">
                          <a:latin typeface="Times New Roman"/>
                          <a:ea typeface="Times New Roman"/>
                          <a:cs typeface="Times New Roman"/>
                          <a:sym typeface="Times New Roman"/>
                        </a:rPr>
                        <a:t>402</a:t>
                      </a:r>
                      <a:endParaRPr sz="1200">
                        <a:latin typeface="Times New Roman"/>
                        <a:ea typeface="Times New Roman"/>
                        <a:cs typeface="Times New Roman"/>
                        <a:sym typeface="Times New Roman"/>
                      </a:endParaRPr>
                    </a:p>
                  </a:txBody>
                  <a:tcPr marT="63500" marB="63500" marR="63500" marL="63500" anchor="ctr">
                    <a:lnL cap="flat" cmpd="sng" w="9525">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a:txBody>
                    <a:bodyPr>
                      <a:noAutofit/>
                    </a:bodyPr>
                    <a:lstStyle/>
                    <a:p>
                      <a:pPr indent="0" lvl="0" marL="0" marR="0" rtl="0" algn="r">
                        <a:lnSpc>
                          <a:spcPct val="115000"/>
                        </a:lnSpc>
                        <a:spcBef>
                          <a:spcPts val="900"/>
                        </a:spcBef>
                        <a:spcAft>
                          <a:spcPts val="0"/>
                        </a:spcAft>
                        <a:buNone/>
                      </a:pPr>
                      <a:r>
                        <a:rPr lang="en" sz="1200">
                          <a:latin typeface="Times New Roman"/>
                          <a:ea typeface="Times New Roman"/>
                          <a:cs typeface="Times New Roman"/>
                          <a:sym typeface="Times New Roman"/>
                        </a:rPr>
                        <a:t>664</a:t>
                      </a:r>
                      <a:endParaRPr sz="1200">
                        <a:latin typeface="Times New Roman"/>
                        <a:ea typeface="Times New Roman"/>
                        <a:cs typeface="Times New Roman"/>
                        <a:sym typeface="Times New Roman"/>
                      </a:endParaRPr>
                    </a:p>
                  </a:txBody>
                  <a:tcPr marT="63500" marB="63500" marR="63500" marL="63500" anchor="ctr">
                    <a:lnL cap="flat" cmpd="sng">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a:txBody>
                    <a:bodyPr>
                      <a:noAutofit/>
                    </a:bodyPr>
                    <a:lstStyle/>
                    <a:p>
                      <a:pPr indent="0" lvl="0" marL="0" rtl="0" algn="r">
                        <a:lnSpc>
                          <a:spcPct val="115000"/>
                        </a:lnSpc>
                        <a:spcBef>
                          <a:spcPts val="900"/>
                        </a:spcBef>
                        <a:spcAft>
                          <a:spcPts val="0"/>
                        </a:spcAft>
                        <a:buNone/>
                      </a:pPr>
                      <a:r>
                        <a:rPr lang="en" sz="1200">
                          <a:latin typeface="Times New Roman"/>
                          <a:ea typeface="Times New Roman"/>
                          <a:cs typeface="Times New Roman"/>
                          <a:sym typeface="Times New Roman"/>
                        </a:rPr>
                        <a:t>1489</a:t>
                      </a:r>
                      <a:endParaRPr sz="1200">
                        <a:latin typeface="Times New Roman"/>
                        <a:ea typeface="Times New Roman"/>
                        <a:cs typeface="Times New Roman"/>
                        <a:sym typeface="Times New Roman"/>
                      </a:endParaRPr>
                    </a:p>
                  </a:txBody>
                  <a:tcPr marT="63500" marB="63500" marR="63500" marL="63500" anchor="ctr">
                    <a:lnL cap="flat" cmpd="sng">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a:txBody>
                    <a:bodyPr>
                      <a:noAutofit/>
                    </a:bodyPr>
                    <a:lstStyle/>
                    <a:p>
                      <a:pPr indent="0" lvl="0" marL="0" rtl="0" algn="r">
                        <a:lnSpc>
                          <a:spcPct val="115000"/>
                        </a:lnSpc>
                        <a:spcBef>
                          <a:spcPts val="900"/>
                        </a:spcBef>
                        <a:spcAft>
                          <a:spcPts val="0"/>
                        </a:spcAft>
                        <a:buNone/>
                      </a:pPr>
                      <a:r>
                        <a:rPr lang="en" sz="1200">
                          <a:latin typeface="Times New Roman"/>
                          <a:ea typeface="Times New Roman"/>
                          <a:cs typeface="Times New Roman"/>
                          <a:sym typeface="Times New Roman"/>
                        </a:rPr>
                        <a:t>1420</a:t>
                      </a:r>
                      <a:endParaRPr sz="1200">
                        <a:latin typeface="Times New Roman"/>
                        <a:ea typeface="Times New Roman"/>
                        <a:cs typeface="Times New Roman"/>
                        <a:sym typeface="Times New Roman"/>
                      </a:endParaRPr>
                    </a:p>
                  </a:txBody>
                  <a:tcPr marT="63500" marB="63500" marR="63500" marL="63500" anchor="ctr">
                    <a:lnL cap="flat" cmpd="sng">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a:txBody>
                    <a:bodyPr>
                      <a:noAutofit/>
                    </a:bodyPr>
                    <a:lstStyle/>
                    <a:p>
                      <a:pPr indent="0" lvl="0" marL="0" rtl="0" algn="r">
                        <a:lnSpc>
                          <a:spcPct val="115000"/>
                        </a:lnSpc>
                        <a:spcBef>
                          <a:spcPts val="900"/>
                        </a:spcBef>
                        <a:spcAft>
                          <a:spcPts val="0"/>
                        </a:spcAft>
                        <a:buNone/>
                      </a:pPr>
                      <a:r>
                        <a:rPr lang="en" sz="1200">
                          <a:latin typeface="Times New Roman"/>
                          <a:ea typeface="Times New Roman"/>
                          <a:cs typeface="Times New Roman"/>
                          <a:sym typeface="Times New Roman"/>
                        </a:rPr>
                        <a:t>0.691593</a:t>
                      </a:r>
                      <a:endParaRPr sz="1200">
                        <a:latin typeface="Times New Roman"/>
                        <a:ea typeface="Times New Roman"/>
                        <a:cs typeface="Times New Roman"/>
                        <a:sym typeface="Times New Roman"/>
                      </a:endParaRPr>
                    </a:p>
                  </a:txBody>
                  <a:tcPr marT="63500" marB="63500" marR="63500" marL="63500" anchor="ctr">
                    <a:lnL cap="flat" cmpd="sng">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a:txBody>
                    <a:bodyPr>
                      <a:noAutofit/>
                    </a:bodyPr>
                    <a:lstStyle/>
                    <a:p>
                      <a:pPr indent="0" lvl="0" marL="0" rtl="0" algn="r">
                        <a:lnSpc>
                          <a:spcPct val="115000"/>
                        </a:lnSpc>
                        <a:spcBef>
                          <a:spcPts val="900"/>
                        </a:spcBef>
                        <a:spcAft>
                          <a:spcPts val="0"/>
                        </a:spcAft>
                        <a:buNone/>
                      </a:pPr>
                      <a:r>
                        <a:rPr b="1" lang="en" sz="1200">
                          <a:solidFill>
                            <a:srgbClr val="CC0000"/>
                          </a:solidFill>
                          <a:latin typeface="Times New Roman"/>
                          <a:ea typeface="Times New Roman"/>
                          <a:cs typeface="Times New Roman"/>
                          <a:sym typeface="Times New Roman"/>
                        </a:rPr>
                        <a:t>0.779363</a:t>
                      </a:r>
                      <a:endParaRPr b="1" sz="1200">
                        <a:solidFill>
                          <a:srgbClr val="CC0000"/>
                        </a:solidFill>
                        <a:latin typeface="Times New Roman"/>
                        <a:ea typeface="Times New Roman"/>
                        <a:cs typeface="Times New Roman"/>
                        <a:sym typeface="Times New Roman"/>
                      </a:endParaRPr>
                    </a:p>
                  </a:txBody>
                  <a:tcPr marT="63500" marB="63500" marR="63500" marL="63500" anchor="ctr">
                    <a:lnL cap="flat" cmpd="sng">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a:txBody>
                    <a:bodyPr>
                      <a:noAutofit/>
                    </a:bodyPr>
                    <a:lstStyle/>
                    <a:p>
                      <a:pPr indent="0" lvl="0" marL="0" marR="0" rtl="0" algn="r">
                        <a:lnSpc>
                          <a:spcPct val="115000"/>
                        </a:lnSpc>
                        <a:spcBef>
                          <a:spcPts val="900"/>
                        </a:spcBef>
                        <a:spcAft>
                          <a:spcPts val="0"/>
                        </a:spcAft>
                        <a:buNone/>
                      </a:pPr>
                      <a:r>
                        <a:rPr lang="en" sz="1200">
                          <a:latin typeface="Times New Roman"/>
                          <a:ea typeface="Times New Roman"/>
                          <a:cs typeface="Times New Roman"/>
                          <a:sym typeface="Times New Roman"/>
                        </a:rPr>
                        <a:t>0.731824</a:t>
                      </a:r>
                      <a:endParaRPr sz="1200">
                        <a:latin typeface="Times New Roman"/>
                        <a:ea typeface="Times New Roman"/>
                        <a:cs typeface="Times New Roman"/>
                        <a:sym typeface="Times New Roman"/>
                      </a:endParaRPr>
                    </a:p>
                  </a:txBody>
                  <a:tcPr marT="63500" marB="63500" marR="63500" marL="63500" anchor="ctr">
                    <a:lnL cap="flat" cmpd="sng">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a:txBody>
                    <a:bodyPr>
                      <a:noAutofit/>
                    </a:bodyPr>
                    <a:lstStyle/>
                    <a:p>
                      <a:pPr indent="0" lvl="0" marL="0" rtl="0" algn="r">
                        <a:lnSpc>
                          <a:spcPct val="115000"/>
                        </a:lnSpc>
                        <a:spcBef>
                          <a:spcPts val="900"/>
                        </a:spcBef>
                        <a:spcAft>
                          <a:spcPts val="0"/>
                        </a:spcAft>
                        <a:buNone/>
                      </a:pPr>
                      <a:r>
                        <a:rPr lang="en" sz="1200">
                          <a:latin typeface="Times New Roman"/>
                          <a:ea typeface="Times New Roman"/>
                          <a:cs typeface="Times New Roman"/>
                          <a:sym typeface="Times New Roman"/>
                        </a:rPr>
                        <a:t>0.727087</a:t>
                      </a:r>
                      <a:endParaRPr sz="1200">
                        <a:latin typeface="Times New Roman"/>
                        <a:ea typeface="Times New Roman"/>
                        <a:cs typeface="Times New Roman"/>
                        <a:sym typeface="Times New Roman"/>
                      </a:endParaRPr>
                    </a:p>
                  </a:txBody>
                  <a:tcPr marT="63500" marB="63500" marR="63500" marL="63500" anchor="ctr">
                    <a:lnL cap="flat" cmpd="sng">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c>
                  <a:txBody>
                    <a:bodyPr>
                      <a:noAutofit/>
                    </a:bodyPr>
                    <a:lstStyle/>
                    <a:p>
                      <a:pPr indent="0" lvl="0" marL="0" marR="0" rtl="0" algn="r">
                        <a:lnSpc>
                          <a:spcPct val="115000"/>
                        </a:lnSpc>
                        <a:spcBef>
                          <a:spcPts val="900"/>
                        </a:spcBef>
                        <a:spcAft>
                          <a:spcPts val="0"/>
                        </a:spcAft>
                        <a:buNone/>
                      </a:pPr>
                      <a:r>
                        <a:rPr lang="en" sz="1200">
                          <a:latin typeface="Times New Roman"/>
                          <a:ea typeface="Times New Roman"/>
                          <a:cs typeface="Times New Roman"/>
                          <a:sym typeface="Times New Roman"/>
                        </a:rPr>
                        <a:t>0.681382</a:t>
                      </a:r>
                      <a:endParaRPr sz="1200">
                        <a:latin typeface="Times New Roman"/>
                        <a:ea typeface="Times New Roman"/>
                        <a:cs typeface="Times New Roman"/>
                        <a:sym typeface="Times New Roman"/>
                      </a:endParaRPr>
                    </a:p>
                  </a:txBody>
                  <a:tcPr marT="63500" marB="63500" marR="63500" marL="63500" anchor="ctr">
                    <a:lnL cap="flat" cmpd="sng">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a:solidFill>
                        <a:srgbClr val="000000"/>
                      </a:solidFill>
                      <a:prstDash val="solid"/>
                      <a:round/>
                      <a:headEnd len="sm" w="sm" type="none"/>
                      <a:tailEnd len="sm" w="sm" type="none"/>
                    </a:lnT>
                    <a:lnB cap="flat" cmpd="sng" w="6350">
                      <a:solidFill>
                        <a:srgbClr val="000000"/>
                      </a:solidFill>
                      <a:prstDash val="solid"/>
                      <a:round/>
                      <a:headEnd len="sm" w="sm" type="none"/>
                      <a:tailEnd len="sm" w="sm" type="none"/>
                    </a:lnB>
                  </a:tcPr>
                </a:tc>
              </a:tr>
              <a:tr h="266700">
                <a:tc rowSpan="2">
                  <a:txBody>
                    <a:bodyPr>
                      <a:noAutofit/>
                    </a:bodyPr>
                    <a:lstStyle/>
                    <a:p>
                      <a:pPr indent="0" lvl="0" marL="0" rtl="0" algn="ctr">
                        <a:lnSpc>
                          <a:spcPct val="115000"/>
                        </a:lnSpc>
                        <a:spcBef>
                          <a:spcPts val="0"/>
                        </a:spcBef>
                        <a:spcAft>
                          <a:spcPts val="0"/>
                        </a:spcAft>
                        <a:buNone/>
                      </a:pPr>
                      <a:r>
                        <a:t/>
                      </a:r>
                      <a:endParaRPr sz="1200">
                        <a:latin typeface="Times New Roman"/>
                        <a:ea typeface="Times New Roman"/>
                        <a:cs typeface="Times New Roman"/>
                        <a:sym typeface="Times New Roman"/>
                      </a:endParaRPr>
                    </a:p>
                    <a:p>
                      <a:pPr indent="0" lvl="0" marL="0" rtl="0" algn="ctr">
                        <a:lnSpc>
                          <a:spcPct val="115000"/>
                        </a:lnSpc>
                        <a:spcBef>
                          <a:spcPts val="0"/>
                        </a:spcBef>
                        <a:spcAft>
                          <a:spcPts val="0"/>
                        </a:spcAft>
                        <a:buNone/>
                      </a:pPr>
                      <a:r>
                        <a:rPr lang="en" sz="1200">
                          <a:latin typeface="Times New Roman"/>
                          <a:ea typeface="Times New Roman"/>
                          <a:cs typeface="Times New Roman"/>
                          <a:sym typeface="Times New Roman"/>
                        </a:rPr>
                        <a:t>Averaging + </a:t>
                      </a:r>
                      <a:endParaRPr sz="1200">
                        <a:latin typeface="Times New Roman"/>
                        <a:ea typeface="Times New Roman"/>
                        <a:cs typeface="Times New Roman"/>
                        <a:sym typeface="Times New Roman"/>
                      </a:endParaRPr>
                    </a:p>
                    <a:p>
                      <a:pPr indent="0" lvl="0" marL="0" rtl="0" algn="ctr">
                        <a:lnSpc>
                          <a:spcPct val="115000"/>
                        </a:lnSpc>
                        <a:spcBef>
                          <a:spcPts val="0"/>
                        </a:spcBef>
                        <a:spcAft>
                          <a:spcPts val="0"/>
                        </a:spcAft>
                        <a:buNone/>
                      </a:pPr>
                      <a:r>
                        <a:rPr lang="en" sz="1200">
                          <a:latin typeface="Times New Roman"/>
                          <a:ea typeface="Times New Roman"/>
                          <a:cs typeface="Times New Roman"/>
                          <a:sym typeface="Times New Roman"/>
                        </a:rPr>
                        <a:t>Conditional Ensemble</a:t>
                      </a:r>
                      <a:endParaRPr sz="1200">
                        <a:latin typeface="Times New Roman"/>
                        <a:ea typeface="Times New Roman"/>
                        <a:cs typeface="Times New Roman"/>
                        <a:sym typeface="Times New Roman"/>
                      </a:endParaRPr>
                    </a:p>
                  </a:txBody>
                  <a:tcPr marT="25400" marB="25400" marR="25400" marL="25400" anchor="ctr">
                    <a:lnL cap="flat" cmpd="sng" w="9475">
                      <a:solidFill>
                        <a:srgbClr val="FFFFFF"/>
                      </a:solidFill>
                      <a:prstDash val="solid"/>
                      <a:round/>
                      <a:headEnd len="sm" w="sm" type="none"/>
                      <a:tailEnd len="sm" w="sm" type="none"/>
                    </a:lnL>
                    <a:lnR cap="flat" cmpd="sng" w="9475">
                      <a:solidFill>
                        <a:srgbClr val="000000"/>
                      </a:solidFill>
                      <a:prstDash val="solid"/>
                      <a:round/>
                      <a:headEnd len="sm" w="sm" type="none"/>
                      <a:tailEnd len="sm" w="sm" type="none"/>
                    </a:lnR>
                    <a:lnT cap="flat" cmpd="sng" w="9475">
                      <a:solidFill>
                        <a:srgbClr val="000000"/>
                      </a:solidFill>
                      <a:prstDash val="solid"/>
                      <a:round/>
                      <a:headEnd len="sm" w="sm" type="none"/>
                      <a:tailEnd len="sm" w="sm" type="none"/>
                    </a:lnT>
                    <a:lnB cap="flat" cmpd="sng" w="9475">
                      <a:solidFill>
                        <a:srgbClr val="000000"/>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lang="en" sz="1200">
                          <a:latin typeface="Times New Roman"/>
                          <a:ea typeface="Times New Roman"/>
                          <a:cs typeface="Times New Roman"/>
                          <a:sym typeface="Times New Roman"/>
                        </a:rPr>
                        <a:t>For safety = 0, use cv3full; else use cv0cv1cv2cv4own</a:t>
                      </a:r>
                      <a:endParaRPr sz="1200">
                        <a:latin typeface="Times New Roman"/>
                        <a:ea typeface="Times New Roman"/>
                        <a:cs typeface="Times New Roman"/>
                        <a:sym typeface="Times New Roman"/>
                      </a:endParaRPr>
                    </a:p>
                  </a:txBody>
                  <a:tcPr marT="25400" marB="25400" marR="25400" marL="25400" anchor="ctr">
                    <a:lnL cap="flat" cmpd="sng" w="9475">
                      <a:solidFill>
                        <a:srgbClr val="000000"/>
                      </a:solidFill>
                      <a:prstDash val="solid"/>
                      <a:round/>
                      <a:headEnd len="sm" w="sm" type="none"/>
                      <a:tailEnd len="sm" w="sm" type="none"/>
                    </a:lnL>
                    <a:lnR cap="flat" cmpd="sng" w="9475">
                      <a:solidFill>
                        <a:srgbClr val="000000"/>
                      </a:solidFill>
                      <a:prstDash val="solid"/>
                      <a:round/>
                      <a:headEnd len="sm" w="sm" type="none"/>
                      <a:tailEnd len="sm" w="sm" type="none"/>
                    </a:lnR>
                    <a:lnT cap="flat" cmpd="sng" w="9475">
                      <a:solidFill>
                        <a:srgbClr val="000000"/>
                      </a:solidFill>
                      <a:prstDash val="solid"/>
                      <a:round/>
                      <a:headEnd len="sm" w="sm" type="none"/>
                      <a:tailEnd len="sm" w="sm" type="none"/>
                    </a:lnT>
                    <a:lnB cap="flat" cmpd="sng" w="9475">
                      <a:solidFill>
                        <a:srgbClr val="CCCCCC"/>
                      </a:solidFill>
                      <a:prstDash val="dash"/>
                      <a:round/>
                      <a:headEnd len="sm" w="sm" type="none"/>
                      <a:tailEnd len="sm" w="sm" type="none"/>
                    </a:lnB>
                  </a:tcPr>
                </a:tc>
                <a:tc>
                  <a:txBody>
                    <a:bodyPr>
                      <a:noAutofit/>
                    </a:bodyPr>
                    <a:lstStyle/>
                    <a:p>
                      <a:pPr indent="0" lvl="0" marL="0" rtl="0" algn="ctr">
                        <a:lnSpc>
                          <a:spcPct val="115000"/>
                        </a:lnSpc>
                        <a:spcBef>
                          <a:spcPts val="0"/>
                        </a:spcBef>
                        <a:spcAft>
                          <a:spcPts val="0"/>
                        </a:spcAft>
                        <a:buNone/>
                      </a:pPr>
                      <a:r>
                        <a:rPr lang="en" sz="1200">
                          <a:latin typeface="Times New Roman"/>
                          <a:ea typeface="Times New Roman"/>
                          <a:cs typeface="Times New Roman"/>
                          <a:sym typeface="Times New Roman"/>
                        </a:rPr>
                        <a:t>conditional ensemble1</a:t>
                      </a:r>
                      <a:endParaRPr sz="1200">
                        <a:latin typeface="Times New Roman"/>
                        <a:ea typeface="Times New Roman"/>
                        <a:cs typeface="Times New Roman"/>
                        <a:sym typeface="Times New Roman"/>
                      </a:endParaRPr>
                    </a:p>
                  </a:txBody>
                  <a:tcPr marT="25400" marB="25400" marR="25400" marL="25400" anchor="ctr">
                    <a:lnL cap="flat" cmpd="sng" w="947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475">
                      <a:solidFill>
                        <a:srgbClr val="000000"/>
                      </a:solidFill>
                      <a:prstDash val="solid"/>
                      <a:round/>
                      <a:headEnd len="sm" w="sm" type="none"/>
                      <a:tailEnd len="sm" w="sm" type="none"/>
                    </a:lnT>
                    <a:lnB cap="flat" cmpd="sng" w="9475">
                      <a:solidFill>
                        <a:srgbClr val="CCCCCC"/>
                      </a:solidFill>
                      <a:prstDash val="dash"/>
                      <a:round/>
                      <a:headEnd len="sm" w="sm" type="none"/>
                      <a:tailEnd len="sm" w="sm" type="none"/>
                    </a:lnB>
                  </a:tcPr>
                </a:tc>
                <a:tc>
                  <a:txBody>
                    <a:bodyPr>
                      <a:noAutofit/>
                    </a:bodyPr>
                    <a:lstStyle/>
                    <a:p>
                      <a:pPr indent="0" lvl="0" marL="0" marR="0" rtl="0" algn="r">
                        <a:lnSpc>
                          <a:spcPct val="115000"/>
                        </a:lnSpc>
                        <a:spcBef>
                          <a:spcPts val="900"/>
                        </a:spcBef>
                        <a:spcAft>
                          <a:spcPts val="0"/>
                        </a:spcAft>
                        <a:buNone/>
                      </a:pPr>
                      <a:r>
                        <a:rPr lang="en" sz="1200">
                          <a:latin typeface="Times New Roman"/>
                          <a:ea typeface="Times New Roman"/>
                          <a:cs typeface="Times New Roman"/>
                          <a:sym typeface="Times New Roman"/>
                        </a:rPr>
                        <a:t>650</a:t>
                      </a:r>
                      <a:endParaRPr sz="1200">
                        <a:latin typeface="Times New Roman"/>
                        <a:ea typeface="Times New Roman"/>
                        <a:cs typeface="Times New Roman"/>
                        <a:sym typeface="Times New Roman"/>
                      </a:endParaRPr>
                    </a:p>
                  </a:txBody>
                  <a:tcPr marT="63500" marB="63500" marR="63500" marL="63500" anchor="ctr">
                    <a:lnL cap="flat" cmpd="sng" w="9525">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D9D9D9"/>
                      </a:solidFill>
                      <a:prstDash val="dash"/>
                      <a:round/>
                      <a:headEnd len="sm" w="sm" type="none"/>
                      <a:tailEnd len="sm" w="sm" type="none"/>
                    </a:lnB>
                  </a:tcPr>
                </a:tc>
                <a:tc>
                  <a:txBody>
                    <a:bodyPr>
                      <a:noAutofit/>
                    </a:bodyPr>
                    <a:lstStyle/>
                    <a:p>
                      <a:pPr indent="0" lvl="0" marL="0" marR="0" rtl="0" algn="r">
                        <a:lnSpc>
                          <a:spcPct val="115000"/>
                        </a:lnSpc>
                        <a:spcBef>
                          <a:spcPts val="900"/>
                        </a:spcBef>
                        <a:spcAft>
                          <a:spcPts val="0"/>
                        </a:spcAft>
                        <a:buNone/>
                      </a:pPr>
                      <a:r>
                        <a:rPr lang="en" sz="1200">
                          <a:latin typeface="Times New Roman"/>
                          <a:ea typeface="Times New Roman"/>
                          <a:cs typeface="Times New Roman"/>
                          <a:sym typeface="Times New Roman"/>
                        </a:rPr>
                        <a:t>430</a:t>
                      </a:r>
                      <a:endParaRPr sz="1200">
                        <a:latin typeface="Times New Roman"/>
                        <a:ea typeface="Times New Roman"/>
                        <a:cs typeface="Times New Roman"/>
                        <a:sym typeface="Times New Roman"/>
                      </a:endParaRPr>
                    </a:p>
                  </a:txBody>
                  <a:tcPr marT="63500" marB="63500" marR="63500" marL="63500" anchor="ctr">
                    <a:lnL cap="flat" cmpd="sng">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D9D9D9"/>
                      </a:solidFill>
                      <a:prstDash val="dash"/>
                      <a:round/>
                      <a:headEnd len="sm" w="sm" type="none"/>
                      <a:tailEnd len="sm" w="sm" type="none"/>
                    </a:lnB>
                  </a:tcPr>
                </a:tc>
                <a:tc>
                  <a:txBody>
                    <a:bodyPr>
                      <a:noAutofit/>
                    </a:bodyPr>
                    <a:lstStyle/>
                    <a:p>
                      <a:pPr indent="0" lvl="0" marL="0" rtl="0" algn="r">
                        <a:lnSpc>
                          <a:spcPct val="115000"/>
                        </a:lnSpc>
                        <a:spcBef>
                          <a:spcPts val="900"/>
                        </a:spcBef>
                        <a:spcAft>
                          <a:spcPts val="0"/>
                        </a:spcAft>
                        <a:buNone/>
                      </a:pPr>
                      <a:r>
                        <a:rPr lang="en" sz="1200">
                          <a:latin typeface="Times New Roman"/>
                          <a:ea typeface="Times New Roman"/>
                          <a:cs typeface="Times New Roman"/>
                          <a:sym typeface="Times New Roman"/>
                        </a:rPr>
                        <a:t>1723</a:t>
                      </a:r>
                      <a:endParaRPr sz="1200">
                        <a:latin typeface="Times New Roman"/>
                        <a:ea typeface="Times New Roman"/>
                        <a:cs typeface="Times New Roman"/>
                        <a:sym typeface="Times New Roman"/>
                      </a:endParaRPr>
                    </a:p>
                  </a:txBody>
                  <a:tcPr marT="63500" marB="63500" marR="63500" marL="63500" anchor="ctr">
                    <a:lnL cap="flat" cmpd="sng">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D9D9D9"/>
                      </a:solidFill>
                      <a:prstDash val="dash"/>
                      <a:round/>
                      <a:headEnd len="sm" w="sm" type="none"/>
                      <a:tailEnd len="sm" w="sm" type="none"/>
                    </a:lnB>
                  </a:tcPr>
                </a:tc>
                <a:tc>
                  <a:txBody>
                    <a:bodyPr>
                      <a:noAutofit/>
                    </a:bodyPr>
                    <a:lstStyle/>
                    <a:p>
                      <a:pPr indent="0" lvl="0" marL="0" rtl="0" algn="r">
                        <a:lnSpc>
                          <a:spcPct val="115000"/>
                        </a:lnSpc>
                        <a:spcBef>
                          <a:spcPts val="900"/>
                        </a:spcBef>
                        <a:spcAft>
                          <a:spcPts val="0"/>
                        </a:spcAft>
                        <a:buNone/>
                      </a:pPr>
                      <a:r>
                        <a:rPr lang="en" sz="1200">
                          <a:latin typeface="Times New Roman"/>
                          <a:ea typeface="Times New Roman"/>
                          <a:cs typeface="Times New Roman"/>
                          <a:sym typeface="Times New Roman"/>
                        </a:rPr>
                        <a:t>1172</a:t>
                      </a:r>
                      <a:endParaRPr sz="1200">
                        <a:latin typeface="Times New Roman"/>
                        <a:ea typeface="Times New Roman"/>
                        <a:cs typeface="Times New Roman"/>
                        <a:sym typeface="Times New Roman"/>
                      </a:endParaRPr>
                    </a:p>
                  </a:txBody>
                  <a:tcPr marT="63500" marB="63500" marR="63500" marL="63500" anchor="ctr">
                    <a:lnL cap="flat" cmpd="sng">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D9D9D9"/>
                      </a:solidFill>
                      <a:prstDash val="dash"/>
                      <a:round/>
                      <a:headEnd len="sm" w="sm" type="none"/>
                      <a:tailEnd len="sm" w="sm" type="none"/>
                    </a:lnB>
                  </a:tcPr>
                </a:tc>
                <a:tc>
                  <a:txBody>
                    <a:bodyPr>
                      <a:noAutofit/>
                    </a:bodyPr>
                    <a:lstStyle/>
                    <a:p>
                      <a:pPr indent="0" lvl="0" marL="0" rtl="0" algn="r">
                        <a:lnSpc>
                          <a:spcPct val="115000"/>
                        </a:lnSpc>
                        <a:spcBef>
                          <a:spcPts val="900"/>
                        </a:spcBef>
                        <a:spcAft>
                          <a:spcPts val="0"/>
                        </a:spcAft>
                        <a:buNone/>
                      </a:pPr>
                      <a:r>
                        <a:rPr lang="en" sz="1200">
                          <a:latin typeface="Times New Roman"/>
                          <a:ea typeface="Times New Roman"/>
                          <a:cs typeface="Times New Roman"/>
                          <a:sym typeface="Times New Roman"/>
                        </a:rPr>
                        <a:t>0.800279</a:t>
                      </a:r>
                      <a:endParaRPr sz="1200">
                        <a:latin typeface="Times New Roman"/>
                        <a:ea typeface="Times New Roman"/>
                        <a:cs typeface="Times New Roman"/>
                        <a:sym typeface="Times New Roman"/>
                      </a:endParaRPr>
                    </a:p>
                  </a:txBody>
                  <a:tcPr marT="63500" marB="63500" marR="63500" marL="63500" anchor="ctr">
                    <a:lnL cap="flat" cmpd="sng">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D9D9D9"/>
                      </a:solidFill>
                      <a:prstDash val="dash"/>
                      <a:round/>
                      <a:headEnd len="sm" w="sm" type="none"/>
                      <a:tailEnd len="sm" w="sm" type="none"/>
                    </a:lnB>
                  </a:tcPr>
                </a:tc>
                <a:tc>
                  <a:txBody>
                    <a:bodyPr>
                      <a:noAutofit/>
                    </a:bodyPr>
                    <a:lstStyle/>
                    <a:p>
                      <a:pPr indent="0" lvl="0" marL="0" rtl="0" algn="r">
                        <a:lnSpc>
                          <a:spcPct val="115000"/>
                        </a:lnSpc>
                        <a:spcBef>
                          <a:spcPts val="900"/>
                        </a:spcBef>
                        <a:spcAft>
                          <a:spcPts val="0"/>
                        </a:spcAft>
                        <a:buNone/>
                      </a:pPr>
                      <a:r>
                        <a:rPr lang="en" sz="1200">
                          <a:latin typeface="Times New Roman"/>
                          <a:ea typeface="Times New Roman"/>
                          <a:cs typeface="Times New Roman"/>
                          <a:sym typeface="Times New Roman"/>
                        </a:rPr>
                        <a:t>0.643249</a:t>
                      </a:r>
                      <a:endParaRPr sz="1200">
                        <a:latin typeface="Times New Roman"/>
                        <a:ea typeface="Times New Roman"/>
                        <a:cs typeface="Times New Roman"/>
                        <a:sym typeface="Times New Roman"/>
                      </a:endParaRPr>
                    </a:p>
                  </a:txBody>
                  <a:tcPr marT="63500" marB="63500" marR="63500" marL="63500" anchor="ctr">
                    <a:lnL cap="flat" cmpd="sng">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D9D9D9"/>
                      </a:solidFill>
                      <a:prstDash val="dash"/>
                      <a:round/>
                      <a:headEnd len="sm" w="sm" type="none"/>
                      <a:tailEnd len="sm" w="sm" type="none"/>
                    </a:lnB>
                  </a:tcPr>
                </a:tc>
                <a:tc>
                  <a:txBody>
                    <a:bodyPr>
                      <a:noAutofit/>
                    </a:bodyPr>
                    <a:lstStyle/>
                    <a:p>
                      <a:pPr indent="0" lvl="0" marL="0" marR="0" rtl="0" algn="r">
                        <a:lnSpc>
                          <a:spcPct val="115000"/>
                        </a:lnSpc>
                        <a:spcBef>
                          <a:spcPts val="900"/>
                        </a:spcBef>
                        <a:spcAft>
                          <a:spcPts val="0"/>
                        </a:spcAft>
                        <a:buNone/>
                      </a:pPr>
                      <a:r>
                        <a:rPr lang="en" sz="1200">
                          <a:latin typeface="Times New Roman"/>
                          <a:ea typeface="Times New Roman"/>
                          <a:cs typeface="Times New Roman"/>
                          <a:sym typeface="Times New Roman"/>
                        </a:rPr>
                        <a:t>0.728302</a:t>
                      </a:r>
                      <a:endParaRPr sz="1200">
                        <a:latin typeface="Times New Roman"/>
                        <a:ea typeface="Times New Roman"/>
                        <a:cs typeface="Times New Roman"/>
                        <a:sym typeface="Times New Roman"/>
                      </a:endParaRPr>
                    </a:p>
                  </a:txBody>
                  <a:tcPr marT="63500" marB="63500" marR="63500" marL="63500" anchor="ctr">
                    <a:lnL cap="flat" cmpd="sng">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D9D9D9"/>
                      </a:solidFill>
                      <a:prstDash val="dash"/>
                      <a:round/>
                      <a:headEnd len="sm" w="sm" type="none"/>
                      <a:tailEnd len="sm" w="sm" type="none"/>
                    </a:lnB>
                  </a:tcPr>
                </a:tc>
                <a:tc>
                  <a:txBody>
                    <a:bodyPr>
                      <a:noAutofit/>
                    </a:bodyPr>
                    <a:lstStyle/>
                    <a:p>
                      <a:pPr indent="0" lvl="0" marL="0" rtl="0" algn="r">
                        <a:lnSpc>
                          <a:spcPct val="115000"/>
                        </a:lnSpc>
                        <a:spcBef>
                          <a:spcPts val="900"/>
                        </a:spcBef>
                        <a:spcAft>
                          <a:spcPts val="0"/>
                        </a:spcAft>
                        <a:buNone/>
                      </a:pPr>
                      <a:r>
                        <a:rPr lang="en" sz="1200">
                          <a:latin typeface="Times New Roman"/>
                          <a:ea typeface="Times New Roman"/>
                          <a:cs typeface="Times New Roman"/>
                          <a:sym typeface="Times New Roman"/>
                        </a:rPr>
                        <a:t>0.684579</a:t>
                      </a:r>
                      <a:endParaRPr sz="1200">
                        <a:latin typeface="Times New Roman"/>
                        <a:ea typeface="Times New Roman"/>
                        <a:cs typeface="Times New Roman"/>
                        <a:sym typeface="Times New Roman"/>
                      </a:endParaRPr>
                    </a:p>
                  </a:txBody>
                  <a:tcPr marT="63500" marB="63500" marR="63500" marL="63500" anchor="ctr">
                    <a:lnL cap="flat" cmpd="sng">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D9D9D9"/>
                      </a:solidFill>
                      <a:prstDash val="dash"/>
                      <a:round/>
                      <a:headEnd len="sm" w="sm" type="none"/>
                      <a:tailEnd len="sm" w="sm" type="none"/>
                    </a:lnB>
                  </a:tcPr>
                </a:tc>
                <a:tc>
                  <a:txBody>
                    <a:bodyPr>
                      <a:noAutofit/>
                    </a:bodyPr>
                    <a:lstStyle/>
                    <a:p>
                      <a:pPr indent="0" lvl="0" marL="0" marR="0" rtl="0" algn="ctr">
                        <a:lnSpc>
                          <a:spcPct val="115000"/>
                        </a:lnSpc>
                        <a:spcBef>
                          <a:spcPts val="900"/>
                        </a:spcBef>
                        <a:spcAft>
                          <a:spcPts val="0"/>
                        </a:spcAft>
                        <a:buNone/>
                      </a:pPr>
                      <a:r>
                        <a:rPr lang="en" sz="1200">
                          <a:latin typeface="Times New Roman"/>
                          <a:ea typeface="Times New Roman"/>
                          <a:cs typeface="Times New Roman"/>
                          <a:sym typeface="Times New Roman"/>
                        </a:rPr>
                        <a:t>0.731586</a:t>
                      </a:r>
                      <a:endParaRPr sz="1200">
                        <a:latin typeface="Times New Roman"/>
                        <a:ea typeface="Times New Roman"/>
                        <a:cs typeface="Times New Roman"/>
                        <a:sym typeface="Times New Roman"/>
                      </a:endParaRPr>
                    </a:p>
                  </a:txBody>
                  <a:tcPr marT="63500" marB="63500" marR="63500" marL="63500" anchor="ctr">
                    <a:lnL cap="flat" cmpd="sng">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6350">
                      <a:solidFill>
                        <a:srgbClr val="D9D9D9"/>
                      </a:solidFill>
                      <a:prstDash val="dash"/>
                      <a:round/>
                      <a:headEnd len="sm" w="sm" type="none"/>
                      <a:tailEnd len="sm" w="sm" type="none"/>
                    </a:lnB>
                  </a:tcPr>
                </a:tc>
              </a:tr>
              <a:tr h="266700">
                <a:tc vMerge="1"/>
                <a:tc>
                  <a:txBody>
                    <a:bodyPr>
                      <a:noAutofit/>
                    </a:bodyPr>
                    <a:lstStyle/>
                    <a:p>
                      <a:pPr indent="0" lvl="0" marL="0" rtl="0" algn="ctr">
                        <a:lnSpc>
                          <a:spcPct val="115000"/>
                        </a:lnSpc>
                        <a:spcBef>
                          <a:spcPts val="0"/>
                        </a:spcBef>
                        <a:spcAft>
                          <a:spcPts val="0"/>
                        </a:spcAft>
                        <a:buNone/>
                      </a:pPr>
                      <a:r>
                        <a:rPr lang="en" sz="1200">
                          <a:latin typeface="Times New Roman"/>
                          <a:ea typeface="Times New Roman"/>
                          <a:cs typeface="Times New Roman"/>
                          <a:sym typeface="Times New Roman"/>
                        </a:rPr>
                        <a:t>For safety = 1, use cv0cv1cv2cv4own; else use cv3full</a:t>
                      </a:r>
                      <a:endParaRPr sz="1200">
                        <a:latin typeface="Times New Roman"/>
                        <a:ea typeface="Times New Roman"/>
                        <a:cs typeface="Times New Roman"/>
                        <a:sym typeface="Times New Roman"/>
                      </a:endParaRPr>
                    </a:p>
                  </a:txBody>
                  <a:tcPr marT="25400" marB="25400" marR="25400" marL="25400" anchor="ctr">
                    <a:lnL cap="flat" cmpd="sng" w="9475">
                      <a:solidFill>
                        <a:srgbClr val="000000"/>
                      </a:solidFill>
                      <a:prstDash val="solid"/>
                      <a:round/>
                      <a:headEnd len="sm" w="sm" type="none"/>
                      <a:tailEnd len="sm" w="sm" type="none"/>
                    </a:lnL>
                    <a:lnR cap="flat" cmpd="sng" w="9475">
                      <a:solidFill>
                        <a:srgbClr val="000000"/>
                      </a:solidFill>
                      <a:prstDash val="solid"/>
                      <a:round/>
                      <a:headEnd len="sm" w="sm" type="none"/>
                      <a:tailEnd len="sm" w="sm" type="none"/>
                    </a:lnR>
                    <a:lnT cap="flat" cmpd="sng" w="9475">
                      <a:solidFill>
                        <a:srgbClr val="CCCCCC"/>
                      </a:solidFill>
                      <a:prstDash val="dash"/>
                      <a:round/>
                      <a:headEnd len="sm" w="sm" type="none"/>
                      <a:tailEnd len="sm" w="sm" type="none"/>
                    </a:lnT>
                    <a:lnB cap="flat" cmpd="sng" w="9475">
                      <a:solidFill>
                        <a:srgbClr val="000000"/>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lang="en" sz="1200">
                          <a:latin typeface="Times New Roman"/>
                          <a:ea typeface="Times New Roman"/>
                          <a:cs typeface="Times New Roman"/>
                          <a:sym typeface="Times New Roman"/>
                        </a:rPr>
                        <a:t>conditional ensemble2</a:t>
                      </a:r>
                      <a:endParaRPr sz="1200">
                        <a:latin typeface="Times New Roman"/>
                        <a:ea typeface="Times New Roman"/>
                        <a:cs typeface="Times New Roman"/>
                        <a:sym typeface="Times New Roman"/>
                      </a:endParaRPr>
                    </a:p>
                  </a:txBody>
                  <a:tcPr marT="25400" marB="25400" marR="25400" marL="25400" anchor="ctr">
                    <a:lnL cap="flat" cmpd="sng" w="947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475">
                      <a:solidFill>
                        <a:srgbClr val="CCCCCC"/>
                      </a:solidFill>
                      <a:prstDash val="dash"/>
                      <a:round/>
                      <a:headEnd len="sm" w="sm" type="none"/>
                      <a:tailEnd len="sm" w="sm" type="none"/>
                    </a:lnT>
                    <a:lnB cap="flat" cmpd="sng" w="9475">
                      <a:solidFill>
                        <a:srgbClr val="000000"/>
                      </a:solidFill>
                      <a:prstDash val="solid"/>
                      <a:round/>
                      <a:headEnd len="sm" w="sm" type="none"/>
                      <a:tailEnd len="sm" w="sm" type="none"/>
                    </a:lnB>
                  </a:tcPr>
                </a:tc>
                <a:tc>
                  <a:txBody>
                    <a:bodyPr>
                      <a:noAutofit/>
                    </a:bodyPr>
                    <a:lstStyle/>
                    <a:p>
                      <a:pPr indent="0" lvl="0" marL="0" marR="0" rtl="0" algn="r">
                        <a:lnSpc>
                          <a:spcPct val="115000"/>
                        </a:lnSpc>
                        <a:spcBef>
                          <a:spcPts val="0"/>
                        </a:spcBef>
                        <a:spcAft>
                          <a:spcPts val="0"/>
                        </a:spcAft>
                        <a:buNone/>
                      </a:pPr>
                      <a:r>
                        <a:rPr lang="en" sz="1200">
                          <a:latin typeface="Times New Roman"/>
                          <a:ea typeface="Times New Roman"/>
                          <a:cs typeface="Times New Roman"/>
                          <a:sym typeface="Times New Roman"/>
                        </a:rPr>
                        <a:t>328</a:t>
                      </a:r>
                      <a:endParaRPr sz="1200">
                        <a:latin typeface="Times New Roman"/>
                        <a:ea typeface="Times New Roman"/>
                        <a:cs typeface="Times New Roman"/>
                        <a:sym typeface="Times New Roman"/>
                      </a:endParaRPr>
                    </a:p>
                  </a:txBody>
                  <a:tcPr marT="63500" marB="63500" marR="63500" marL="63500" anchor="ctr">
                    <a:lnL cap="flat" cmpd="sng" w="9525">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w="6350">
                      <a:solidFill>
                        <a:srgbClr val="D9D9D9"/>
                      </a:solidFill>
                      <a:prstDash val="dash"/>
                      <a:round/>
                      <a:headEnd len="sm" w="sm" type="none"/>
                      <a:tailEnd len="sm" w="sm" type="none"/>
                    </a:lnT>
                    <a:lnB cap="flat" cmpd="sng" w="6350">
                      <a:solidFill>
                        <a:srgbClr val="000000"/>
                      </a:solidFill>
                      <a:prstDash val="solid"/>
                      <a:round/>
                      <a:headEnd len="sm" w="sm" type="none"/>
                      <a:tailEnd len="sm" w="sm" type="none"/>
                    </a:lnB>
                  </a:tcPr>
                </a:tc>
                <a:tc>
                  <a:txBody>
                    <a:bodyPr>
                      <a:noAutofit/>
                    </a:bodyPr>
                    <a:lstStyle/>
                    <a:p>
                      <a:pPr indent="0" lvl="0" marL="0" marR="0" rtl="0" algn="r">
                        <a:lnSpc>
                          <a:spcPct val="115000"/>
                        </a:lnSpc>
                        <a:spcBef>
                          <a:spcPts val="0"/>
                        </a:spcBef>
                        <a:spcAft>
                          <a:spcPts val="0"/>
                        </a:spcAft>
                        <a:buNone/>
                      </a:pPr>
                      <a:r>
                        <a:rPr lang="en" sz="1200">
                          <a:latin typeface="Times New Roman"/>
                          <a:ea typeface="Times New Roman"/>
                          <a:cs typeface="Times New Roman"/>
                          <a:sym typeface="Times New Roman"/>
                        </a:rPr>
                        <a:t>758</a:t>
                      </a:r>
                      <a:endParaRPr sz="1200">
                        <a:latin typeface="Times New Roman"/>
                        <a:ea typeface="Times New Roman"/>
                        <a:cs typeface="Times New Roman"/>
                        <a:sym typeface="Times New Roman"/>
                      </a:endParaRPr>
                    </a:p>
                  </a:txBody>
                  <a:tcPr marT="63500" marB="63500" marR="63500" marL="63500" anchor="ctr">
                    <a:lnL cap="flat" cmpd="sng">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w="6350">
                      <a:solidFill>
                        <a:srgbClr val="D9D9D9"/>
                      </a:solidFill>
                      <a:prstDash val="dash"/>
                      <a:round/>
                      <a:headEnd len="sm" w="sm" type="none"/>
                      <a:tailEnd len="sm" w="sm" type="none"/>
                    </a:lnT>
                    <a:lnB cap="flat" cmpd="sng" w="6350">
                      <a:solidFill>
                        <a:srgbClr val="000000"/>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n" sz="1200">
                          <a:latin typeface="Times New Roman"/>
                          <a:ea typeface="Times New Roman"/>
                          <a:cs typeface="Times New Roman"/>
                          <a:sym typeface="Times New Roman"/>
                        </a:rPr>
                        <a:t>1395</a:t>
                      </a:r>
                      <a:endParaRPr sz="1200">
                        <a:latin typeface="Times New Roman"/>
                        <a:ea typeface="Times New Roman"/>
                        <a:cs typeface="Times New Roman"/>
                        <a:sym typeface="Times New Roman"/>
                      </a:endParaRPr>
                    </a:p>
                  </a:txBody>
                  <a:tcPr marT="63500" marB="63500" marR="63500" marL="63500" anchor="ctr">
                    <a:lnL cap="flat" cmpd="sng">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w="6350">
                      <a:solidFill>
                        <a:srgbClr val="D9D9D9"/>
                      </a:solidFill>
                      <a:prstDash val="dash"/>
                      <a:round/>
                      <a:headEnd len="sm" w="sm" type="none"/>
                      <a:tailEnd len="sm" w="sm" type="none"/>
                    </a:lnT>
                    <a:lnB cap="flat" cmpd="sng" w="6350">
                      <a:solidFill>
                        <a:srgbClr val="000000"/>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n" sz="1200">
                          <a:latin typeface="Times New Roman"/>
                          <a:ea typeface="Times New Roman"/>
                          <a:cs typeface="Times New Roman"/>
                          <a:sym typeface="Times New Roman"/>
                        </a:rPr>
                        <a:t>1494</a:t>
                      </a:r>
                      <a:endParaRPr sz="1200">
                        <a:latin typeface="Times New Roman"/>
                        <a:ea typeface="Times New Roman"/>
                        <a:cs typeface="Times New Roman"/>
                        <a:sym typeface="Times New Roman"/>
                      </a:endParaRPr>
                    </a:p>
                  </a:txBody>
                  <a:tcPr marT="63500" marB="63500" marR="63500" marL="63500" anchor="ctr">
                    <a:lnL cap="flat" cmpd="sng">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w="6350">
                      <a:solidFill>
                        <a:srgbClr val="D9D9D9"/>
                      </a:solidFill>
                      <a:prstDash val="dash"/>
                      <a:round/>
                      <a:headEnd len="sm" w="sm" type="none"/>
                      <a:tailEnd len="sm" w="sm" type="none"/>
                    </a:lnT>
                    <a:lnB cap="flat" cmpd="sng" w="6350">
                      <a:solidFill>
                        <a:srgbClr val="000000"/>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n" sz="1200">
                          <a:latin typeface="Times New Roman"/>
                          <a:ea typeface="Times New Roman"/>
                          <a:cs typeface="Times New Roman"/>
                          <a:sym typeface="Times New Roman"/>
                        </a:rPr>
                        <a:t>0.647933</a:t>
                      </a:r>
                      <a:endParaRPr sz="1200">
                        <a:latin typeface="Times New Roman"/>
                        <a:ea typeface="Times New Roman"/>
                        <a:cs typeface="Times New Roman"/>
                        <a:sym typeface="Times New Roman"/>
                      </a:endParaRPr>
                    </a:p>
                  </a:txBody>
                  <a:tcPr marT="63500" marB="63500" marR="63500" marL="63500" anchor="ctr">
                    <a:lnL cap="flat" cmpd="sng">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w="6350">
                      <a:solidFill>
                        <a:srgbClr val="D9D9D9"/>
                      </a:solidFill>
                      <a:prstDash val="dash"/>
                      <a:round/>
                      <a:headEnd len="sm" w="sm" type="none"/>
                      <a:tailEnd len="sm" w="sm" type="none"/>
                    </a:lnT>
                    <a:lnB cap="flat" cmpd="sng" w="6350">
                      <a:solidFill>
                        <a:srgbClr val="000000"/>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n" sz="1200">
                          <a:latin typeface="Times New Roman"/>
                          <a:ea typeface="Times New Roman"/>
                          <a:cs typeface="Times New Roman"/>
                          <a:sym typeface="Times New Roman"/>
                        </a:rPr>
                        <a:t>0.819978</a:t>
                      </a:r>
                      <a:endParaRPr sz="1200">
                        <a:latin typeface="Times New Roman"/>
                        <a:ea typeface="Times New Roman"/>
                        <a:cs typeface="Times New Roman"/>
                        <a:sym typeface="Times New Roman"/>
                      </a:endParaRPr>
                    </a:p>
                  </a:txBody>
                  <a:tcPr marT="63500" marB="63500" marR="63500" marL="63500" anchor="ctr">
                    <a:lnL cap="flat" cmpd="sng">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w="6350">
                      <a:solidFill>
                        <a:srgbClr val="D9D9D9"/>
                      </a:solidFill>
                      <a:prstDash val="dash"/>
                      <a:round/>
                      <a:headEnd len="sm" w="sm" type="none"/>
                      <a:tailEnd len="sm" w="sm" type="none"/>
                    </a:lnT>
                    <a:lnB cap="flat" cmpd="sng" w="6350">
                      <a:solidFill>
                        <a:srgbClr val="000000"/>
                      </a:solidFill>
                      <a:prstDash val="solid"/>
                      <a:round/>
                      <a:headEnd len="sm" w="sm" type="none"/>
                      <a:tailEnd len="sm" w="sm" type="none"/>
                    </a:lnB>
                  </a:tcPr>
                </a:tc>
                <a:tc>
                  <a:txBody>
                    <a:bodyPr>
                      <a:noAutofit/>
                    </a:bodyPr>
                    <a:lstStyle/>
                    <a:p>
                      <a:pPr indent="0" lvl="0" marL="0" marR="0" rtl="0" algn="r">
                        <a:lnSpc>
                          <a:spcPct val="115000"/>
                        </a:lnSpc>
                        <a:spcBef>
                          <a:spcPts val="0"/>
                        </a:spcBef>
                        <a:spcAft>
                          <a:spcPts val="0"/>
                        </a:spcAft>
                        <a:buNone/>
                      </a:pPr>
                      <a:r>
                        <a:rPr lang="en" sz="1200">
                          <a:latin typeface="Times New Roman"/>
                          <a:ea typeface="Times New Roman"/>
                          <a:cs typeface="Times New Roman"/>
                          <a:sym typeface="Times New Roman"/>
                        </a:rPr>
                        <a:t>0.726792</a:t>
                      </a:r>
                      <a:endParaRPr sz="1200">
                        <a:latin typeface="Times New Roman"/>
                        <a:ea typeface="Times New Roman"/>
                        <a:cs typeface="Times New Roman"/>
                        <a:sym typeface="Times New Roman"/>
                      </a:endParaRPr>
                    </a:p>
                  </a:txBody>
                  <a:tcPr marT="63500" marB="63500" marR="63500" marL="63500" anchor="ctr">
                    <a:lnL cap="flat" cmpd="sng">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w="6350">
                      <a:solidFill>
                        <a:srgbClr val="D9D9D9"/>
                      </a:solidFill>
                      <a:prstDash val="dash"/>
                      <a:round/>
                      <a:headEnd len="sm" w="sm" type="none"/>
                      <a:tailEnd len="sm" w="sm" type="none"/>
                    </a:lnT>
                    <a:lnB cap="flat" cmpd="sng" w="6350">
                      <a:solidFill>
                        <a:srgbClr val="000000"/>
                      </a:solidFill>
                      <a:prstDash val="solid"/>
                      <a:round/>
                      <a:headEnd len="sm" w="sm" type="none"/>
                      <a:tailEnd len="sm" w="sm" type="none"/>
                    </a:lnB>
                  </a:tcPr>
                </a:tc>
                <a:tc>
                  <a:txBody>
                    <a:bodyPr>
                      <a:noAutofit/>
                    </a:bodyPr>
                    <a:lstStyle/>
                    <a:p>
                      <a:pPr indent="0" lvl="0" marL="0" marR="0" rtl="0" algn="r">
                        <a:lnSpc>
                          <a:spcPct val="115000"/>
                        </a:lnSpc>
                        <a:spcBef>
                          <a:spcPts val="0"/>
                        </a:spcBef>
                        <a:spcAft>
                          <a:spcPts val="0"/>
                        </a:spcAft>
                        <a:buNone/>
                      </a:pPr>
                      <a:r>
                        <a:rPr lang="en" sz="1200">
                          <a:latin typeface="Times New Roman"/>
                          <a:ea typeface="Times New Roman"/>
                          <a:cs typeface="Times New Roman"/>
                          <a:sym typeface="Times New Roman"/>
                        </a:rPr>
                        <a:t>0.733432</a:t>
                      </a:r>
                      <a:endParaRPr sz="1200">
                        <a:latin typeface="Times New Roman"/>
                        <a:ea typeface="Times New Roman"/>
                        <a:cs typeface="Times New Roman"/>
                        <a:sym typeface="Times New Roman"/>
                      </a:endParaRPr>
                    </a:p>
                  </a:txBody>
                  <a:tcPr marT="63500" marB="63500" marR="63500" marL="63500" anchor="ctr">
                    <a:lnL cap="flat" cmpd="sng">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w="6350">
                      <a:solidFill>
                        <a:srgbClr val="D9D9D9"/>
                      </a:solidFill>
                      <a:prstDash val="dash"/>
                      <a:round/>
                      <a:headEnd len="sm" w="sm" type="none"/>
                      <a:tailEnd len="sm" w="sm" type="none"/>
                    </a:lnT>
                    <a:lnB cap="flat" cmpd="sng" w="6350">
                      <a:solidFill>
                        <a:srgbClr val="000000"/>
                      </a:solidFill>
                      <a:prstDash val="solid"/>
                      <a:round/>
                      <a:headEnd len="sm" w="sm" type="none"/>
                      <a:tailEnd len="sm" w="sm" type="none"/>
                    </a:lnB>
                  </a:tcPr>
                </a:tc>
                <a:tc>
                  <a:txBody>
                    <a:bodyPr>
                      <a:noAutofit/>
                    </a:bodyPr>
                    <a:lstStyle/>
                    <a:p>
                      <a:pPr indent="0" lvl="0" marL="0" marR="0" rtl="0" algn="r">
                        <a:lnSpc>
                          <a:spcPct val="115000"/>
                        </a:lnSpc>
                        <a:spcBef>
                          <a:spcPts val="0"/>
                        </a:spcBef>
                        <a:spcAft>
                          <a:spcPts val="0"/>
                        </a:spcAft>
                        <a:buNone/>
                      </a:pPr>
                      <a:r>
                        <a:rPr lang="en" sz="1200">
                          <a:latin typeface="Times New Roman"/>
                          <a:ea typeface="Times New Roman"/>
                          <a:cs typeface="Times New Roman"/>
                          <a:sym typeface="Times New Roman"/>
                        </a:rPr>
                        <a:t>0.663410</a:t>
                      </a:r>
                      <a:endParaRPr sz="1200">
                        <a:latin typeface="Times New Roman"/>
                        <a:ea typeface="Times New Roman"/>
                        <a:cs typeface="Times New Roman"/>
                        <a:sym typeface="Times New Roman"/>
                      </a:endParaRPr>
                    </a:p>
                  </a:txBody>
                  <a:tcPr marT="63500" marB="63500" marR="63500" marL="63500" anchor="ctr">
                    <a:lnL cap="flat" cmpd="sng">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w="6350">
                      <a:solidFill>
                        <a:srgbClr val="D9D9D9"/>
                      </a:solidFill>
                      <a:prstDash val="dash"/>
                      <a:round/>
                      <a:headEnd len="sm" w="sm" type="none"/>
                      <a:tailEnd len="sm" w="sm" type="none"/>
                    </a:lnT>
                    <a:lnB cap="flat" cmpd="sng" w="6350">
                      <a:solidFill>
                        <a:srgbClr val="000000"/>
                      </a:solidFill>
                      <a:prstDash val="solid"/>
                      <a:round/>
                      <a:headEnd len="sm" w="sm" type="none"/>
                      <a:tailEnd len="sm" w="sm" type="none"/>
                    </a:lnB>
                  </a:tcPr>
                </a:tc>
              </a:tr>
              <a:tr h="266700">
                <a:tc rowSpan="3">
                  <a:txBody>
                    <a:bodyPr>
                      <a:noAutofit/>
                    </a:bodyPr>
                    <a:lstStyle/>
                    <a:p>
                      <a:pPr indent="0" lvl="0" marL="0" rtl="0" algn="l">
                        <a:lnSpc>
                          <a:spcPct val="115000"/>
                        </a:lnSpc>
                        <a:spcBef>
                          <a:spcPts val="0"/>
                        </a:spcBef>
                        <a:spcAft>
                          <a:spcPts val="0"/>
                        </a:spcAft>
                        <a:buNone/>
                      </a:pPr>
                      <a:r>
                        <a:t/>
                      </a:r>
                      <a:endParaRPr sz="1200">
                        <a:latin typeface="Times New Roman"/>
                        <a:ea typeface="Times New Roman"/>
                        <a:cs typeface="Times New Roman"/>
                        <a:sym typeface="Times New Roman"/>
                      </a:endParaRPr>
                    </a:p>
                    <a:p>
                      <a:pPr indent="0" lvl="0" marL="0" rtl="0" algn="ctr">
                        <a:lnSpc>
                          <a:spcPct val="115000"/>
                        </a:lnSpc>
                        <a:spcBef>
                          <a:spcPts val="0"/>
                        </a:spcBef>
                        <a:spcAft>
                          <a:spcPts val="0"/>
                        </a:spcAft>
                        <a:buNone/>
                      </a:pPr>
                      <a:r>
                        <a:rPr lang="en" sz="1200">
                          <a:latin typeface="Times New Roman"/>
                          <a:ea typeface="Times New Roman"/>
                          <a:cs typeface="Times New Roman"/>
                          <a:sym typeface="Times New Roman"/>
                        </a:rPr>
                        <a:t>Averaging</a:t>
                      </a:r>
                      <a:endParaRPr sz="1200">
                        <a:latin typeface="Times New Roman"/>
                        <a:ea typeface="Times New Roman"/>
                        <a:cs typeface="Times New Roman"/>
                        <a:sym typeface="Times New Roman"/>
                      </a:endParaRPr>
                    </a:p>
                    <a:p>
                      <a:pPr indent="0" lvl="0" marL="0" rtl="0" algn="ctr">
                        <a:lnSpc>
                          <a:spcPct val="115000"/>
                        </a:lnSpc>
                        <a:spcBef>
                          <a:spcPts val="0"/>
                        </a:spcBef>
                        <a:spcAft>
                          <a:spcPts val="0"/>
                        </a:spcAft>
                        <a:buNone/>
                      </a:pPr>
                      <a:r>
                        <a:rPr lang="en" sz="1200">
                          <a:latin typeface="Times New Roman"/>
                          <a:ea typeface="Times New Roman"/>
                          <a:cs typeface="Times New Roman"/>
                          <a:sym typeface="Times New Roman"/>
                        </a:rPr>
                        <a:t>+ </a:t>
                      </a:r>
                      <a:endParaRPr sz="1200">
                        <a:latin typeface="Times New Roman"/>
                        <a:ea typeface="Times New Roman"/>
                        <a:cs typeface="Times New Roman"/>
                        <a:sym typeface="Times New Roman"/>
                      </a:endParaRPr>
                    </a:p>
                    <a:p>
                      <a:pPr indent="0" lvl="0" marL="0" rtl="0" algn="ctr">
                        <a:lnSpc>
                          <a:spcPct val="115000"/>
                        </a:lnSpc>
                        <a:spcBef>
                          <a:spcPts val="0"/>
                        </a:spcBef>
                        <a:spcAft>
                          <a:spcPts val="0"/>
                        </a:spcAft>
                        <a:buNone/>
                      </a:pPr>
                      <a:r>
                        <a:rPr lang="en" sz="1200">
                          <a:latin typeface="Times New Roman"/>
                          <a:ea typeface="Times New Roman"/>
                          <a:cs typeface="Times New Roman"/>
                          <a:sym typeface="Times New Roman"/>
                        </a:rPr>
                        <a:t>Weighted Ensemble</a:t>
                      </a:r>
                      <a:endParaRPr sz="1200">
                        <a:latin typeface="Times New Roman"/>
                        <a:ea typeface="Times New Roman"/>
                        <a:cs typeface="Times New Roman"/>
                        <a:sym typeface="Times New Roman"/>
                      </a:endParaRPr>
                    </a:p>
                  </a:txBody>
                  <a:tcPr marT="25400" marB="25400" marR="25400" marL="25400" anchor="ctr">
                    <a:lnL cap="flat" cmpd="sng" w="9475">
                      <a:solidFill>
                        <a:srgbClr val="FFFFFF"/>
                      </a:solidFill>
                      <a:prstDash val="solid"/>
                      <a:round/>
                      <a:headEnd len="sm" w="sm" type="none"/>
                      <a:tailEnd len="sm" w="sm" type="none"/>
                    </a:lnL>
                    <a:lnR cap="flat" cmpd="sng" w="9475">
                      <a:solidFill>
                        <a:srgbClr val="000000"/>
                      </a:solidFill>
                      <a:prstDash val="solid"/>
                      <a:round/>
                      <a:headEnd len="sm" w="sm" type="none"/>
                      <a:tailEnd len="sm" w="sm" type="none"/>
                    </a:lnR>
                    <a:lnT cap="flat" cmpd="sng" w="9475">
                      <a:solidFill>
                        <a:srgbClr val="000000"/>
                      </a:solidFill>
                      <a:prstDash val="solid"/>
                      <a:round/>
                      <a:headEnd len="sm" w="sm" type="none"/>
                      <a:tailEnd len="sm" w="sm" type="none"/>
                    </a:lnT>
                    <a:lnB cap="flat" cmpd="sng" w="9475">
                      <a:solidFill>
                        <a:srgbClr val="000000"/>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lang="en" sz="1200">
                          <a:latin typeface="Times New Roman"/>
                          <a:ea typeface="Times New Roman"/>
                          <a:cs typeface="Times New Roman"/>
                          <a:sym typeface="Times New Roman"/>
                        </a:rPr>
                        <a:t>cv3full * 0.4; cv0cv1cv2cv4own * 0.6</a:t>
                      </a:r>
                      <a:endParaRPr sz="1200">
                        <a:latin typeface="Times New Roman"/>
                        <a:ea typeface="Times New Roman"/>
                        <a:cs typeface="Times New Roman"/>
                        <a:sym typeface="Times New Roman"/>
                      </a:endParaRPr>
                    </a:p>
                  </a:txBody>
                  <a:tcPr marT="25400" marB="25400" marR="25400" marL="25400" anchor="ctr">
                    <a:lnL cap="flat" cmpd="sng" w="9475">
                      <a:solidFill>
                        <a:srgbClr val="000000"/>
                      </a:solidFill>
                      <a:prstDash val="solid"/>
                      <a:round/>
                      <a:headEnd len="sm" w="sm" type="none"/>
                      <a:tailEnd len="sm" w="sm" type="none"/>
                    </a:lnL>
                    <a:lnR cap="flat" cmpd="sng" w="9475">
                      <a:solidFill>
                        <a:srgbClr val="000000"/>
                      </a:solidFill>
                      <a:prstDash val="solid"/>
                      <a:round/>
                      <a:headEnd len="sm" w="sm" type="none"/>
                      <a:tailEnd len="sm" w="sm" type="none"/>
                    </a:lnR>
                    <a:lnT cap="flat" cmpd="sng" w="9475">
                      <a:solidFill>
                        <a:srgbClr val="000000"/>
                      </a:solidFill>
                      <a:prstDash val="solid"/>
                      <a:round/>
                      <a:headEnd len="sm" w="sm" type="none"/>
                      <a:tailEnd len="sm" w="sm" type="none"/>
                    </a:lnT>
                    <a:lnB cap="flat" cmpd="sng" w="9475">
                      <a:solidFill>
                        <a:srgbClr val="CCCCCC"/>
                      </a:solidFill>
                      <a:prstDash val="dash"/>
                      <a:round/>
                      <a:headEnd len="sm" w="sm" type="none"/>
                      <a:tailEnd len="sm" w="sm" type="none"/>
                    </a:lnB>
                  </a:tcPr>
                </a:tc>
                <a:tc>
                  <a:txBody>
                    <a:bodyPr>
                      <a:noAutofit/>
                    </a:bodyPr>
                    <a:lstStyle/>
                    <a:p>
                      <a:pPr indent="0" lvl="0" marL="0" rtl="0" algn="ctr">
                        <a:lnSpc>
                          <a:spcPct val="115000"/>
                        </a:lnSpc>
                        <a:spcBef>
                          <a:spcPts val="0"/>
                        </a:spcBef>
                        <a:spcAft>
                          <a:spcPts val="0"/>
                        </a:spcAft>
                        <a:buNone/>
                      </a:pPr>
                      <a:r>
                        <a:rPr lang="en" sz="1200">
                          <a:latin typeface="Times New Roman"/>
                          <a:ea typeface="Times New Roman"/>
                          <a:cs typeface="Times New Roman"/>
                          <a:sym typeface="Times New Roman"/>
                        </a:rPr>
                        <a:t>weighted ensemble1</a:t>
                      </a:r>
                      <a:endParaRPr sz="1200">
                        <a:latin typeface="Times New Roman"/>
                        <a:ea typeface="Times New Roman"/>
                        <a:cs typeface="Times New Roman"/>
                        <a:sym typeface="Times New Roman"/>
                      </a:endParaRPr>
                    </a:p>
                  </a:txBody>
                  <a:tcPr marT="25400" marB="25400" marR="25400" marL="25400" anchor="ctr">
                    <a:lnL cap="flat" cmpd="sng" w="947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475">
                      <a:solidFill>
                        <a:srgbClr val="000000"/>
                      </a:solidFill>
                      <a:prstDash val="solid"/>
                      <a:round/>
                      <a:headEnd len="sm" w="sm" type="none"/>
                      <a:tailEnd len="sm" w="sm" type="none"/>
                    </a:lnT>
                    <a:lnB cap="flat" cmpd="sng" w="9475">
                      <a:solidFill>
                        <a:srgbClr val="CCCCCC"/>
                      </a:solidFill>
                      <a:prstDash val="dash"/>
                      <a:round/>
                      <a:headEnd len="sm" w="sm" type="none"/>
                      <a:tailEnd len="sm" w="sm" type="none"/>
                    </a:lnB>
                  </a:tcPr>
                </a:tc>
                <a:tc>
                  <a:txBody>
                    <a:bodyPr>
                      <a:noAutofit/>
                    </a:bodyPr>
                    <a:lstStyle/>
                    <a:p>
                      <a:pPr indent="0" lvl="0" marL="0" marR="0" rtl="0" algn="r">
                        <a:lnSpc>
                          <a:spcPct val="115000"/>
                        </a:lnSpc>
                        <a:spcBef>
                          <a:spcPts val="0"/>
                        </a:spcBef>
                        <a:spcAft>
                          <a:spcPts val="0"/>
                        </a:spcAft>
                        <a:buNone/>
                      </a:pPr>
                      <a:r>
                        <a:rPr lang="en" sz="1200">
                          <a:latin typeface="Times New Roman"/>
                          <a:ea typeface="Times New Roman"/>
                          <a:cs typeface="Times New Roman"/>
                          <a:sym typeface="Times New Roman"/>
                        </a:rPr>
                        <a:t>455</a:t>
                      </a:r>
                      <a:endParaRPr sz="1200">
                        <a:latin typeface="Times New Roman"/>
                        <a:ea typeface="Times New Roman"/>
                        <a:cs typeface="Times New Roman"/>
                        <a:sym typeface="Times New Roman"/>
                      </a:endParaRPr>
                    </a:p>
                  </a:txBody>
                  <a:tcPr marT="63500" marB="63500" marR="63500" marL="63500" anchor="ctr">
                    <a:lnL cap="flat" cmpd="sng" w="9525">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9475">
                      <a:solidFill>
                        <a:srgbClr val="CCCCCC"/>
                      </a:solidFill>
                      <a:prstDash val="dash"/>
                      <a:round/>
                      <a:headEnd len="sm" w="sm" type="none"/>
                      <a:tailEnd len="sm" w="sm" type="none"/>
                    </a:lnB>
                  </a:tcPr>
                </a:tc>
                <a:tc>
                  <a:txBody>
                    <a:bodyPr>
                      <a:noAutofit/>
                    </a:bodyPr>
                    <a:lstStyle/>
                    <a:p>
                      <a:pPr indent="0" lvl="0" marL="0" marR="0" rtl="0" algn="r">
                        <a:lnSpc>
                          <a:spcPct val="115000"/>
                        </a:lnSpc>
                        <a:spcBef>
                          <a:spcPts val="0"/>
                        </a:spcBef>
                        <a:spcAft>
                          <a:spcPts val="0"/>
                        </a:spcAft>
                        <a:buNone/>
                      </a:pPr>
                      <a:r>
                        <a:rPr lang="en" sz="1200">
                          <a:latin typeface="Times New Roman"/>
                          <a:ea typeface="Times New Roman"/>
                          <a:cs typeface="Times New Roman"/>
                          <a:sym typeface="Times New Roman"/>
                        </a:rPr>
                        <a:t>574</a:t>
                      </a:r>
                      <a:endParaRPr sz="1200">
                        <a:latin typeface="Times New Roman"/>
                        <a:ea typeface="Times New Roman"/>
                        <a:cs typeface="Times New Roman"/>
                        <a:sym typeface="Times New Roman"/>
                      </a:endParaRPr>
                    </a:p>
                  </a:txBody>
                  <a:tcPr marT="63500" marB="63500" marR="63500" marL="63500" anchor="ctr">
                    <a:lnL cap="flat" cmpd="sng">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9475">
                      <a:solidFill>
                        <a:srgbClr val="CCCCCC"/>
                      </a:solidFill>
                      <a:prstDash val="dash"/>
                      <a:round/>
                      <a:headEnd len="sm" w="sm" type="none"/>
                      <a:tailEnd len="sm" w="sm" type="none"/>
                    </a:lnB>
                  </a:tcPr>
                </a:tc>
                <a:tc>
                  <a:txBody>
                    <a:bodyPr>
                      <a:noAutofit/>
                    </a:bodyPr>
                    <a:lstStyle/>
                    <a:p>
                      <a:pPr indent="0" lvl="0" marL="0" marR="0" rtl="0" algn="r">
                        <a:lnSpc>
                          <a:spcPct val="115000"/>
                        </a:lnSpc>
                        <a:spcBef>
                          <a:spcPts val="0"/>
                        </a:spcBef>
                        <a:spcAft>
                          <a:spcPts val="0"/>
                        </a:spcAft>
                        <a:buNone/>
                      </a:pPr>
                      <a:r>
                        <a:rPr lang="en" sz="1200">
                          <a:latin typeface="Times New Roman"/>
                          <a:ea typeface="Times New Roman"/>
                          <a:cs typeface="Times New Roman"/>
                          <a:sym typeface="Times New Roman"/>
                        </a:rPr>
                        <a:t>1579</a:t>
                      </a:r>
                      <a:endParaRPr sz="1200">
                        <a:latin typeface="Times New Roman"/>
                        <a:ea typeface="Times New Roman"/>
                        <a:cs typeface="Times New Roman"/>
                        <a:sym typeface="Times New Roman"/>
                      </a:endParaRPr>
                    </a:p>
                  </a:txBody>
                  <a:tcPr marT="63500" marB="63500" marR="63500" marL="63500" anchor="ctr">
                    <a:lnL cap="flat" cmpd="sng">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9475">
                      <a:solidFill>
                        <a:srgbClr val="CCCCCC"/>
                      </a:solidFill>
                      <a:prstDash val="dash"/>
                      <a:round/>
                      <a:headEnd len="sm" w="sm" type="none"/>
                      <a:tailEnd len="sm" w="sm" type="none"/>
                    </a:lnB>
                  </a:tcPr>
                </a:tc>
                <a:tc>
                  <a:txBody>
                    <a:bodyPr>
                      <a:noAutofit/>
                    </a:bodyPr>
                    <a:lstStyle/>
                    <a:p>
                      <a:pPr indent="0" lvl="0" marL="0" marR="0" rtl="0" algn="r">
                        <a:lnSpc>
                          <a:spcPct val="115000"/>
                        </a:lnSpc>
                        <a:spcBef>
                          <a:spcPts val="0"/>
                        </a:spcBef>
                        <a:spcAft>
                          <a:spcPts val="0"/>
                        </a:spcAft>
                        <a:buNone/>
                      </a:pPr>
                      <a:r>
                        <a:rPr lang="en" sz="1200">
                          <a:latin typeface="Times New Roman"/>
                          <a:ea typeface="Times New Roman"/>
                          <a:cs typeface="Times New Roman"/>
                          <a:sym typeface="Times New Roman"/>
                        </a:rPr>
                        <a:t>1367</a:t>
                      </a:r>
                      <a:endParaRPr sz="1200">
                        <a:latin typeface="Times New Roman"/>
                        <a:ea typeface="Times New Roman"/>
                        <a:cs typeface="Times New Roman"/>
                        <a:sym typeface="Times New Roman"/>
                      </a:endParaRPr>
                    </a:p>
                  </a:txBody>
                  <a:tcPr marT="63500" marB="63500" marR="63500" marL="63500" anchor="ctr">
                    <a:lnL cap="flat" cmpd="sng">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9475">
                      <a:solidFill>
                        <a:srgbClr val="CCCCCC"/>
                      </a:solidFill>
                      <a:prstDash val="dash"/>
                      <a:round/>
                      <a:headEnd len="sm" w="sm" type="none"/>
                      <a:tailEnd len="sm" w="sm" type="none"/>
                    </a:lnB>
                  </a:tcPr>
                </a:tc>
                <a:tc>
                  <a:txBody>
                    <a:bodyPr>
                      <a:noAutofit/>
                    </a:bodyPr>
                    <a:lstStyle/>
                    <a:p>
                      <a:pPr indent="0" lvl="0" marL="0" marR="0" rtl="0" algn="r">
                        <a:lnSpc>
                          <a:spcPct val="115000"/>
                        </a:lnSpc>
                        <a:spcBef>
                          <a:spcPts val="0"/>
                        </a:spcBef>
                        <a:spcAft>
                          <a:spcPts val="0"/>
                        </a:spcAft>
                        <a:buNone/>
                      </a:pPr>
                      <a:r>
                        <a:rPr lang="en" sz="1200">
                          <a:latin typeface="Times New Roman"/>
                          <a:ea typeface="Times New Roman"/>
                          <a:cs typeface="Times New Roman"/>
                          <a:sym typeface="Times New Roman"/>
                        </a:rPr>
                        <a:t>0.733395</a:t>
                      </a:r>
                      <a:endParaRPr sz="1200">
                        <a:latin typeface="Times New Roman"/>
                        <a:ea typeface="Times New Roman"/>
                        <a:cs typeface="Times New Roman"/>
                        <a:sym typeface="Times New Roman"/>
                      </a:endParaRPr>
                    </a:p>
                  </a:txBody>
                  <a:tcPr marT="63500" marB="63500" marR="63500" marL="63500" anchor="ctr">
                    <a:lnL cap="flat" cmpd="sng">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9475">
                      <a:solidFill>
                        <a:srgbClr val="CCCCCC"/>
                      </a:solidFill>
                      <a:prstDash val="dash"/>
                      <a:round/>
                      <a:headEnd len="sm" w="sm" type="none"/>
                      <a:tailEnd len="sm" w="sm" type="none"/>
                    </a:lnB>
                  </a:tcPr>
                </a:tc>
                <a:tc>
                  <a:txBody>
                    <a:bodyPr>
                      <a:noAutofit/>
                    </a:bodyPr>
                    <a:lstStyle/>
                    <a:p>
                      <a:pPr indent="0" lvl="0" marL="0" marR="0" rtl="0" algn="r">
                        <a:lnSpc>
                          <a:spcPct val="115000"/>
                        </a:lnSpc>
                        <a:spcBef>
                          <a:spcPts val="0"/>
                        </a:spcBef>
                        <a:spcAft>
                          <a:spcPts val="0"/>
                        </a:spcAft>
                        <a:buNone/>
                      </a:pPr>
                      <a:r>
                        <a:rPr lang="en" sz="1200">
                          <a:latin typeface="Times New Roman"/>
                          <a:ea typeface="Times New Roman"/>
                          <a:cs typeface="Times New Roman"/>
                          <a:sym typeface="Times New Roman"/>
                        </a:rPr>
                        <a:t>0.750274</a:t>
                      </a:r>
                      <a:endParaRPr sz="1200">
                        <a:latin typeface="Times New Roman"/>
                        <a:ea typeface="Times New Roman"/>
                        <a:cs typeface="Times New Roman"/>
                        <a:sym typeface="Times New Roman"/>
                      </a:endParaRPr>
                    </a:p>
                  </a:txBody>
                  <a:tcPr marT="63500" marB="63500" marR="63500" marL="63500" anchor="ctr">
                    <a:lnL cap="flat" cmpd="sng">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9475">
                      <a:solidFill>
                        <a:srgbClr val="CCCCCC"/>
                      </a:solidFill>
                      <a:prstDash val="dash"/>
                      <a:round/>
                      <a:headEnd len="sm" w="sm" type="none"/>
                      <a:tailEnd len="sm" w="sm" type="none"/>
                    </a:lnB>
                  </a:tcPr>
                </a:tc>
                <a:tc>
                  <a:txBody>
                    <a:bodyPr>
                      <a:noAutofit/>
                    </a:bodyPr>
                    <a:lstStyle/>
                    <a:p>
                      <a:pPr indent="0" lvl="0" marL="0" marR="0" rtl="0" algn="r">
                        <a:lnSpc>
                          <a:spcPct val="115000"/>
                        </a:lnSpc>
                        <a:spcBef>
                          <a:spcPts val="0"/>
                        </a:spcBef>
                        <a:spcAft>
                          <a:spcPts val="0"/>
                        </a:spcAft>
                        <a:buNone/>
                      </a:pPr>
                      <a:r>
                        <a:rPr lang="en" sz="1200">
                          <a:latin typeface="Times New Roman"/>
                          <a:ea typeface="Times New Roman"/>
                          <a:cs typeface="Times New Roman"/>
                          <a:sym typeface="Times New Roman"/>
                        </a:rPr>
                        <a:t>0.741132</a:t>
                      </a:r>
                      <a:endParaRPr sz="1200">
                        <a:latin typeface="Times New Roman"/>
                        <a:ea typeface="Times New Roman"/>
                        <a:cs typeface="Times New Roman"/>
                        <a:sym typeface="Times New Roman"/>
                      </a:endParaRPr>
                    </a:p>
                  </a:txBody>
                  <a:tcPr marT="63500" marB="63500" marR="63500" marL="63500" anchor="ctr">
                    <a:lnL cap="flat" cmpd="sng">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9475">
                      <a:solidFill>
                        <a:srgbClr val="CCCCCC"/>
                      </a:solidFill>
                      <a:prstDash val="dash"/>
                      <a:round/>
                      <a:headEnd len="sm" w="sm" type="none"/>
                      <a:tailEnd len="sm" w="sm" type="none"/>
                    </a:lnB>
                  </a:tcPr>
                </a:tc>
                <a:tc>
                  <a:txBody>
                    <a:bodyPr>
                      <a:noAutofit/>
                    </a:bodyPr>
                    <a:lstStyle/>
                    <a:p>
                      <a:pPr indent="0" lvl="0" marL="0" marR="0" rtl="0" algn="r">
                        <a:lnSpc>
                          <a:spcPct val="115000"/>
                        </a:lnSpc>
                        <a:spcBef>
                          <a:spcPts val="0"/>
                        </a:spcBef>
                        <a:spcAft>
                          <a:spcPts val="0"/>
                        </a:spcAft>
                        <a:buNone/>
                      </a:pPr>
                      <a:r>
                        <a:rPr lang="en" sz="1200">
                          <a:latin typeface="Times New Roman"/>
                          <a:ea typeface="Times New Roman"/>
                          <a:cs typeface="Times New Roman"/>
                          <a:sym typeface="Times New Roman"/>
                        </a:rPr>
                        <a:t>0.726548</a:t>
                      </a:r>
                      <a:endParaRPr sz="1200">
                        <a:latin typeface="Times New Roman"/>
                        <a:ea typeface="Times New Roman"/>
                        <a:cs typeface="Times New Roman"/>
                        <a:sym typeface="Times New Roman"/>
                      </a:endParaRPr>
                    </a:p>
                  </a:txBody>
                  <a:tcPr marT="63500" marB="63500" marR="63500" marL="63500" anchor="ctr">
                    <a:lnL cap="flat" cmpd="sng">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9475">
                      <a:solidFill>
                        <a:srgbClr val="CCCCCC"/>
                      </a:solidFill>
                      <a:prstDash val="dash"/>
                      <a:round/>
                      <a:headEnd len="sm" w="sm" type="none"/>
                      <a:tailEnd len="sm" w="sm" type="none"/>
                    </a:lnB>
                  </a:tcPr>
                </a:tc>
                <a:tc>
                  <a:txBody>
                    <a:bodyPr>
                      <a:noAutofit/>
                    </a:bodyPr>
                    <a:lstStyle/>
                    <a:p>
                      <a:pPr indent="0" lvl="0" marL="0" marR="0" rtl="0" algn="r">
                        <a:lnSpc>
                          <a:spcPct val="115000"/>
                        </a:lnSpc>
                        <a:spcBef>
                          <a:spcPts val="0"/>
                        </a:spcBef>
                        <a:spcAft>
                          <a:spcPts val="0"/>
                        </a:spcAft>
                        <a:buNone/>
                      </a:pPr>
                      <a:r>
                        <a:rPr lang="en" sz="1200">
                          <a:latin typeface="Times New Roman"/>
                          <a:ea typeface="Times New Roman"/>
                          <a:cs typeface="Times New Roman"/>
                          <a:sym typeface="Times New Roman"/>
                        </a:rPr>
                        <a:t>0.704276</a:t>
                      </a:r>
                      <a:endParaRPr sz="1200">
                        <a:latin typeface="Times New Roman"/>
                        <a:ea typeface="Times New Roman"/>
                        <a:cs typeface="Times New Roman"/>
                        <a:sym typeface="Times New Roman"/>
                      </a:endParaRPr>
                    </a:p>
                  </a:txBody>
                  <a:tcPr marT="63500" marB="63500" marR="63500" marL="63500" anchor="ctr">
                    <a:lnL cap="flat" cmpd="sng">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w="6350">
                      <a:solidFill>
                        <a:srgbClr val="000000"/>
                      </a:solidFill>
                      <a:prstDash val="solid"/>
                      <a:round/>
                      <a:headEnd len="sm" w="sm" type="none"/>
                      <a:tailEnd len="sm" w="sm" type="none"/>
                    </a:lnT>
                    <a:lnB cap="flat" cmpd="sng" w="9475">
                      <a:solidFill>
                        <a:srgbClr val="CCCCCC"/>
                      </a:solidFill>
                      <a:prstDash val="dash"/>
                      <a:round/>
                      <a:headEnd len="sm" w="sm" type="none"/>
                      <a:tailEnd len="sm" w="sm" type="none"/>
                    </a:lnB>
                  </a:tcPr>
                </a:tc>
              </a:tr>
              <a:tr h="266700">
                <a:tc vMerge="1"/>
                <a:tc>
                  <a:txBody>
                    <a:bodyPr>
                      <a:noAutofit/>
                    </a:bodyPr>
                    <a:lstStyle/>
                    <a:p>
                      <a:pPr indent="0" lvl="0" marL="0" rtl="0" algn="ctr">
                        <a:lnSpc>
                          <a:spcPct val="115000"/>
                        </a:lnSpc>
                        <a:spcBef>
                          <a:spcPts val="0"/>
                        </a:spcBef>
                        <a:spcAft>
                          <a:spcPts val="0"/>
                        </a:spcAft>
                        <a:buNone/>
                      </a:pPr>
                      <a:r>
                        <a:rPr b="1" lang="en" sz="1200">
                          <a:solidFill>
                            <a:srgbClr val="CC0000"/>
                          </a:solidFill>
                          <a:latin typeface="Times New Roman"/>
                          <a:ea typeface="Times New Roman"/>
                          <a:cs typeface="Times New Roman"/>
                          <a:sym typeface="Times New Roman"/>
                        </a:rPr>
                        <a:t>cv3full * 0.45; cv0cv1cv2cv4own * 0.55</a:t>
                      </a:r>
                      <a:endParaRPr b="1" sz="1200">
                        <a:solidFill>
                          <a:srgbClr val="CC0000"/>
                        </a:solidFill>
                        <a:latin typeface="Times New Roman"/>
                        <a:ea typeface="Times New Roman"/>
                        <a:cs typeface="Times New Roman"/>
                        <a:sym typeface="Times New Roman"/>
                      </a:endParaRPr>
                    </a:p>
                  </a:txBody>
                  <a:tcPr marT="25400" marB="25400" marR="25400" marL="25400" anchor="ctr">
                    <a:lnL cap="flat" cmpd="sng" w="9475">
                      <a:solidFill>
                        <a:srgbClr val="000000"/>
                      </a:solidFill>
                      <a:prstDash val="solid"/>
                      <a:round/>
                      <a:headEnd len="sm" w="sm" type="none"/>
                      <a:tailEnd len="sm" w="sm" type="none"/>
                    </a:lnL>
                    <a:lnR cap="flat" cmpd="sng" w="9475">
                      <a:solidFill>
                        <a:srgbClr val="000000"/>
                      </a:solidFill>
                      <a:prstDash val="solid"/>
                      <a:round/>
                      <a:headEnd len="sm" w="sm" type="none"/>
                      <a:tailEnd len="sm" w="sm" type="none"/>
                    </a:lnR>
                    <a:lnT cap="flat" cmpd="sng" w="9475">
                      <a:solidFill>
                        <a:srgbClr val="CCCCCC"/>
                      </a:solidFill>
                      <a:prstDash val="dash"/>
                      <a:round/>
                      <a:headEnd len="sm" w="sm" type="none"/>
                      <a:tailEnd len="sm" w="sm" type="none"/>
                    </a:lnT>
                    <a:lnB cap="flat" cmpd="sng" w="9475">
                      <a:solidFill>
                        <a:srgbClr val="CCCCCC"/>
                      </a:solidFill>
                      <a:prstDash val="dash"/>
                      <a:round/>
                      <a:headEnd len="sm" w="sm" type="none"/>
                      <a:tailEnd len="sm" w="sm" type="none"/>
                    </a:lnB>
                  </a:tcPr>
                </a:tc>
                <a:tc>
                  <a:txBody>
                    <a:bodyPr>
                      <a:noAutofit/>
                    </a:bodyPr>
                    <a:lstStyle/>
                    <a:p>
                      <a:pPr indent="0" lvl="0" marL="0" rtl="0" algn="ctr">
                        <a:lnSpc>
                          <a:spcPct val="115000"/>
                        </a:lnSpc>
                        <a:spcBef>
                          <a:spcPts val="0"/>
                        </a:spcBef>
                        <a:spcAft>
                          <a:spcPts val="0"/>
                        </a:spcAft>
                        <a:buNone/>
                      </a:pPr>
                      <a:r>
                        <a:rPr b="1" lang="en" sz="1200">
                          <a:solidFill>
                            <a:srgbClr val="CC0000"/>
                          </a:solidFill>
                          <a:latin typeface="Times New Roman"/>
                          <a:ea typeface="Times New Roman"/>
                          <a:cs typeface="Times New Roman"/>
                          <a:sym typeface="Times New Roman"/>
                        </a:rPr>
                        <a:t>weighted ensemble2</a:t>
                      </a:r>
                      <a:endParaRPr b="1" sz="1200">
                        <a:solidFill>
                          <a:srgbClr val="CC0000"/>
                        </a:solidFill>
                        <a:latin typeface="Times New Roman"/>
                        <a:ea typeface="Times New Roman"/>
                        <a:cs typeface="Times New Roman"/>
                        <a:sym typeface="Times New Roman"/>
                      </a:endParaRPr>
                    </a:p>
                  </a:txBody>
                  <a:tcPr marT="25400" marB="25400" marR="25400" marL="25400" anchor="ctr">
                    <a:lnL cap="flat" cmpd="sng" w="9475">
                      <a:solidFill>
                        <a:srgbClr val="000000"/>
                      </a:solidFill>
                      <a:prstDash val="solid"/>
                      <a:round/>
                      <a:headEnd len="sm" w="sm" type="none"/>
                      <a:tailEnd len="sm" w="sm" type="none"/>
                    </a:lnL>
                    <a:lnR cap="flat" cmpd="sng" w="9475">
                      <a:solidFill>
                        <a:srgbClr val="000000"/>
                      </a:solidFill>
                      <a:prstDash val="solid"/>
                      <a:round/>
                      <a:headEnd len="sm" w="sm" type="none"/>
                      <a:tailEnd len="sm" w="sm" type="none"/>
                    </a:lnR>
                    <a:lnT cap="flat" cmpd="sng" w="9475">
                      <a:solidFill>
                        <a:srgbClr val="CCCCCC"/>
                      </a:solidFill>
                      <a:prstDash val="dash"/>
                      <a:round/>
                      <a:headEnd len="sm" w="sm" type="none"/>
                      <a:tailEnd len="sm" w="sm" type="none"/>
                    </a:lnT>
                    <a:lnB cap="flat" cmpd="sng" w="9475">
                      <a:solidFill>
                        <a:srgbClr val="CCCCCC"/>
                      </a:solidFill>
                      <a:prstDash val="dash"/>
                      <a:round/>
                      <a:headEnd len="sm" w="sm" type="none"/>
                      <a:tailEnd len="sm" w="sm" type="none"/>
                    </a:lnB>
                  </a:tcPr>
                </a:tc>
                <a:tc>
                  <a:txBody>
                    <a:bodyPr>
                      <a:noAutofit/>
                    </a:bodyPr>
                    <a:lstStyle/>
                    <a:p>
                      <a:pPr indent="0" lvl="0" marL="0" marR="0" rtl="0" algn="r">
                        <a:lnSpc>
                          <a:spcPct val="115000"/>
                        </a:lnSpc>
                        <a:spcBef>
                          <a:spcPts val="0"/>
                        </a:spcBef>
                        <a:spcAft>
                          <a:spcPts val="0"/>
                        </a:spcAft>
                        <a:buNone/>
                      </a:pPr>
                      <a:r>
                        <a:rPr lang="en" sz="1200">
                          <a:latin typeface="Times New Roman"/>
                          <a:ea typeface="Times New Roman"/>
                          <a:cs typeface="Times New Roman"/>
                          <a:sym typeface="Times New Roman"/>
                        </a:rPr>
                        <a:t>460</a:t>
                      </a:r>
                      <a:endParaRPr sz="1200">
                        <a:latin typeface="Times New Roman"/>
                        <a:ea typeface="Times New Roman"/>
                        <a:cs typeface="Times New Roman"/>
                        <a:sym typeface="Times New Roman"/>
                      </a:endParaRPr>
                    </a:p>
                  </a:txBody>
                  <a:tcPr marT="25400" marB="25400" marR="25400" marL="25400" anchor="ctr">
                    <a:lnL cap="flat" cmpd="sng" w="9475">
                      <a:solidFill>
                        <a:srgbClr val="000000"/>
                      </a:solidFill>
                      <a:prstDash val="solid"/>
                      <a:round/>
                      <a:headEnd len="sm" w="sm" type="none"/>
                      <a:tailEnd len="sm" w="sm" type="none"/>
                    </a:lnL>
                    <a:lnR cap="flat" cmpd="sng" w="9475">
                      <a:solidFill>
                        <a:srgbClr val="FFFFFF"/>
                      </a:solidFill>
                      <a:prstDash val="solid"/>
                      <a:round/>
                      <a:headEnd len="sm" w="sm" type="none"/>
                      <a:tailEnd len="sm" w="sm" type="none"/>
                    </a:lnR>
                    <a:lnT cap="flat" cmpd="sng" w="9475">
                      <a:solidFill>
                        <a:srgbClr val="CCCCCC"/>
                      </a:solidFill>
                      <a:prstDash val="dash"/>
                      <a:round/>
                      <a:headEnd len="sm" w="sm" type="none"/>
                      <a:tailEnd len="sm" w="sm" type="none"/>
                    </a:lnT>
                    <a:lnB cap="flat" cmpd="sng" w="9475">
                      <a:solidFill>
                        <a:srgbClr val="CCCCCC"/>
                      </a:solidFill>
                      <a:prstDash val="dash"/>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n" sz="1200">
                          <a:latin typeface="Times New Roman"/>
                          <a:ea typeface="Times New Roman"/>
                          <a:cs typeface="Times New Roman"/>
                          <a:sym typeface="Times New Roman"/>
                        </a:rPr>
                        <a:t>570</a:t>
                      </a:r>
                      <a:endParaRPr sz="1200">
                        <a:latin typeface="Times New Roman"/>
                        <a:ea typeface="Times New Roman"/>
                        <a:cs typeface="Times New Roman"/>
                        <a:sym typeface="Times New Roman"/>
                      </a:endParaRPr>
                    </a:p>
                  </a:txBody>
                  <a:tcPr marT="25400" marB="25400" marR="25400" marL="25400" anchor="ctr">
                    <a:lnL cap="flat" cmpd="sng" w="9475">
                      <a:solidFill>
                        <a:srgbClr val="FFFFFF"/>
                      </a:solidFill>
                      <a:prstDash val="solid"/>
                      <a:round/>
                      <a:headEnd len="sm" w="sm" type="none"/>
                      <a:tailEnd len="sm" w="sm" type="none"/>
                    </a:lnL>
                    <a:lnR cap="flat" cmpd="sng" w="9475">
                      <a:solidFill>
                        <a:srgbClr val="FFFFFF"/>
                      </a:solidFill>
                      <a:prstDash val="solid"/>
                      <a:round/>
                      <a:headEnd len="sm" w="sm" type="none"/>
                      <a:tailEnd len="sm" w="sm" type="none"/>
                    </a:lnR>
                    <a:lnT cap="flat" cmpd="sng" w="9475">
                      <a:solidFill>
                        <a:srgbClr val="CCCCCC"/>
                      </a:solidFill>
                      <a:prstDash val="dash"/>
                      <a:round/>
                      <a:headEnd len="sm" w="sm" type="none"/>
                      <a:tailEnd len="sm" w="sm" type="none"/>
                    </a:lnT>
                    <a:lnB cap="flat" cmpd="sng" w="9475">
                      <a:solidFill>
                        <a:srgbClr val="CCCCCC"/>
                      </a:solidFill>
                      <a:prstDash val="dash"/>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n" sz="1200">
                          <a:latin typeface="Times New Roman"/>
                          <a:ea typeface="Times New Roman"/>
                          <a:cs typeface="Times New Roman"/>
                          <a:sym typeface="Times New Roman"/>
                        </a:rPr>
                        <a:t>1583</a:t>
                      </a:r>
                      <a:endParaRPr sz="1200">
                        <a:latin typeface="Times New Roman"/>
                        <a:ea typeface="Times New Roman"/>
                        <a:cs typeface="Times New Roman"/>
                        <a:sym typeface="Times New Roman"/>
                      </a:endParaRPr>
                    </a:p>
                  </a:txBody>
                  <a:tcPr marT="25400" marB="25400" marR="25400" marL="25400" anchor="ctr">
                    <a:lnL cap="flat" cmpd="sng" w="9475">
                      <a:solidFill>
                        <a:srgbClr val="FFFFFF"/>
                      </a:solidFill>
                      <a:prstDash val="solid"/>
                      <a:round/>
                      <a:headEnd len="sm" w="sm" type="none"/>
                      <a:tailEnd len="sm" w="sm" type="none"/>
                    </a:lnL>
                    <a:lnR cap="flat" cmpd="sng" w="9475">
                      <a:solidFill>
                        <a:srgbClr val="FFFFFF"/>
                      </a:solidFill>
                      <a:prstDash val="solid"/>
                      <a:round/>
                      <a:headEnd len="sm" w="sm" type="none"/>
                      <a:tailEnd len="sm" w="sm" type="none"/>
                    </a:lnR>
                    <a:lnT cap="flat" cmpd="sng" w="9475">
                      <a:solidFill>
                        <a:srgbClr val="CCCCCC"/>
                      </a:solidFill>
                      <a:prstDash val="dash"/>
                      <a:round/>
                      <a:headEnd len="sm" w="sm" type="none"/>
                      <a:tailEnd len="sm" w="sm" type="none"/>
                    </a:lnT>
                    <a:lnB cap="flat" cmpd="sng" w="9475">
                      <a:solidFill>
                        <a:srgbClr val="CCCCCC"/>
                      </a:solidFill>
                      <a:prstDash val="dash"/>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n" sz="1200">
                          <a:latin typeface="Times New Roman"/>
                          <a:ea typeface="Times New Roman"/>
                          <a:cs typeface="Times New Roman"/>
                          <a:sym typeface="Times New Roman"/>
                        </a:rPr>
                        <a:t>1362</a:t>
                      </a:r>
                      <a:endParaRPr sz="1200">
                        <a:latin typeface="Times New Roman"/>
                        <a:ea typeface="Times New Roman"/>
                        <a:cs typeface="Times New Roman"/>
                        <a:sym typeface="Times New Roman"/>
                      </a:endParaRPr>
                    </a:p>
                  </a:txBody>
                  <a:tcPr marT="25400" marB="25400" marR="25400" marL="25400" anchor="ctr">
                    <a:lnL cap="flat" cmpd="sng" w="9475">
                      <a:solidFill>
                        <a:srgbClr val="FFFFFF"/>
                      </a:solidFill>
                      <a:prstDash val="solid"/>
                      <a:round/>
                      <a:headEnd len="sm" w="sm" type="none"/>
                      <a:tailEnd len="sm" w="sm" type="none"/>
                    </a:lnL>
                    <a:lnR cap="flat" cmpd="sng" w="9475">
                      <a:solidFill>
                        <a:srgbClr val="FFFFFF"/>
                      </a:solidFill>
                      <a:prstDash val="solid"/>
                      <a:round/>
                      <a:headEnd len="sm" w="sm" type="none"/>
                      <a:tailEnd len="sm" w="sm" type="none"/>
                    </a:lnR>
                    <a:lnT cap="flat" cmpd="sng" w="9475">
                      <a:solidFill>
                        <a:srgbClr val="CCCCCC"/>
                      </a:solidFill>
                      <a:prstDash val="dash"/>
                      <a:round/>
                      <a:headEnd len="sm" w="sm" type="none"/>
                      <a:tailEnd len="sm" w="sm" type="none"/>
                    </a:lnT>
                    <a:lnB cap="flat" cmpd="sng" w="9475">
                      <a:solidFill>
                        <a:srgbClr val="CCCCCC"/>
                      </a:solidFill>
                      <a:prstDash val="dash"/>
                      <a:round/>
                      <a:headEnd len="sm" w="sm" type="none"/>
                      <a:tailEnd len="sm" w="sm" type="none"/>
                    </a:lnB>
                  </a:tcPr>
                </a:tc>
                <a:tc>
                  <a:txBody>
                    <a:bodyPr>
                      <a:noAutofit/>
                    </a:bodyPr>
                    <a:lstStyle/>
                    <a:p>
                      <a:pPr indent="0" lvl="0" marL="0" rtl="0" algn="r">
                        <a:lnSpc>
                          <a:spcPct val="115000"/>
                        </a:lnSpc>
                        <a:spcBef>
                          <a:spcPts val="0"/>
                        </a:spcBef>
                        <a:spcAft>
                          <a:spcPts val="0"/>
                        </a:spcAft>
                        <a:buNone/>
                      </a:pPr>
                      <a:r>
                        <a:rPr b="1" lang="en" sz="1200">
                          <a:solidFill>
                            <a:srgbClr val="CC0000"/>
                          </a:solidFill>
                          <a:latin typeface="Times New Roman"/>
                          <a:ea typeface="Times New Roman"/>
                          <a:cs typeface="Times New Roman"/>
                          <a:sym typeface="Times New Roman"/>
                        </a:rPr>
                        <a:t>0.735253</a:t>
                      </a:r>
                      <a:endParaRPr b="1" sz="1200">
                        <a:solidFill>
                          <a:srgbClr val="CC0000"/>
                        </a:solidFill>
                        <a:latin typeface="Times New Roman"/>
                        <a:ea typeface="Times New Roman"/>
                        <a:cs typeface="Times New Roman"/>
                        <a:sym typeface="Times New Roman"/>
                      </a:endParaRPr>
                    </a:p>
                  </a:txBody>
                  <a:tcPr marT="25400" marB="25400" marR="25400" marL="25400" anchor="ctr">
                    <a:lnL cap="flat" cmpd="sng" w="9475">
                      <a:solidFill>
                        <a:srgbClr val="FFFFFF"/>
                      </a:solidFill>
                      <a:prstDash val="solid"/>
                      <a:round/>
                      <a:headEnd len="sm" w="sm" type="none"/>
                      <a:tailEnd len="sm" w="sm" type="none"/>
                    </a:lnL>
                    <a:lnR cap="flat" cmpd="sng" w="9475">
                      <a:solidFill>
                        <a:srgbClr val="FFFFFF"/>
                      </a:solidFill>
                      <a:prstDash val="solid"/>
                      <a:round/>
                      <a:headEnd len="sm" w="sm" type="none"/>
                      <a:tailEnd len="sm" w="sm" type="none"/>
                    </a:lnR>
                    <a:lnT cap="flat" cmpd="sng" w="9475">
                      <a:solidFill>
                        <a:srgbClr val="CCCCCC"/>
                      </a:solidFill>
                      <a:prstDash val="dash"/>
                      <a:round/>
                      <a:headEnd len="sm" w="sm" type="none"/>
                      <a:tailEnd len="sm" w="sm" type="none"/>
                    </a:lnT>
                    <a:lnB cap="flat" cmpd="sng" w="9475">
                      <a:solidFill>
                        <a:srgbClr val="CCCCCC"/>
                      </a:solidFill>
                      <a:prstDash val="dash"/>
                      <a:round/>
                      <a:headEnd len="sm" w="sm" type="none"/>
                      <a:tailEnd len="sm" w="sm" type="none"/>
                    </a:lnB>
                  </a:tcPr>
                </a:tc>
                <a:tc>
                  <a:txBody>
                    <a:bodyPr>
                      <a:noAutofit/>
                    </a:bodyPr>
                    <a:lstStyle/>
                    <a:p>
                      <a:pPr indent="0" lvl="0" marL="0" rtl="0" algn="r">
                        <a:lnSpc>
                          <a:spcPct val="115000"/>
                        </a:lnSpc>
                        <a:spcBef>
                          <a:spcPts val="0"/>
                        </a:spcBef>
                        <a:spcAft>
                          <a:spcPts val="0"/>
                        </a:spcAft>
                        <a:buNone/>
                      </a:pPr>
                      <a:r>
                        <a:rPr b="1" lang="en" sz="1200">
                          <a:solidFill>
                            <a:srgbClr val="CC0000"/>
                          </a:solidFill>
                          <a:latin typeface="Times New Roman"/>
                          <a:ea typeface="Times New Roman"/>
                          <a:cs typeface="Times New Roman"/>
                          <a:sym typeface="Times New Roman"/>
                        </a:rPr>
                        <a:t>0.747530</a:t>
                      </a:r>
                      <a:endParaRPr b="1" sz="1200">
                        <a:solidFill>
                          <a:srgbClr val="CC0000"/>
                        </a:solidFill>
                        <a:latin typeface="Times New Roman"/>
                        <a:ea typeface="Times New Roman"/>
                        <a:cs typeface="Times New Roman"/>
                        <a:sym typeface="Times New Roman"/>
                      </a:endParaRPr>
                    </a:p>
                  </a:txBody>
                  <a:tcPr marT="25400" marB="25400" marR="25400" marL="25400" anchor="ctr">
                    <a:lnL cap="flat" cmpd="sng" w="9475">
                      <a:solidFill>
                        <a:srgbClr val="FFFFFF"/>
                      </a:solidFill>
                      <a:prstDash val="solid"/>
                      <a:round/>
                      <a:headEnd len="sm" w="sm" type="none"/>
                      <a:tailEnd len="sm" w="sm" type="none"/>
                    </a:lnL>
                    <a:lnR cap="flat" cmpd="sng" w="9475">
                      <a:solidFill>
                        <a:srgbClr val="FFFFFF"/>
                      </a:solidFill>
                      <a:prstDash val="solid"/>
                      <a:round/>
                      <a:headEnd len="sm" w="sm" type="none"/>
                      <a:tailEnd len="sm" w="sm" type="none"/>
                    </a:lnR>
                    <a:lnT cap="flat" cmpd="sng" w="9475">
                      <a:solidFill>
                        <a:srgbClr val="CCCCCC"/>
                      </a:solidFill>
                      <a:prstDash val="dash"/>
                      <a:round/>
                      <a:headEnd len="sm" w="sm" type="none"/>
                      <a:tailEnd len="sm" w="sm" type="none"/>
                    </a:lnT>
                    <a:lnB cap="flat" cmpd="sng" w="9475">
                      <a:solidFill>
                        <a:srgbClr val="CCCCCC"/>
                      </a:solidFill>
                      <a:prstDash val="dash"/>
                      <a:round/>
                      <a:headEnd len="sm" w="sm" type="none"/>
                      <a:tailEnd len="sm" w="sm" type="none"/>
                    </a:lnB>
                  </a:tcPr>
                </a:tc>
                <a:tc>
                  <a:txBody>
                    <a:bodyPr>
                      <a:noAutofit/>
                    </a:bodyPr>
                    <a:lstStyle/>
                    <a:p>
                      <a:pPr indent="0" lvl="0" marL="0" rtl="0" algn="r">
                        <a:lnSpc>
                          <a:spcPct val="115000"/>
                        </a:lnSpc>
                        <a:spcBef>
                          <a:spcPts val="0"/>
                        </a:spcBef>
                        <a:spcAft>
                          <a:spcPts val="0"/>
                        </a:spcAft>
                        <a:buNone/>
                      </a:pPr>
                      <a:r>
                        <a:rPr b="1" lang="en" sz="1200">
                          <a:solidFill>
                            <a:srgbClr val="CC0000"/>
                          </a:solidFill>
                          <a:latin typeface="Times New Roman"/>
                          <a:ea typeface="Times New Roman"/>
                          <a:cs typeface="Times New Roman"/>
                          <a:sym typeface="Times New Roman"/>
                        </a:rPr>
                        <a:t>0.740881</a:t>
                      </a:r>
                      <a:endParaRPr b="1" sz="1200">
                        <a:solidFill>
                          <a:srgbClr val="CC0000"/>
                        </a:solidFill>
                        <a:latin typeface="Times New Roman"/>
                        <a:ea typeface="Times New Roman"/>
                        <a:cs typeface="Times New Roman"/>
                        <a:sym typeface="Times New Roman"/>
                      </a:endParaRPr>
                    </a:p>
                  </a:txBody>
                  <a:tcPr marT="25400" marB="25400" marR="25400" marL="25400" anchor="ctr">
                    <a:lnL cap="flat" cmpd="sng" w="9475">
                      <a:solidFill>
                        <a:srgbClr val="FFFFFF"/>
                      </a:solidFill>
                      <a:prstDash val="solid"/>
                      <a:round/>
                      <a:headEnd len="sm" w="sm" type="none"/>
                      <a:tailEnd len="sm" w="sm" type="none"/>
                    </a:lnL>
                    <a:lnR cap="flat" cmpd="sng" w="9475">
                      <a:solidFill>
                        <a:srgbClr val="FFFFFF"/>
                      </a:solidFill>
                      <a:prstDash val="solid"/>
                      <a:round/>
                      <a:headEnd len="sm" w="sm" type="none"/>
                      <a:tailEnd len="sm" w="sm" type="none"/>
                    </a:lnR>
                    <a:lnT cap="flat" cmpd="sng" w="9475">
                      <a:solidFill>
                        <a:srgbClr val="CCCCCC"/>
                      </a:solidFill>
                      <a:prstDash val="dash"/>
                      <a:round/>
                      <a:headEnd len="sm" w="sm" type="none"/>
                      <a:tailEnd len="sm" w="sm" type="none"/>
                    </a:lnT>
                    <a:lnB cap="flat" cmpd="sng" w="9475">
                      <a:solidFill>
                        <a:srgbClr val="CCCCCC"/>
                      </a:solidFill>
                      <a:prstDash val="dash"/>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n" sz="1200">
                          <a:latin typeface="Times New Roman"/>
                          <a:ea typeface="Times New Roman"/>
                          <a:cs typeface="Times New Roman"/>
                          <a:sym typeface="Times New Roman"/>
                        </a:rPr>
                        <a:t>0.725626</a:t>
                      </a:r>
                      <a:endParaRPr sz="1200">
                        <a:latin typeface="Times New Roman"/>
                        <a:ea typeface="Times New Roman"/>
                        <a:cs typeface="Times New Roman"/>
                        <a:sym typeface="Times New Roman"/>
                      </a:endParaRPr>
                    </a:p>
                  </a:txBody>
                  <a:tcPr marT="25400" marB="25400" marR="25400" marL="25400" anchor="ctr">
                    <a:lnL cap="flat" cmpd="sng" w="9475">
                      <a:solidFill>
                        <a:srgbClr val="FFFFFF"/>
                      </a:solidFill>
                      <a:prstDash val="solid"/>
                      <a:round/>
                      <a:headEnd len="sm" w="sm" type="none"/>
                      <a:tailEnd len="sm" w="sm" type="none"/>
                    </a:lnL>
                    <a:lnR cap="flat" cmpd="sng" w="9475">
                      <a:solidFill>
                        <a:srgbClr val="FFFFFF"/>
                      </a:solidFill>
                      <a:prstDash val="solid"/>
                      <a:round/>
                      <a:headEnd len="sm" w="sm" type="none"/>
                      <a:tailEnd len="sm" w="sm" type="none"/>
                    </a:lnR>
                    <a:lnT cap="flat" cmpd="sng" w="9475">
                      <a:solidFill>
                        <a:srgbClr val="CCCCCC"/>
                      </a:solidFill>
                      <a:prstDash val="dash"/>
                      <a:round/>
                      <a:headEnd len="sm" w="sm" type="none"/>
                      <a:tailEnd len="sm" w="sm" type="none"/>
                    </a:lnT>
                    <a:lnB cap="flat" cmpd="sng" w="9475">
                      <a:solidFill>
                        <a:srgbClr val="CCCCCC"/>
                      </a:solidFill>
                      <a:prstDash val="dash"/>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n" sz="1200">
                          <a:latin typeface="Times New Roman"/>
                          <a:ea typeface="Times New Roman"/>
                          <a:cs typeface="Times New Roman"/>
                          <a:sym typeface="Times New Roman"/>
                        </a:rPr>
                        <a:t>0.704969</a:t>
                      </a:r>
                      <a:endParaRPr sz="1200">
                        <a:latin typeface="Times New Roman"/>
                        <a:ea typeface="Times New Roman"/>
                        <a:cs typeface="Times New Roman"/>
                        <a:sym typeface="Times New Roman"/>
                      </a:endParaRPr>
                    </a:p>
                  </a:txBody>
                  <a:tcPr marT="25400" marB="25400" marR="25400" marL="25400" anchor="ctr">
                    <a:lnL cap="flat" cmpd="sng" w="9475">
                      <a:solidFill>
                        <a:srgbClr val="FFFFFF"/>
                      </a:solidFill>
                      <a:prstDash val="solid"/>
                      <a:round/>
                      <a:headEnd len="sm" w="sm" type="none"/>
                      <a:tailEnd len="sm" w="sm" type="none"/>
                    </a:lnL>
                    <a:lnR cap="flat" cmpd="sng" w="9475">
                      <a:solidFill>
                        <a:srgbClr val="FFFFFF"/>
                      </a:solidFill>
                      <a:prstDash val="solid"/>
                      <a:round/>
                      <a:headEnd len="sm" w="sm" type="none"/>
                      <a:tailEnd len="sm" w="sm" type="none"/>
                    </a:lnR>
                    <a:lnT cap="flat" cmpd="sng" w="9475">
                      <a:solidFill>
                        <a:srgbClr val="CCCCCC"/>
                      </a:solidFill>
                      <a:prstDash val="dash"/>
                      <a:round/>
                      <a:headEnd len="sm" w="sm" type="none"/>
                      <a:tailEnd len="sm" w="sm" type="none"/>
                    </a:lnT>
                    <a:lnB cap="flat" cmpd="sng" w="9475">
                      <a:solidFill>
                        <a:srgbClr val="CCCCCC"/>
                      </a:solidFill>
                      <a:prstDash val="dash"/>
                      <a:round/>
                      <a:headEnd len="sm" w="sm" type="none"/>
                      <a:tailEnd len="sm" w="sm" type="none"/>
                    </a:lnB>
                  </a:tcPr>
                </a:tc>
              </a:tr>
              <a:tr h="266700">
                <a:tc vMerge="1"/>
                <a:tc>
                  <a:txBody>
                    <a:bodyPr>
                      <a:noAutofit/>
                    </a:bodyPr>
                    <a:lstStyle/>
                    <a:p>
                      <a:pPr indent="0" lvl="0" marL="0" rtl="0" algn="ctr">
                        <a:lnSpc>
                          <a:spcPct val="115000"/>
                        </a:lnSpc>
                        <a:spcBef>
                          <a:spcPts val="0"/>
                        </a:spcBef>
                        <a:spcAft>
                          <a:spcPts val="0"/>
                        </a:spcAft>
                        <a:buNone/>
                      </a:pPr>
                      <a:r>
                        <a:rPr lang="en" sz="1200">
                          <a:latin typeface="Times New Roman"/>
                          <a:ea typeface="Times New Roman"/>
                          <a:cs typeface="Times New Roman"/>
                          <a:sym typeface="Times New Roman"/>
                        </a:rPr>
                        <a:t>cv3full * 0.55; cv0cv1cv2cv4own * 0.45</a:t>
                      </a:r>
                      <a:endParaRPr sz="1200">
                        <a:latin typeface="Times New Roman"/>
                        <a:ea typeface="Times New Roman"/>
                        <a:cs typeface="Times New Roman"/>
                        <a:sym typeface="Times New Roman"/>
                      </a:endParaRPr>
                    </a:p>
                  </a:txBody>
                  <a:tcPr marT="25400" marB="25400" marR="25400" marL="25400" anchor="ctr">
                    <a:lnL cap="flat" cmpd="sng" w="9475">
                      <a:solidFill>
                        <a:srgbClr val="000000"/>
                      </a:solidFill>
                      <a:prstDash val="solid"/>
                      <a:round/>
                      <a:headEnd len="sm" w="sm" type="none"/>
                      <a:tailEnd len="sm" w="sm" type="none"/>
                    </a:lnL>
                    <a:lnR cap="flat" cmpd="sng" w="9475">
                      <a:solidFill>
                        <a:srgbClr val="000000"/>
                      </a:solidFill>
                      <a:prstDash val="solid"/>
                      <a:round/>
                      <a:headEnd len="sm" w="sm" type="none"/>
                      <a:tailEnd len="sm" w="sm" type="none"/>
                    </a:lnR>
                    <a:lnT cap="flat" cmpd="sng" w="9475">
                      <a:solidFill>
                        <a:srgbClr val="CCCCCC"/>
                      </a:solidFill>
                      <a:prstDash val="dash"/>
                      <a:round/>
                      <a:headEnd len="sm" w="sm" type="none"/>
                      <a:tailEnd len="sm" w="sm" type="none"/>
                    </a:lnT>
                    <a:lnB cap="flat" cmpd="sng" w="9475">
                      <a:solidFill>
                        <a:srgbClr val="000000"/>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b="1" lang="en" sz="1200">
                          <a:latin typeface="Times New Roman"/>
                          <a:ea typeface="Times New Roman"/>
                          <a:cs typeface="Times New Roman"/>
                          <a:sym typeface="Times New Roman"/>
                        </a:rPr>
                        <a:t>weighted ensemble3</a:t>
                      </a:r>
                      <a:endParaRPr b="1" sz="1200">
                        <a:latin typeface="Times New Roman"/>
                        <a:ea typeface="Times New Roman"/>
                        <a:cs typeface="Times New Roman"/>
                        <a:sym typeface="Times New Roman"/>
                      </a:endParaRPr>
                    </a:p>
                  </a:txBody>
                  <a:tcPr marT="25400" marB="25400" marR="25400" marL="25400" anchor="ctr">
                    <a:lnL cap="flat" cmpd="sng" w="9475">
                      <a:solidFill>
                        <a:srgbClr val="000000"/>
                      </a:solidFill>
                      <a:prstDash val="solid"/>
                      <a:round/>
                      <a:headEnd len="sm" w="sm" type="none"/>
                      <a:tailEnd len="sm" w="sm" type="none"/>
                    </a:lnL>
                    <a:lnR cap="flat" cmpd="sng" w="9475">
                      <a:solidFill>
                        <a:srgbClr val="000000"/>
                      </a:solidFill>
                      <a:prstDash val="solid"/>
                      <a:round/>
                      <a:headEnd len="sm" w="sm" type="none"/>
                      <a:tailEnd len="sm" w="sm" type="none"/>
                    </a:lnR>
                    <a:lnT cap="flat" cmpd="sng" w="9475">
                      <a:solidFill>
                        <a:srgbClr val="CCCCCC"/>
                      </a:solidFill>
                      <a:prstDash val="dash"/>
                      <a:round/>
                      <a:headEnd len="sm" w="sm" type="none"/>
                      <a:tailEnd len="sm" w="sm" type="none"/>
                    </a:lnT>
                    <a:lnB cap="flat" cmpd="sng" w="9475">
                      <a:solidFill>
                        <a:srgbClr val="000000"/>
                      </a:solidFill>
                      <a:prstDash val="solid"/>
                      <a:round/>
                      <a:headEnd len="sm" w="sm" type="none"/>
                      <a:tailEnd len="sm" w="sm" type="none"/>
                    </a:lnB>
                  </a:tcPr>
                </a:tc>
                <a:tc>
                  <a:txBody>
                    <a:bodyPr>
                      <a:noAutofit/>
                    </a:bodyPr>
                    <a:lstStyle/>
                    <a:p>
                      <a:pPr indent="0" lvl="0" marL="0" marR="0" rtl="0" algn="r">
                        <a:lnSpc>
                          <a:spcPct val="115000"/>
                        </a:lnSpc>
                        <a:spcBef>
                          <a:spcPts val="0"/>
                        </a:spcBef>
                        <a:spcAft>
                          <a:spcPts val="0"/>
                        </a:spcAft>
                        <a:buNone/>
                      </a:pPr>
                      <a:r>
                        <a:rPr lang="en" sz="1200">
                          <a:latin typeface="Times New Roman"/>
                          <a:ea typeface="Times New Roman"/>
                          <a:cs typeface="Times New Roman"/>
                          <a:sym typeface="Times New Roman"/>
                        </a:rPr>
                        <a:t>490</a:t>
                      </a:r>
                      <a:endParaRPr sz="1200">
                        <a:latin typeface="Times New Roman"/>
                        <a:ea typeface="Times New Roman"/>
                        <a:cs typeface="Times New Roman"/>
                        <a:sym typeface="Times New Roman"/>
                      </a:endParaRPr>
                    </a:p>
                  </a:txBody>
                  <a:tcPr marT="25400" marB="25400" marR="25400" marL="25400" anchor="ctr">
                    <a:lnL cap="flat" cmpd="sng" w="9475">
                      <a:solidFill>
                        <a:srgbClr val="000000"/>
                      </a:solidFill>
                      <a:prstDash val="solid"/>
                      <a:round/>
                      <a:headEnd len="sm" w="sm" type="none"/>
                      <a:tailEnd len="sm" w="sm" type="none"/>
                    </a:lnL>
                    <a:lnR cap="flat" cmpd="sng">
                      <a:solidFill>
                        <a:srgbClr val="FFFFFF"/>
                      </a:solidFill>
                      <a:prstDash val="solid"/>
                      <a:round/>
                      <a:headEnd len="sm" w="sm" type="none"/>
                      <a:tailEnd len="sm" w="sm" type="none"/>
                    </a:lnR>
                    <a:lnT cap="flat" cmpd="sng" w="9475">
                      <a:solidFill>
                        <a:srgbClr val="CCCCCC"/>
                      </a:solidFill>
                      <a:prstDash val="dash"/>
                      <a:round/>
                      <a:headEnd len="sm" w="sm" type="none"/>
                      <a:tailEnd len="sm" w="sm" type="none"/>
                    </a:lnT>
                    <a:lnB cap="flat" cmpd="sng" w="9475">
                      <a:solidFill>
                        <a:srgbClr val="000000"/>
                      </a:solidFill>
                      <a:prstDash val="solid"/>
                      <a:round/>
                      <a:headEnd len="sm" w="sm" type="none"/>
                      <a:tailEnd len="sm" w="sm" type="none"/>
                    </a:lnB>
                  </a:tcPr>
                </a:tc>
                <a:tc>
                  <a:txBody>
                    <a:bodyPr>
                      <a:noAutofit/>
                    </a:bodyPr>
                    <a:lstStyle/>
                    <a:p>
                      <a:pPr indent="0" lvl="0" marL="0" marR="0" rtl="0" algn="r">
                        <a:lnSpc>
                          <a:spcPct val="115000"/>
                        </a:lnSpc>
                        <a:spcBef>
                          <a:spcPts val="0"/>
                        </a:spcBef>
                        <a:spcAft>
                          <a:spcPts val="0"/>
                        </a:spcAft>
                        <a:buNone/>
                      </a:pPr>
                      <a:r>
                        <a:rPr lang="en" sz="1200">
                          <a:latin typeface="Times New Roman"/>
                          <a:ea typeface="Times New Roman"/>
                          <a:cs typeface="Times New Roman"/>
                          <a:sym typeface="Times New Roman"/>
                        </a:rPr>
                        <a:t>563</a:t>
                      </a:r>
                      <a:endParaRPr sz="1200">
                        <a:latin typeface="Times New Roman"/>
                        <a:ea typeface="Times New Roman"/>
                        <a:cs typeface="Times New Roman"/>
                        <a:sym typeface="Times New Roman"/>
                      </a:endParaRPr>
                    </a:p>
                  </a:txBody>
                  <a:tcPr marT="25400" marB="25400" marR="25400" marL="25400" anchor="ctr">
                    <a:lnL cap="flat" cmpd="sng">
                      <a:solidFill>
                        <a:srgbClr val="FFFFFF"/>
                      </a:solidFill>
                      <a:prstDash val="solid"/>
                      <a:round/>
                      <a:headEnd len="sm" w="sm" type="none"/>
                      <a:tailEnd len="sm" w="sm" type="none"/>
                    </a:lnL>
                    <a:lnR cap="flat" cmpd="sng">
                      <a:solidFill>
                        <a:srgbClr val="FFFFFF"/>
                      </a:solidFill>
                      <a:prstDash val="solid"/>
                      <a:round/>
                      <a:headEnd len="sm" w="sm" type="none"/>
                      <a:tailEnd len="sm" w="sm" type="none"/>
                    </a:lnR>
                    <a:lnT cap="flat" cmpd="sng" w="9475">
                      <a:solidFill>
                        <a:srgbClr val="CCCCCC"/>
                      </a:solidFill>
                      <a:prstDash val="dash"/>
                      <a:round/>
                      <a:headEnd len="sm" w="sm" type="none"/>
                      <a:tailEnd len="sm" w="sm" type="none"/>
                    </a:lnT>
                    <a:lnB cap="flat" cmpd="sng" w="9475">
                      <a:solidFill>
                        <a:srgbClr val="000000"/>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n" sz="1200">
                          <a:latin typeface="Times New Roman"/>
                          <a:ea typeface="Times New Roman"/>
                          <a:cs typeface="Times New Roman"/>
                          <a:sym typeface="Times New Roman"/>
                        </a:rPr>
                        <a:t>1590</a:t>
                      </a:r>
                      <a:endParaRPr sz="1200">
                        <a:latin typeface="Times New Roman"/>
                        <a:ea typeface="Times New Roman"/>
                        <a:cs typeface="Times New Roman"/>
                        <a:sym typeface="Times New Roman"/>
                      </a:endParaRPr>
                    </a:p>
                  </a:txBody>
                  <a:tcPr marT="25400" marB="25400" marR="25400" marL="25400" anchor="ctr">
                    <a:lnL cap="flat" cmpd="sng">
                      <a:solidFill>
                        <a:srgbClr val="FFFFFF"/>
                      </a:solidFill>
                      <a:prstDash val="solid"/>
                      <a:round/>
                      <a:headEnd len="sm" w="sm" type="none"/>
                      <a:tailEnd len="sm" w="sm" type="none"/>
                    </a:lnL>
                    <a:lnR cap="flat" cmpd="sng">
                      <a:solidFill>
                        <a:srgbClr val="FFFFFF"/>
                      </a:solidFill>
                      <a:prstDash val="solid"/>
                      <a:round/>
                      <a:headEnd len="sm" w="sm" type="none"/>
                      <a:tailEnd len="sm" w="sm" type="none"/>
                    </a:lnR>
                    <a:lnT cap="flat" cmpd="sng" w="9475">
                      <a:solidFill>
                        <a:srgbClr val="CCCCCC"/>
                      </a:solidFill>
                      <a:prstDash val="dash"/>
                      <a:round/>
                      <a:headEnd len="sm" w="sm" type="none"/>
                      <a:tailEnd len="sm" w="sm" type="none"/>
                    </a:lnT>
                    <a:lnB cap="flat" cmpd="sng" w="9475">
                      <a:solidFill>
                        <a:srgbClr val="000000"/>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n" sz="1200">
                          <a:latin typeface="Times New Roman"/>
                          <a:ea typeface="Times New Roman"/>
                          <a:cs typeface="Times New Roman"/>
                          <a:sym typeface="Times New Roman"/>
                        </a:rPr>
                        <a:t>1332</a:t>
                      </a:r>
                      <a:endParaRPr sz="1200">
                        <a:latin typeface="Times New Roman"/>
                        <a:ea typeface="Times New Roman"/>
                        <a:cs typeface="Times New Roman"/>
                        <a:sym typeface="Times New Roman"/>
                      </a:endParaRPr>
                    </a:p>
                  </a:txBody>
                  <a:tcPr marT="25400" marB="25400" marR="25400" marL="25400" anchor="ctr">
                    <a:lnL cap="flat" cmpd="sng">
                      <a:solidFill>
                        <a:srgbClr val="FFFFFF"/>
                      </a:solidFill>
                      <a:prstDash val="solid"/>
                      <a:round/>
                      <a:headEnd len="sm" w="sm" type="none"/>
                      <a:tailEnd len="sm" w="sm" type="none"/>
                    </a:lnL>
                    <a:lnR cap="flat" cmpd="sng">
                      <a:solidFill>
                        <a:srgbClr val="FFFFFF"/>
                      </a:solidFill>
                      <a:prstDash val="solid"/>
                      <a:round/>
                      <a:headEnd len="sm" w="sm" type="none"/>
                      <a:tailEnd len="sm" w="sm" type="none"/>
                    </a:lnR>
                    <a:lnT cap="flat" cmpd="sng" w="9475">
                      <a:solidFill>
                        <a:srgbClr val="CCCCCC"/>
                      </a:solidFill>
                      <a:prstDash val="dash"/>
                      <a:round/>
                      <a:headEnd len="sm" w="sm" type="none"/>
                      <a:tailEnd len="sm" w="sm" type="none"/>
                    </a:lnT>
                    <a:lnB cap="flat" cmpd="sng" w="9475">
                      <a:solidFill>
                        <a:srgbClr val="000000"/>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n" sz="1200">
                          <a:latin typeface="Times New Roman"/>
                          <a:ea typeface="Times New Roman"/>
                          <a:cs typeface="Times New Roman"/>
                          <a:sym typeface="Times New Roman"/>
                        </a:rPr>
                        <a:t>0.738504</a:t>
                      </a:r>
                      <a:endParaRPr sz="1200">
                        <a:latin typeface="Times New Roman"/>
                        <a:ea typeface="Times New Roman"/>
                        <a:cs typeface="Times New Roman"/>
                        <a:sym typeface="Times New Roman"/>
                      </a:endParaRPr>
                    </a:p>
                  </a:txBody>
                  <a:tcPr marT="25400" marB="25400" marR="25400" marL="25400" anchor="ctr">
                    <a:lnL cap="flat" cmpd="sng">
                      <a:solidFill>
                        <a:srgbClr val="FFFFFF"/>
                      </a:solidFill>
                      <a:prstDash val="solid"/>
                      <a:round/>
                      <a:headEnd len="sm" w="sm" type="none"/>
                      <a:tailEnd len="sm" w="sm" type="none"/>
                    </a:lnL>
                    <a:lnR cap="flat" cmpd="sng">
                      <a:solidFill>
                        <a:srgbClr val="FFFFFF"/>
                      </a:solidFill>
                      <a:prstDash val="solid"/>
                      <a:round/>
                      <a:headEnd len="sm" w="sm" type="none"/>
                      <a:tailEnd len="sm" w="sm" type="none"/>
                    </a:lnR>
                    <a:lnT cap="flat" cmpd="sng" w="9475">
                      <a:solidFill>
                        <a:srgbClr val="CCCCCC"/>
                      </a:solidFill>
                      <a:prstDash val="dash"/>
                      <a:round/>
                      <a:headEnd len="sm" w="sm" type="none"/>
                      <a:tailEnd len="sm" w="sm" type="none"/>
                    </a:lnT>
                    <a:lnB cap="flat" cmpd="sng" w="9475">
                      <a:solidFill>
                        <a:srgbClr val="000000"/>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n" sz="1200">
                          <a:latin typeface="Times New Roman"/>
                          <a:ea typeface="Times New Roman"/>
                          <a:cs typeface="Times New Roman"/>
                          <a:sym typeface="Times New Roman"/>
                        </a:rPr>
                        <a:t>0.731065</a:t>
                      </a:r>
                      <a:endParaRPr sz="1200">
                        <a:latin typeface="Times New Roman"/>
                        <a:ea typeface="Times New Roman"/>
                        <a:cs typeface="Times New Roman"/>
                        <a:sym typeface="Times New Roman"/>
                      </a:endParaRPr>
                    </a:p>
                  </a:txBody>
                  <a:tcPr marT="25400" marB="25400" marR="25400" marL="25400" anchor="ctr">
                    <a:lnL cap="flat" cmpd="sng">
                      <a:solidFill>
                        <a:srgbClr val="FFFFFF"/>
                      </a:solidFill>
                      <a:prstDash val="solid"/>
                      <a:round/>
                      <a:headEnd len="sm" w="sm" type="none"/>
                      <a:tailEnd len="sm" w="sm" type="none"/>
                    </a:lnL>
                    <a:lnR cap="flat" cmpd="sng">
                      <a:solidFill>
                        <a:srgbClr val="FFFFFF"/>
                      </a:solidFill>
                      <a:prstDash val="solid"/>
                      <a:round/>
                      <a:headEnd len="sm" w="sm" type="none"/>
                      <a:tailEnd len="sm" w="sm" type="none"/>
                    </a:lnR>
                    <a:lnT cap="flat" cmpd="sng" w="9475">
                      <a:solidFill>
                        <a:srgbClr val="CCCCCC"/>
                      </a:solidFill>
                      <a:prstDash val="dash"/>
                      <a:round/>
                      <a:headEnd len="sm" w="sm" type="none"/>
                      <a:tailEnd len="sm" w="sm" type="none"/>
                    </a:lnT>
                    <a:lnB cap="flat" cmpd="sng" w="9475">
                      <a:solidFill>
                        <a:srgbClr val="000000"/>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n" sz="1200">
                          <a:latin typeface="Times New Roman"/>
                          <a:ea typeface="Times New Roman"/>
                          <a:cs typeface="Times New Roman"/>
                          <a:sym typeface="Times New Roman"/>
                        </a:rPr>
                        <a:t>0.735094</a:t>
                      </a:r>
                      <a:endParaRPr sz="1200">
                        <a:latin typeface="Times New Roman"/>
                        <a:ea typeface="Times New Roman"/>
                        <a:cs typeface="Times New Roman"/>
                        <a:sym typeface="Times New Roman"/>
                      </a:endParaRPr>
                    </a:p>
                  </a:txBody>
                  <a:tcPr marT="25400" marB="25400" marR="25400" marL="25400" anchor="ctr">
                    <a:lnL cap="flat" cmpd="sng">
                      <a:solidFill>
                        <a:srgbClr val="FFFFFF"/>
                      </a:solidFill>
                      <a:prstDash val="solid"/>
                      <a:round/>
                      <a:headEnd len="sm" w="sm" type="none"/>
                      <a:tailEnd len="sm" w="sm" type="none"/>
                    </a:lnL>
                    <a:lnR cap="flat" cmpd="sng">
                      <a:solidFill>
                        <a:srgbClr val="FFFFFF"/>
                      </a:solidFill>
                      <a:prstDash val="solid"/>
                      <a:round/>
                      <a:headEnd len="sm" w="sm" type="none"/>
                      <a:tailEnd len="sm" w="sm" type="none"/>
                    </a:lnR>
                    <a:lnT cap="flat" cmpd="sng" w="9475">
                      <a:solidFill>
                        <a:srgbClr val="CCCCCC"/>
                      </a:solidFill>
                      <a:prstDash val="dash"/>
                      <a:round/>
                      <a:headEnd len="sm" w="sm" type="none"/>
                      <a:tailEnd len="sm" w="sm" type="none"/>
                    </a:lnT>
                    <a:lnB cap="flat" cmpd="sng" w="9475">
                      <a:solidFill>
                        <a:srgbClr val="000000"/>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n" sz="1200">
                          <a:latin typeface="Times New Roman"/>
                          <a:ea typeface="Times New Roman"/>
                          <a:cs typeface="Times New Roman"/>
                          <a:sym typeface="Times New Roman"/>
                        </a:rPr>
                        <a:t>0.716707</a:t>
                      </a:r>
                      <a:endParaRPr sz="1200">
                        <a:latin typeface="Times New Roman"/>
                        <a:ea typeface="Times New Roman"/>
                        <a:cs typeface="Times New Roman"/>
                        <a:sym typeface="Times New Roman"/>
                      </a:endParaRPr>
                    </a:p>
                  </a:txBody>
                  <a:tcPr marT="25400" marB="25400" marR="25400" marL="25400" anchor="ctr">
                    <a:lnL cap="flat" cmpd="sng">
                      <a:solidFill>
                        <a:srgbClr val="FFFFFF"/>
                      </a:solidFill>
                      <a:prstDash val="solid"/>
                      <a:round/>
                      <a:headEnd len="sm" w="sm" type="none"/>
                      <a:tailEnd len="sm" w="sm" type="none"/>
                    </a:lnL>
                    <a:lnR cap="flat" cmpd="sng">
                      <a:solidFill>
                        <a:srgbClr val="FFFFFF"/>
                      </a:solidFill>
                      <a:prstDash val="solid"/>
                      <a:round/>
                      <a:headEnd len="sm" w="sm" type="none"/>
                      <a:tailEnd len="sm" w="sm" type="none"/>
                    </a:lnR>
                    <a:lnT cap="flat" cmpd="sng" w="9475">
                      <a:solidFill>
                        <a:srgbClr val="CCCCCC"/>
                      </a:solidFill>
                      <a:prstDash val="dash"/>
                      <a:round/>
                      <a:headEnd len="sm" w="sm" type="none"/>
                      <a:tailEnd len="sm" w="sm" type="none"/>
                    </a:lnT>
                    <a:lnB cap="flat" cmpd="sng" w="9475">
                      <a:solidFill>
                        <a:srgbClr val="000000"/>
                      </a:solidFill>
                      <a:prstDash val="solid"/>
                      <a:round/>
                      <a:headEnd len="sm" w="sm" type="none"/>
                      <a:tailEnd len="sm" w="sm" type="none"/>
                    </a:lnB>
                  </a:tcPr>
                </a:tc>
                <a:tc>
                  <a:txBody>
                    <a:bodyPr>
                      <a:noAutofit/>
                    </a:bodyPr>
                    <a:lstStyle/>
                    <a:p>
                      <a:pPr indent="0" lvl="0" marL="0" rtl="0" algn="r">
                        <a:lnSpc>
                          <a:spcPct val="115000"/>
                        </a:lnSpc>
                        <a:spcBef>
                          <a:spcPts val="0"/>
                        </a:spcBef>
                        <a:spcAft>
                          <a:spcPts val="0"/>
                        </a:spcAft>
                        <a:buNone/>
                      </a:pPr>
                      <a:r>
                        <a:rPr lang="en" sz="1200">
                          <a:latin typeface="Times New Roman"/>
                          <a:ea typeface="Times New Roman"/>
                          <a:cs typeface="Times New Roman"/>
                          <a:sym typeface="Times New Roman"/>
                        </a:rPr>
                        <a:t>0.702902</a:t>
                      </a:r>
                      <a:endParaRPr sz="1200">
                        <a:latin typeface="Times New Roman"/>
                        <a:ea typeface="Times New Roman"/>
                        <a:cs typeface="Times New Roman"/>
                        <a:sym typeface="Times New Roman"/>
                      </a:endParaRPr>
                    </a:p>
                  </a:txBody>
                  <a:tcPr marT="25400" marB="25400" marR="25400" marL="25400" anchor="ctr">
                    <a:lnL cap="flat" cmpd="sng">
                      <a:solidFill>
                        <a:srgbClr val="FFFFFF"/>
                      </a:solidFill>
                      <a:prstDash val="solid"/>
                      <a:round/>
                      <a:headEnd len="sm" w="sm" type="none"/>
                      <a:tailEnd len="sm" w="sm" type="none"/>
                    </a:lnL>
                    <a:lnR cap="flat" cmpd="sng" w="9475">
                      <a:solidFill>
                        <a:srgbClr val="FFFFFF"/>
                      </a:solidFill>
                      <a:prstDash val="solid"/>
                      <a:round/>
                      <a:headEnd len="sm" w="sm" type="none"/>
                      <a:tailEnd len="sm" w="sm" type="none"/>
                    </a:lnR>
                    <a:lnT cap="flat" cmpd="sng" w="9475">
                      <a:solidFill>
                        <a:srgbClr val="CCCCCC"/>
                      </a:solidFill>
                      <a:prstDash val="dash"/>
                      <a:round/>
                      <a:headEnd len="sm" w="sm" type="none"/>
                      <a:tailEnd len="sm" w="sm" type="none"/>
                    </a:lnT>
                    <a:lnB cap="flat" cmpd="sng" w="9475">
                      <a:solidFill>
                        <a:srgbClr val="000000"/>
                      </a:solidFill>
                      <a:prstDash val="solid"/>
                      <a:round/>
                      <a:headEnd len="sm" w="sm" type="none"/>
                      <a:tailEnd len="sm" w="sm" type="none"/>
                    </a:lnB>
                  </a:tcPr>
                </a:tc>
              </a:tr>
            </a:tbl>
          </a:graphicData>
        </a:graphic>
      </p:graphicFrame>
      <p:graphicFrame>
        <p:nvGraphicFramePr>
          <p:cNvPr id="393" name="Google Shape;393;p60"/>
          <p:cNvGraphicFramePr/>
          <p:nvPr/>
        </p:nvGraphicFramePr>
        <p:xfrm>
          <a:off x="120200" y="12700"/>
          <a:ext cx="3000000" cy="3000000"/>
        </p:xfrm>
        <a:graphic>
          <a:graphicData uri="http://schemas.openxmlformats.org/drawingml/2006/table">
            <a:tbl>
              <a:tblPr>
                <a:noFill/>
                <a:tableStyleId>{3EA55BBC-8F4D-4FE1-9C39-0505488EED76}</a:tableStyleId>
              </a:tblPr>
              <a:tblGrid>
                <a:gridCol w="768625"/>
                <a:gridCol w="1878200"/>
                <a:gridCol w="983675"/>
                <a:gridCol w="327000"/>
                <a:gridCol w="474125"/>
                <a:gridCol w="391825"/>
                <a:gridCol w="535925"/>
                <a:gridCol w="656125"/>
                <a:gridCol w="722025"/>
                <a:gridCol w="722025"/>
                <a:gridCol w="722025"/>
                <a:gridCol w="722025"/>
              </a:tblGrid>
              <a:tr h="266700">
                <a:tc>
                  <a:txBody>
                    <a:bodyPr>
                      <a:noAutofit/>
                    </a:bodyPr>
                    <a:lstStyle/>
                    <a:p>
                      <a:pPr indent="0" lvl="0" marL="0" rtl="0" algn="ctr">
                        <a:lnSpc>
                          <a:spcPct val="115000"/>
                        </a:lnSpc>
                        <a:spcBef>
                          <a:spcPts val="0"/>
                        </a:spcBef>
                        <a:spcAft>
                          <a:spcPts val="0"/>
                        </a:spcAft>
                        <a:buNone/>
                      </a:pPr>
                      <a:r>
                        <a:rPr b="1" lang="en" sz="1200">
                          <a:latin typeface="Times New Roman"/>
                          <a:ea typeface="Times New Roman"/>
                          <a:cs typeface="Times New Roman"/>
                          <a:sym typeface="Times New Roman"/>
                        </a:rPr>
                        <a:t>Ensemble Type</a:t>
                      </a:r>
                      <a:endParaRPr sz="1200">
                        <a:latin typeface="Times New Roman"/>
                        <a:ea typeface="Times New Roman"/>
                        <a:cs typeface="Times New Roman"/>
                        <a:sym typeface="Times New Roman"/>
                      </a:endParaRPr>
                    </a:p>
                  </a:txBody>
                  <a:tcPr marT="25400" marB="25400" marR="25400" marL="25400" anchor="ctr">
                    <a:lnL cap="flat" cmpd="sng" w="9475">
                      <a:solidFill>
                        <a:srgbClr val="FFFFFF"/>
                      </a:solidFill>
                      <a:prstDash val="solid"/>
                      <a:round/>
                      <a:headEnd len="sm" w="sm" type="none"/>
                      <a:tailEnd len="sm" w="sm" type="none"/>
                    </a:lnL>
                    <a:lnR cap="flat" cmpd="sng" w="9475">
                      <a:solidFill>
                        <a:srgbClr val="000000"/>
                      </a:solidFill>
                      <a:prstDash val="solid"/>
                      <a:round/>
                      <a:headEnd len="sm" w="sm" type="none"/>
                      <a:tailEnd len="sm" w="sm" type="none"/>
                    </a:lnR>
                    <a:lnT cap="flat" cmpd="sng" w="9475">
                      <a:solidFill>
                        <a:srgbClr val="000000"/>
                      </a:solidFill>
                      <a:prstDash val="solid"/>
                      <a:round/>
                      <a:headEnd len="sm" w="sm" type="none"/>
                      <a:tailEnd len="sm" w="sm" type="none"/>
                    </a:lnT>
                    <a:lnB cap="flat" cmpd="sng" w="9475">
                      <a:solidFill>
                        <a:srgbClr val="000000"/>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b="1" lang="en" sz="1200">
                          <a:latin typeface="Times New Roman"/>
                          <a:ea typeface="Times New Roman"/>
                          <a:cs typeface="Times New Roman"/>
                          <a:sym typeface="Times New Roman"/>
                        </a:rPr>
                        <a:t>Ensemble Strategy</a:t>
                      </a:r>
                      <a:endParaRPr sz="1200">
                        <a:latin typeface="Times New Roman"/>
                        <a:ea typeface="Times New Roman"/>
                        <a:cs typeface="Times New Roman"/>
                        <a:sym typeface="Times New Roman"/>
                      </a:endParaRPr>
                    </a:p>
                  </a:txBody>
                  <a:tcPr marT="25400" marB="25400" marR="25400" marL="25400" anchor="ctr">
                    <a:lnL cap="flat" cmpd="sng" w="9475">
                      <a:solidFill>
                        <a:srgbClr val="000000"/>
                      </a:solidFill>
                      <a:prstDash val="solid"/>
                      <a:round/>
                      <a:headEnd len="sm" w="sm" type="none"/>
                      <a:tailEnd len="sm" w="sm" type="none"/>
                    </a:lnL>
                    <a:lnR cap="flat" cmpd="sng" w="9475">
                      <a:solidFill>
                        <a:srgbClr val="000000"/>
                      </a:solidFill>
                      <a:prstDash val="solid"/>
                      <a:round/>
                      <a:headEnd len="sm" w="sm" type="none"/>
                      <a:tailEnd len="sm" w="sm" type="none"/>
                    </a:lnR>
                    <a:lnT cap="flat" cmpd="sng" w="9475">
                      <a:solidFill>
                        <a:srgbClr val="000000"/>
                      </a:solidFill>
                      <a:prstDash val="solid"/>
                      <a:round/>
                      <a:headEnd len="sm" w="sm" type="none"/>
                      <a:tailEnd len="sm" w="sm" type="none"/>
                    </a:lnT>
                    <a:lnB cap="flat" cmpd="sng" w="9475">
                      <a:solidFill>
                        <a:srgbClr val="000000"/>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b="1" lang="en" sz="1200">
                          <a:latin typeface="Times New Roman"/>
                          <a:ea typeface="Times New Roman"/>
                          <a:cs typeface="Times New Roman"/>
                          <a:sym typeface="Times New Roman"/>
                        </a:rPr>
                        <a:t>Model Name</a:t>
                      </a:r>
                      <a:endParaRPr sz="1200">
                        <a:latin typeface="Times New Roman"/>
                        <a:ea typeface="Times New Roman"/>
                        <a:cs typeface="Times New Roman"/>
                        <a:sym typeface="Times New Roman"/>
                      </a:endParaRPr>
                    </a:p>
                  </a:txBody>
                  <a:tcPr marT="25400" marB="25400" marR="25400" marL="25400" anchor="ctr">
                    <a:lnL cap="flat" cmpd="sng" w="9475">
                      <a:solidFill>
                        <a:srgbClr val="000000"/>
                      </a:solidFill>
                      <a:prstDash val="solid"/>
                      <a:round/>
                      <a:headEnd len="sm" w="sm" type="none"/>
                      <a:tailEnd len="sm" w="sm" type="none"/>
                    </a:lnL>
                    <a:lnR cap="flat" cmpd="sng" w="9475">
                      <a:solidFill>
                        <a:srgbClr val="000000"/>
                      </a:solidFill>
                      <a:prstDash val="solid"/>
                      <a:round/>
                      <a:headEnd len="sm" w="sm" type="none"/>
                      <a:tailEnd len="sm" w="sm" type="none"/>
                    </a:lnR>
                    <a:lnT cap="flat" cmpd="sng" w="9475">
                      <a:solidFill>
                        <a:srgbClr val="000000"/>
                      </a:solidFill>
                      <a:prstDash val="solid"/>
                      <a:round/>
                      <a:headEnd len="sm" w="sm" type="none"/>
                      <a:tailEnd len="sm" w="sm" type="none"/>
                    </a:lnT>
                    <a:lnB cap="flat" cmpd="sng" w="9475">
                      <a:solidFill>
                        <a:srgbClr val="000000"/>
                      </a:solidFill>
                      <a:prstDash val="solid"/>
                      <a:round/>
                      <a:headEnd len="sm" w="sm" type="none"/>
                      <a:tailEnd len="sm" w="sm" type="none"/>
                    </a:lnB>
                  </a:tcPr>
                </a:tc>
                <a:tc>
                  <a:txBody>
                    <a:bodyPr>
                      <a:noAutofit/>
                    </a:bodyPr>
                    <a:lstStyle/>
                    <a:p>
                      <a:pPr indent="0" lvl="0" marL="0" marR="0" rtl="0" algn="r">
                        <a:lnSpc>
                          <a:spcPct val="115000"/>
                        </a:lnSpc>
                        <a:spcBef>
                          <a:spcPts val="0"/>
                        </a:spcBef>
                        <a:spcAft>
                          <a:spcPts val="0"/>
                        </a:spcAft>
                        <a:buNone/>
                      </a:pPr>
                      <a:r>
                        <a:rPr b="1" lang="en" sz="1200">
                          <a:latin typeface="Times New Roman"/>
                          <a:ea typeface="Times New Roman"/>
                          <a:cs typeface="Times New Roman"/>
                          <a:sym typeface="Times New Roman"/>
                        </a:rPr>
                        <a:t>FN</a:t>
                      </a:r>
                      <a:endParaRPr sz="1200">
                        <a:latin typeface="Times New Roman"/>
                        <a:ea typeface="Times New Roman"/>
                        <a:cs typeface="Times New Roman"/>
                        <a:sym typeface="Times New Roman"/>
                      </a:endParaRPr>
                    </a:p>
                  </a:txBody>
                  <a:tcPr marT="25400" marB="25400" marR="25400" marL="25400" anchor="ctr">
                    <a:lnL cap="flat" cmpd="sng" w="9475">
                      <a:solidFill>
                        <a:srgbClr val="000000"/>
                      </a:solidFill>
                      <a:prstDash val="solid"/>
                      <a:round/>
                      <a:headEnd len="sm" w="sm" type="none"/>
                      <a:tailEnd len="sm" w="sm" type="none"/>
                    </a:lnL>
                    <a:lnR cap="flat" cmpd="sng">
                      <a:solidFill>
                        <a:srgbClr val="FFFFFF"/>
                      </a:solidFill>
                      <a:prstDash val="solid"/>
                      <a:round/>
                      <a:headEnd len="sm" w="sm" type="none"/>
                      <a:tailEnd len="sm" w="sm" type="none"/>
                    </a:lnR>
                    <a:lnT cap="flat" cmpd="sng" w="9475">
                      <a:solidFill>
                        <a:srgbClr val="000000"/>
                      </a:solidFill>
                      <a:prstDash val="solid"/>
                      <a:round/>
                      <a:headEnd len="sm" w="sm" type="none"/>
                      <a:tailEnd len="sm" w="sm" type="none"/>
                    </a:lnT>
                    <a:lnB cap="flat" cmpd="sng" w="9475">
                      <a:solidFill>
                        <a:srgbClr val="000000"/>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b="1" lang="en" sz="1200">
                          <a:latin typeface="Times New Roman"/>
                          <a:ea typeface="Times New Roman"/>
                          <a:cs typeface="Times New Roman"/>
                          <a:sym typeface="Times New Roman"/>
                        </a:rPr>
                        <a:t>FP</a:t>
                      </a:r>
                      <a:endParaRPr sz="1200">
                        <a:latin typeface="Times New Roman"/>
                        <a:ea typeface="Times New Roman"/>
                        <a:cs typeface="Times New Roman"/>
                        <a:sym typeface="Times New Roman"/>
                      </a:endParaRPr>
                    </a:p>
                  </a:txBody>
                  <a:tcPr marT="25400" marB="25400" marR="25400" marL="25400" anchor="ctr">
                    <a:lnL cap="flat" cmpd="sng">
                      <a:solidFill>
                        <a:srgbClr val="FFFFFF"/>
                      </a:solidFill>
                      <a:prstDash val="solid"/>
                      <a:round/>
                      <a:headEnd len="sm" w="sm" type="none"/>
                      <a:tailEnd len="sm" w="sm" type="none"/>
                    </a:lnL>
                    <a:lnR cap="flat" cmpd="sng">
                      <a:solidFill>
                        <a:srgbClr val="FFFFFF"/>
                      </a:solidFill>
                      <a:prstDash val="solid"/>
                      <a:round/>
                      <a:headEnd len="sm" w="sm" type="none"/>
                      <a:tailEnd len="sm" w="sm" type="none"/>
                    </a:lnR>
                    <a:lnT cap="flat" cmpd="sng" w="9475">
                      <a:solidFill>
                        <a:srgbClr val="000000"/>
                      </a:solidFill>
                      <a:prstDash val="solid"/>
                      <a:round/>
                      <a:headEnd len="sm" w="sm" type="none"/>
                      <a:tailEnd len="sm" w="sm" type="none"/>
                    </a:lnT>
                    <a:lnB cap="flat" cmpd="sng" w="9475">
                      <a:solidFill>
                        <a:srgbClr val="000000"/>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b="1" lang="en" sz="1200">
                          <a:latin typeface="Times New Roman"/>
                          <a:ea typeface="Times New Roman"/>
                          <a:cs typeface="Times New Roman"/>
                          <a:sym typeface="Times New Roman"/>
                        </a:rPr>
                        <a:t>TN</a:t>
                      </a:r>
                      <a:endParaRPr sz="1200">
                        <a:latin typeface="Times New Roman"/>
                        <a:ea typeface="Times New Roman"/>
                        <a:cs typeface="Times New Roman"/>
                        <a:sym typeface="Times New Roman"/>
                      </a:endParaRPr>
                    </a:p>
                  </a:txBody>
                  <a:tcPr marT="25400" marB="25400" marR="25400" marL="25400" anchor="ctr">
                    <a:lnL cap="flat" cmpd="sng">
                      <a:solidFill>
                        <a:srgbClr val="FFFFFF"/>
                      </a:solidFill>
                      <a:prstDash val="solid"/>
                      <a:round/>
                      <a:headEnd len="sm" w="sm" type="none"/>
                      <a:tailEnd len="sm" w="sm" type="none"/>
                    </a:lnL>
                    <a:lnR cap="flat" cmpd="sng">
                      <a:solidFill>
                        <a:srgbClr val="FFFFFF"/>
                      </a:solidFill>
                      <a:prstDash val="solid"/>
                      <a:round/>
                      <a:headEnd len="sm" w="sm" type="none"/>
                      <a:tailEnd len="sm" w="sm" type="none"/>
                    </a:lnR>
                    <a:lnT cap="flat" cmpd="sng" w="9475">
                      <a:solidFill>
                        <a:srgbClr val="000000"/>
                      </a:solidFill>
                      <a:prstDash val="solid"/>
                      <a:round/>
                      <a:headEnd len="sm" w="sm" type="none"/>
                      <a:tailEnd len="sm" w="sm" type="none"/>
                    </a:lnT>
                    <a:lnB cap="flat" cmpd="sng" w="9475">
                      <a:solidFill>
                        <a:srgbClr val="000000"/>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b="1" lang="en" sz="1200">
                          <a:latin typeface="Times New Roman"/>
                          <a:ea typeface="Times New Roman"/>
                          <a:cs typeface="Times New Roman"/>
                          <a:sym typeface="Times New Roman"/>
                        </a:rPr>
                        <a:t>TP</a:t>
                      </a:r>
                      <a:endParaRPr sz="1200">
                        <a:latin typeface="Times New Roman"/>
                        <a:ea typeface="Times New Roman"/>
                        <a:cs typeface="Times New Roman"/>
                        <a:sym typeface="Times New Roman"/>
                      </a:endParaRPr>
                    </a:p>
                  </a:txBody>
                  <a:tcPr marT="25400" marB="25400" marR="25400" marL="25400" anchor="ctr">
                    <a:lnL cap="flat" cmpd="sng">
                      <a:solidFill>
                        <a:srgbClr val="FFFFFF"/>
                      </a:solidFill>
                      <a:prstDash val="solid"/>
                      <a:round/>
                      <a:headEnd len="sm" w="sm" type="none"/>
                      <a:tailEnd len="sm" w="sm" type="none"/>
                    </a:lnL>
                    <a:lnR cap="flat" cmpd="sng">
                      <a:solidFill>
                        <a:srgbClr val="FFFFFF"/>
                      </a:solidFill>
                      <a:prstDash val="solid"/>
                      <a:round/>
                      <a:headEnd len="sm" w="sm" type="none"/>
                      <a:tailEnd len="sm" w="sm" type="none"/>
                    </a:lnR>
                    <a:lnT cap="flat" cmpd="sng" w="9475">
                      <a:solidFill>
                        <a:srgbClr val="000000"/>
                      </a:solidFill>
                      <a:prstDash val="solid"/>
                      <a:round/>
                      <a:headEnd len="sm" w="sm" type="none"/>
                      <a:tailEnd len="sm" w="sm" type="none"/>
                    </a:lnT>
                    <a:lnB cap="flat" cmpd="sng" w="9475">
                      <a:solidFill>
                        <a:srgbClr val="000000"/>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b="1" lang="en" sz="1200">
                          <a:latin typeface="Times New Roman"/>
                          <a:ea typeface="Times New Roman"/>
                          <a:cs typeface="Times New Roman"/>
                          <a:sym typeface="Times New Roman"/>
                        </a:rPr>
                        <a:t>TN_Rate</a:t>
                      </a:r>
                      <a:endParaRPr sz="1200">
                        <a:latin typeface="Times New Roman"/>
                        <a:ea typeface="Times New Roman"/>
                        <a:cs typeface="Times New Roman"/>
                        <a:sym typeface="Times New Roman"/>
                      </a:endParaRPr>
                    </a:p>
                  </a:txBody>
                  <a:tcPr marT="25400" marB="25400" marR="25400" marL="25400" anchor="ctr">
                    <a:lnL cap="flat" cmpd="sng">
                      <a:solidFill>
                        <a:srgbClr val="FFFFFF"/>
                      </a:solidFill>
                      <a:prstDash val="solid"/>
                      <a:round/>
                      <a:headEnd len="sm" w="sm" type="none"/>
                      <a:tailEnd len="sm" w="sm" type="none"/>
                    </a:lnL>
                    <a:lnR cap="flat" cmpd="sng">
                      <a:solidFill>
                        <a:srgbClr val="FFFFFF"/>
                      </a:solidFill>
                      <a:prstDash val="solid"/>
                      <a:round/>
                      <a:headEnd len="sm" w="sm" type="none"/>
                      <a:tailEnd len="sm" w="sm" type="none"/>
                    </a:lnR>
                    <a:lnT cap="flat" cmpd="sng" w="9475">
                      <a:solidFill>
                        <a:srgbClr val="000000"/>
                      </a:solidFill>
                      <a:prstDash val="solid"/>
                      <a:round/>
                      <a:headEnd len="sm" w="sm" type="none"/>
                      <a:tailEnd len="sm" w="sm" type="none"/>
                    </a:lnT>
                    <a:lnB cap="flat" cmpd="sng" w="9475">
                      <a:solidFill>
                        <a:srgbClr val="000000"/>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b="1" lang="en" sz="1200">
                          <a:latin typeface="Times New Roman"/>
                          <a:ea typeface="Times New Roman"/>
                          <a:cs typeface="Times New Roman"/>
                          <a:sym typeface="Times New Roman"/>
                        </a:rPr>
                        <a:t>TP_Rate (Recall)</a:t>
                      </a:r>
                      <a:endParaRPr sz="1200">
                        <a:latin typeface="Times New Roman"/>
                        <a:ea typeface="Times New Roman"/>
                        <a:cs typeface="Times New Roman"/>
                        <a:sym typeface="Times New Roman"/>
                      </a:endParaRPr>
                    </a:p>
                  </a:txBody>
                  <a:tcPr marT="25400" marB="25400" marR="25400" marL="25400" anchor="ctr">
                    <a:lnL cap="flat" cmpd="sng">
                      <a:solidFill>
                        <a:srgbClr val="FFFFFF"/>
                      </a:solidFill>
                      <a:prstDash val="solid"/>
                      <a:round/>
                      <a:headEnd len="sm" w="sm" type="none"/>
                      <a:tailEnd len="sm" w="sm" type="none"/>
                    </a:lnL>
                    <a:lnR cap="flat" cmpd="sng">
                      <a:solidFill>
                        <a:srgbClr val="FFFFFF"/>
                      </a:solidFill>
                      <a:prstDash val="solid"/>
                      <a:round/>
                      <a:headEnd len="sm" w="sm" type="none"/>
                      <a:tailEnd len="sm" w="sm" type="none"/>
                    </a:lnR>
                    <a:lnT cap="flat" cmpd="sng" w="9475">
                      <a:solidFill>
                        <a:srgbClr val="000000"/>
                      </a:solidFill>
                      <a:prstDash val="solid"/>
                      <a:round/>
                      <a:headEnd len="sm" w="sm" type="none"/>
                      <a:tailEnd len="sm" w="sm" type="none"/>
                    </a:lnT>
                    <a:lnB cap="flat" cmpd="sng" w="9475">
                      <a:solidFill>
                        <a:srgbClr val="000000"/>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b="1" lang="en" sz="1200">
                          <a:latin typeface="Times New Roman"/>
                          <a:ea typeface="Times New Roman"/>
                          <a:cs typeface="Times New Roman"/>
                          <a:sym typeface="Times New Roman"/>
                        </a:rPr>
                        <a:t>Accuracy</a:t>
                      </a:r>
                      <a:endParaRPr sz="1200">
                        <a:latin typeface="Times New Roman"/>
                        <a:ea typeface="Times New Roman"/>
                        <a:cs typeface="Times New Roman"/>
                        <a:sym typeface="Times New Roman"/>
                      </a:endParaRPr>
                    </a:p>
                  </a:txBody>
                  <a:tcPr marT="25400" marB="25400" marR="25400" marL="25400" anchor="ctr">
                    <a:lnL cap="flat" cmpd="sng">
                      <a:solidFill>
                        <a:srgbClr val="FFFFFF"/>
                      </a:solidFill>
                      <a:prstDash val="solid"/>
                      <a:round/>
                      <a:headEnd len="sm" w="sm" type="none"/>
                      <a:tailEnd len="sm" w="sm" type="none"/>
                    </a:lnL>
                    <a:lnR cap="flat" cmpd="sng">
                      <a:solidFill>
                        <a:srgbClr val="FFFFFF"/>
                      </a:solidFill>
                      <a:prstDash val="solid"/>
                      <a:round/>
                      <a:headEnd len="sm" w="sm" type="none"/>
                      <a:tailEnd len="sm" w="sm" type="none"/>
                    </a:lnR>
                    <a:lnT cap="flat" cmpd="sng" w="9475">
                      <a:solidFill>
                        <a:srgbClr val="000000"/>
                      </a:solidFill>
                      <a:prstDash val="solid"/>
                      <a:round/>
                      <a:headEnd len="sm" w="sm" type="none"/>
                      <a:tailEnd len="sm" w="sm" type="none"/>
                    </a:lnT>
                    <a:lnB cap="flat" cmpd="sng" w="9475">
                      <a:solidFill>
                        <a:srgbClr val="000000"/>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b="1" lang="en" sz="1200">
                          <a:latin typeface="Times New Roman"/>
                          <a:ea typeface="Times New Roman"/>
                          <a:cs typeface="Times New Roman"/>
                          <a:sym typeface="Times New Roman"/>
                        </a:rPr>
                        <a:t>F1 score</a:t>
                      </a:r>
                      <a:endParaRPr sz="1200">
                        <a:latin typeface="Times New Roman"/>
                        <a:ea typeface="Times New Roman"/>
                        <a:cs typeface="Times New Roman"/>
                        <a:sym typeface="Times New Roman"/>
                      </a:endParaRPr>
                    </a:p>
                  </a:txBody>
                  <a:tcPr marT="25400" marB="25400" marR="25400" marL="25400" anchor="ctr">
                    <a:lnL cap="flat" cmpd="sng">
                      <a:solidFill>
                        <a:srgbClr val="FFFFFF"/>
                      </a:solidFill>
                      <a:prstDash val="solid"/>
                      <a:round/>
                      <a:headEnd len="sm" w="sm" type="none"/>
                      <a:tailEnd len="sm" w="sm" type="none"/>
                    </a:lnL>
                    <a:lnR cap="flat" cmpd="sng">
                      <a:solidFill>
                        <a:srgbClr val="FFFFFF"/>
                      </a:solidFill>
                      <a:prstDash val="solid"/>
                      <a:round/>
                      <a:headEnd len="sm" w="sm" type="none"/>
                      <a:tailEnd len="sm" w="sm" type="none"/>
                    </a:lnR>
                    <a:lnT cap="flat" cmpd="sng" w="9475">
                      <a:solidFill>
                        <a:srgbClr val="000000"/>
                      </a:solidFill>
                      <a:prstDash val="solid"/>
                      <a:round/>
                      <a:headEnd len="sm" w="sm" type="none"/>
                      <a:tailEnd len="sm" w="sm" type="none"/>
                    </a:lnT>
                    <a:lnB cap="flat" cmpd="sng" w="9475">
                      <a:solidFill>
                        <a:srgbClr val="000000"/>
                      </a:solidFill>
                      <a:prstDash val="solid"/>
                      <a:round/>
                      <a:headEnd len="sm" w="sm" type="none"/>
                      <a:tailEnd len="sm" w="sm" type="none"/>
                    </a:lnB>
                  </a:tcPr>
                </a:tc>
                <a:tc>
                  <a:txBody>
                    <a:bodyPr>
                      <a:noAutofit/>
                    </a:bodyPr>
                    <a:lstStyle/>
                    <a:p>
                      <a:pPr indent="0" lvl="0" marL="0" rtl="0" algn="ctr">
                        <a:lnSpc>
                          <a:spcPct val="115000"/>
                        </a:lnSpc>
                        <a:spcBef>
                          <a:spcPts val="0"/>
                        </a:spcBef>
                        <a:spcAft>
                          <a:spcPts val="0"/>
                        </a:spcAft>
                        <a:buNone/>
                      </a:pPr>
                      <a:r>
                        <a:rPr b="1" lang="en" sz="1200">
                          <a:latin typeface="Times New Roman"/>
                          <a:ea typeface="Times New Roman"/>
                          <a:cs typeface="Times New Roman"/>
                          <a:sym typeface="Times New Roman"/>
                        </a:rPr>
                        <a:t>Precision</a:t>
                      </a:r>
                      <a:endParaRPr sz="1200">
                        <a:latin typeface="Times New Roman"/>
                        <a:ea typeface="Times New Roman"/>
                        <a:cs typeface="Times New Roman"/>
                        <a:sym typeface="Times New Roman"/>
                      </a:endParaRPr>
                    </a:p>
                  </a:txBody>
                  <a:tcPr marT="25400" marB="25400" marR="25400" marL="25400" anchor="ctr">
                    <a:lnL cap="flat" cmpd="sng">
                      <a:solidFill>
                        <a:srgbClr val="FFFFFF"/>
                      </a:solidFill>
                      <a:prstDash val="solid"/>
                      <a:round/>
                      <a:headEnd len="sm" w="sm" type="none"/>
                      <a:tailEnd len="sm" w="sm" type="none"/>
                    </a:lnL>
                    <a:lnR cap="flat" cmpd="sng" w="9475">
                      <a:solidFill>
                        <a:srgbClr val="FFFFFF"/>
                      </a:solidFill>
                      <a:prstDash val="solid"/>
                      <a:round/>
                      <a:headEnd len="sm" w="sm" type="none"/>
                      <a:tailEnd len="sm" w="sm" type="none"/>
                    </a:lnR>
                    <a:lnT cap="flat" cmpd="sng" w="9475">
                      <a:solidFill>
                        <a:srgbClr val="000000"/>
                      </a:solidFill>
                      <a:prstDash val="solid"/>
                      <a:round/>
                      <a:headEnd len="sm" w="sm" type="none"/>
                      <a:tailEnd len="sm" w="sm" type="none"/>
                    </a:lnT>
                    <a:lnB cap="flat" cmpd="sng" w="9475">
                      <a:solidFill>
                        <a:srgbClr val="000000"/>
                      </a:solidFill>
                      <a:prstDash val="solid"/>
                      <a:round/>
                      <a:headEnd len="sm" w="sm" type="none"/>
                      <a:tailEnd len="sm" w="sm" type="none"/>
                    </a:lnB>
                  </a:tcPr>
                </a:tc>
              </a:tr>
            </a:tbl>
          </a:graphicData>
        </a:graphic>
      </p:graphicFrame>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7" name="Shape 397"/>
        <p:cNvGrpSpPr/>
        <p:nvPr/>
      </p:nvGrpSpPr>
      <p:grpSpPr>
        <a:xfrm>
          <a:off x="0" y="0"/>
          <a:ext cx="0" cy="0"/>
          <a:chOff x="0" y="0"/>
          <a:chExt cx="0" cy="0"/>
        </a:xfrm>
      </p:grpSpPr>
      <p:sp>
        <p:nvSpPr>
          <p:cNvPr id="398" name="Google Shape;398;p61"/>
          <p:cNvSpPr txBox="1"/>
          <p:nvPr/>
        </p:nvSpPr>
        <p:spPr>
          <a:xfrm>
            <a:off x="521100" y="241650"/>
            <a:ext cx="8101800" cy="466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Georgia"/>
              <a:ea typeface="Georgia"/>
              <a:cs typeface="Georgia"/>
              <a:sym typeface="Georgia"/>
            </a:endParaRPr>
          </a:p>
          <a:p>
            <a:pPr indent="0" lvl="0" marL="0" rtl="0" algn="l">
              <a:spcBef>
                <a:spcPts val="0"/>
              </a:spcBef>
              <a:spcAft>
                <a:spcPts val="0"/>
              </a:spcAft>
              <a:buNone/>
            </a:pPr>
            <a:r>
              <a:rPr lang="en">
                <a:solidFill>
                  <a:schemeClr val="dk1"/>
                </a:solidFill>
                <a:latin typeface="Georgia"/>
                <a:ea typeface="Georgia"/>
                <a:cs typeface="Georgia"/>
                <a:sym typeface="Georgia"/>
              </a:rPr>
              <a:t>Averaging ensemble:</a:t>
            </a:r>
            <a:endParaRPr>
              <a:solidFill>
                <a:schemeClr val="dk1"/>
              </a:solidFill>
              <a:latin typeface="Georgia"/>
              <a:ea typeface="Georgia"/>
              <a:cs typeface="Georgia"/>
              <a:sym typeface="Georgia"/>
            </a:endParaRPr>
          </a:p>
          <a:p>
            <a:pPr indent="0" lvl="0" marL="0" rtl="0" algn="l">
              <a:spcBef>
                <a:spcPts val="0"/>
              </a:spcBef>
              <a:spcAft>
                <a:spcPts val="0"/>
              </a:spcAft>
              <a:buNone/>
            </a:pPr>
            <a:r>
              <a:t/>
            </a:r>
            <a:endParaRPr>
              <a:solidFill>
                <a:schemeClr val="dk1"/>
              </a:solidFill>
              <a:latin typeface="Georgia"/>
              <a:ea typeface="Georgia"/>
              <a:cs typeface="Georgia"/>
              <a:sym typeface="Georgia"/>
            </a:endParaRPr>
          </a:p>
          <a:p>
            <a:pPr indent="-317500" lvl="0" marL="457200" rtl="0" algn="l">
              <a:spcBef>
                <a:spcPts val="0"/>
              </a:spcBef>
              <a:spcAft>
                <a:spcPts val="0"/>
              </a:spcAft>
              <a:buClr>
                <a:schemeClr val="dk1"/>
              </a:buClr>
              <a:buSzPts val="1400"/>
              <a:buFont typeface="Georgia"/>
              <a:buChar char="●"/>
            </a:pPr>
            <a:r>
              <a:rPr lang="en">
                <a:solidFill>
                  <a:schemeClr val="dk1"/>
                </a:solidFill>
                <a:latin typeface="Georgia"/>
                <a:ea typeface="Georgia"/>
                <a:cs typeface="Georgia"/>
                <a:sym typeface="Georgia"/>
              </a:rPr>
              <a:t>Averaged predictions had better accuracy than single models. </a:t>
            </a:r>
            <a:endParaRPr>
              <a:solidFill>
                <a:schemeClr val="dk1"/>
              </a:solidFill>
              <a:latin typeface="Georgia"/>
              <a:ea typeface="Georgia"/>
              <a:cs typeface="Georgia"/>
              <a:sym typeface="Georgia"/>
            </a:endParaRPr>
          </a:p>
          <a:p>
            <a:pPr indent="-317500" lvl="0" marL="457200" rtl="0" algn="l">
              <a:spcBef>
                <a:spcPts val="0"/>
              </a:spcBef>
              <a:spcAft>
                <a:spcPts val="0"/>
              </a:spcAft>
              <a:buClr>
                <a:schemeClr val="dk1"/>
              </a:buClr>
              <a:buSzPts val="1400"/>
              <a:buFont typeface="Georgia"/>
              <a:buChar char="●"/>
            </a:pPr>
            <a:r>
              <a:rPr lang="en">
                <a:solidFill>
                  <a:schemeClr val="dk1"/>
                </a:solidFill>
                <a:latin typeface="Georgia"/>
                <a:ea typeface="Georgia"/>
                <a:cs typeface="Georgia"/>
                <a:sym typeface="Georgia"/>
              </a:rPr>
              <a:t>Ensembling of ‘all models’ yielded the best accuracy (73.9%). However, it is neither best when predicting safety = 0 along nor best at predicting safety = 1 alone. </a:t>
            </a:r>
            <a:endParaRPr>
              <a:solidFill>
                <a:schemeClr val="dk1"/>
              </a:solidFill>
              <a:latin typeface="Georgia"/>
              <a:ea typeface="Georgia"/>
              <a:cs typeface="Georgia"/>
              <a:sym typeface="Georgia"/>
            </a:endParaRPr>
          </a:p>
          <a:p>
            <a:pPr indent="-317500" lvl="0" marL="457200" rtl="0" algn="l">
              <a:spcBef>
                <a:spcPts val="0"/>
              </a:spcBef>
              <a:spcAft>
                <a:spcPts val="0"/>
              </a:spcAft>
              <a:buClr>
                <a:schemeClr val="dk1"/>
              </a:buClr>
              <a:buSzPts val="1400"/>
              <a:buFont typeface="Georgia"/>
              <a:buChar char="●"/>
            </a:pPr>
            <a:r>
              <a:rPr lang="en">
                <a:solidFill>
                  <a:schemeClr val="dk1"/>
                </a:solidFill>
                <a:latin typeface="Georgia"/>
                <a:ea typeface="Georgia"/>
                <a:cs typeface="Georgia"/>
                <a:sym typeface="Georgia"/>
              </a:rPr>
              <a:t> ‘cv3full’ was best at predicting safety = 0 (TN_Rate 0.756619) and model ‘cv0cv1cv2cv4own’ was best at predicting safety = 1 (TP_Rate 0.779363), but they were weak at predicting the other target respectively. We would used these 2 models in conditional and weighted ensembling. </a:t>
            </a:r>
            <a:endParaRPr>
              <a:solidFill>
                <a:schemeClr val="dk1"/>
              </a:solidFill>
              <a:latin typeface="Georgia"/>
              <a:ea typeface="Georgia"/>
              <a:cs typeface="Georgia"/>
              <a:sym typeface="Georgia"/>
            </a:endParaRPr>
          </a:p>
          <a:p>
            <a:pPr indent="0" lvl="0" marL="457200" rtl="0" algn="l">
              <a:spcBef>
                <a:spcPts val="0"/>
              </a:spcBef>
              <a:spcAft>
                <a:spcPts val="0"/>
              </a:spcAft>
              <a:buNone/>
            </a:pPr>
            <a:r>
              <a:t/>
            </a:r>
            <a:endParaRPr>
              <a:solidFill>
                <a:schemeClr val="dk1"/>
              </a:solidFill>
              <a:latin typeface="Georgia"/>
              <a:ea typeface="Georgia"/>
              <a:cs typeface="Georgia"/>
              <a:sym typeface="Georgia"/>
            </a:endParaRPr>
          </a:p>
          <a:p>
            <a:pPr indent="0" lvl="0" marL="0" rtl="0" algn="l">
              <a:spcBef>
                <a:spcPts val="0"/>
              </a:spcBef>
              <a:spcAft>
                <a:spcPts val="0"/>
              </a:spcAft>
              <a:buNone/>
            </a:pPr>
            <a:r>
              <a:rPr lang="en">
                <a:solidFill>
                  <a:schemeClr val="dk1"/>
                </a:solidFill>
                <a:latin typeface="Georgia"/>
                <a:ea typeface="Georgia"/>
                <a:cs typeface="Georgia"/>
                <a:sym typeface="Georgia"/>
              </a:rPr>
              <a:t>Averaging + Conditional Ensemble:</a:t>
            </a:r>
            <a:endParaRPr>
              <a:solidFill>
                <a:schemeClr val="dk1"/>
              </a:solidFill>
              <a:latin typeface="Georgia"/>
              <a:ea typeface="Georgia"/>
              <a:cs typeface="Georgia"/>
              <a:sym typeface="Georgia"/>
            </a:endParaRPr>
          </a:p>
          <a:p>
            <a:pPr indent="0" lvl="0" marL="0" rtl="0" algn="l">
              <a:spcBef>
                <a:spcPts val="0"/>
              </a:spcBef>
              <a:spcAft>
                <a:spcPts val="0"/>
              </a:spcAft>
              <a:buNone/>
            </a:pPr>
            <a:r>
              <a:t/>
            </a:r>
            <a:endParaRPr>
              <a:solidFill>
                <a:schemeClr val="dk1"/>
              </a:solidFill>
              <a:latin typeface="Georgia"/>
              <a:ea typeface="Georgia"/>
              <a:cs typeface="Georgia"/>
              <a:sym typeface="Georgia"/>
            </a:endParaRPr>
          </a:p>
          <a:p>
            <a:pPr indent="-317500" lvl="0" marL="457200" rtl="0" algn="l">
              <a:spcBef>
                <a:spcPts val="0"/>
              </a:spcBef>
              <a:spcAft>
                <a:spcPts val="0"/>
              </a:spcAft>
              <a:buClr>
                <a:schemeClr val="dk1"/>
              </a:buClr>
              <a:buSzPts val="1400"/>
              <a:buFont typeface="Georgia"/>
              <a:buChar char="●"/>
            </a:pPr>
            <a:r>
              <a:rPr lang="en">
                <a:solidFill>
                  <a:schemeClr val="dk1"/>
                </a:solidFill>
                <a:latin typeface="Georgia"/>
                <a:ea typeface="Georgia"/>
                <a:cs typeface="Georgia"/>
                <a:sym typeface="Georgia"/>
              </a:rPr>
              <a:t> ‘conditional ensemble1’ model was good at prediction target 0, at the expense of prediction 1. </a:t>
            </a:r>
            <a:endParaRPr>
              <a:solidFill>
                <a:schemeClr val="dk1"/>
              </a:solidFill>
              <a:latin typeface="Georgia"/>
              <a:ea typeface="Georgia"/>
              <a:cs typeface="Georgia"/>
              <a:sym typeface="Georgia"/>
            </a:endParaRPr>
          </a:p>
          <a:p>
            <a:pPr indent="-317500" lvl="0" marL="457200" rtl="0" algn="l">
              <a:spcBef>
                <a:spcPts val="0"/>
              </a:spcBef>
              <a:spcAft>
                <a:spcPts val="0"/>
              </a:spcAft>
              <a:buClr>
                <a:schemeClr val="dk1"/>
              </a:buClr>
              <a:buSzPts val="1400"/>
              <a:buFont typeface="Georgia"/>
              <a:buChar char="●"/>
            </a:pPr>
            <a:r>
              <a:rPr lang="en">
                <a:solidFill>
                  <a:schemeClr val="dk1"/>
                </a:solidFill>
                <a:latin typeface="Georgia"/>
                <a:ea typeface="Georgia"/>
                <a:cs typeface="Georgia"/>
                <a:sym typeface="Georgia"/>
              </a:rPr>
              <a:t> ‘conditional ensemble2’ model was good at prediction target 1, at the expense of prediction 0. </a:t>
            </a:r>
            <a:endParaRPr>
              <a:solidFill>
                <a:schemeClr val="dk1"/>
              </a:solidFill>
              <a:latin typeface="Georgia"/>
              <a:ea typeface="Georgia"/>
              <a:cs typeface="Georgia"/>
              <a:sym typeface="Georgia"/>
            </a:endParaRPr>
          </a:p>
          <a:p>
            <a:pPr indent="0" lvl="0" marL="0" rtl="0" algn="l">
              <a:spcBef>
                <a:spcPts val="0"/>
              </a:spcBef>
              <a:spcAft>
                <a:spcPts val="0"/>
              </a:spcAft>
              <a:buNone/>
            </a:pPr>
            <a:r>
              <a:t/>
            </a:r>
            <a:endParaRPr>
              <a:solidFill>
                <a:schemeClr val="dk1"/>
              </a:solidFill>
              <a:latin typeface="Georgia"/>
              <a:ea typeface="Georgia"/>
              <a:cs typeface="Georgia"/>
              <a:sym typeface="Georgia"/>
            </a:endParaRPr>
          </a:p>
          <a:p>
            <a:pPr indent="0" lvl="0" marL="0" rtl="0" algn="l">
              <a:spcBef>
                <a:spcPts val="0"/>
              </a:spcBef>
              <a:spcAft>
                <a:spcPts val="0"/>
              </a:spcAft>
              <a:buNone/>
            </a:pPr>
            <a:r>
              <a:rPr lang="en">
                <a:solidFill>
                  <a:schemeClr val="dk1"/>
                </a:solidFill>
                <a:latin typeface="Georgia"/>
                <a:ea typeface="Georgia"/>
                <a:cs typeface="Georgia"/>
                <a:sym typeface="Georgia"/>
              </a:rPr>
              <a:t>Averaging + Weighted Ensemble:</a:t>
            </a:r>
            <a:endParaRPr>
              <a:solidFill>
                <a:schemeClr val="dk1"/>
              </a:solidFill>
              <a:latin typeface="Georgia"/>
              <a:ea typeface="Georgia"/>
              <a:cs typeface="Georgia"/>
              <a:sym typeface="Georgia"/>
            </a:endParaRPr>
          </a:p>
          <a:p>
            <a:pPr indent="0" lvl="0" marL="0" rtl="0" algn="l">
              <a:spcBef>
                <a:spcPts val="0"/>
              </a:spcBef>
              <a:spcAft>
                <a:spcPts val="0"/>
              </a:spcAft>
              <a:buNone/>
            </a:pPr>
            <a:r>
              <a:t/>
            </a:r>
            <a:endParaRPr>
              <a:solidFill>
                <a:schemeClr val="dk1"/>
              </a:solidFill>
              <a:latin typeface="Georgia"/>
              <a:ea typeface="Georgia"/>
              <a:cs typeface="Georgia"/>
              <a:sym typeface="Georgia"/>
            </a:endParaRPr>
          </a:p>
          <a:p>
            <a:pPr indent="-317500" lvl="0" marL="457200" rtl="0" algn="l">
              <a:spcBef>
                <a:spcPts val="0"/>
              </a:spcBef>
              <a:spcAft>
                <a:spcPts val="0"/>
              </a:spcAft>
              <a:buClr>
                <a:schemeClr val="dk1"/>
              </a:buClr>
              <a:buSzPts val="1400"/>
              <a:buFont typeface="Georgia"/>
              <a:buChar char="●"/>
            </a:pPr>
            <a:r>
              <a:rPr lang="en">
                <a:solidFill>
                  <a:schemeClr val="dk1"/>
                </a:solidFill>
                <a:latin typeface="Georgia"/>
                <a:ea typeface="Georgia"/>
                <a:cs typeface="Georgia"/>
                <a:sym typeface="Georgia"/>
              </a:rPr>
              <a:t> ‘weighted ensemble2’ had an accuracy of 74.1%, and was good at predicting both safety = 0 and safety = 1. Therefore, we would consider the method used in ‘weighted ensemble2’ as our final ensembling strategy.</a:t>
            </a:r>
            <a:endParaRPr>
              <a:solidFill>
                <a:schemeClr val="dk1"/>
              </a:solidFill>
              <a:latin typeface="Georgia"/>
              <a:ea typeface="Georgia"/>
              <a:cs typeface="Georgia"/>
              <a:sym typeface="Georgia"/>
            </a:endParaRPr>
          </a:p>
          <a:p>
            <a:pPr indent="0" lvl="0" marL="457200" rtl="0" algn="l">
              <a:spcBef>
                <a:spcPts val="0"/>
              </a:spcBef>
              <a:spcAft>
                <a:spcPts val="0"/>
              </a:spcAft>
              <a:buNone/>
            </a:pPr>
            <a:r>
              <a:t/>
            </a:r>
            <a:endParaRPr>
              <a:solidFill>
                <a:schemeClr val="dk1"/>
              </a:solidFill>
              <a:latin typeface="Georgia"/>
              <a:ea typeface="Georgia"/>
              <a:cs typeface="Georgia"/>
              <a:sym typeface="Georgia"/>
            </a:endParaRPr>
          </a:p>
          <a:p>
            <a:pPr indent="0" lvl="0" marL="0" rtl="0" algn="l">
              <a:spcBef>
                <a:spcPts val="0"/>
              </a:spcBef>
              <a:spcAft>
                <a:spcPts val="0"/>
              </a:spcAft>
              <a:buNone/>
            </a:pPr>
            <a:r>
              <a:t/>
            </a:r>
            <a:endParaRPr>
              <a:solidFill>
                <a:schemeClr val="dk1"/>
              </a:solidFill>
              <a:latin typeface="Georgia"/>
              <a:ea typeface="Georgia"/>
              <a:cs typeface="Georgia"/>
              <a:sym typeface="Georgia"/>
            </a:endParaRPr>
          </a:p>
          <a:p>
            <a:pPr indent="0" lvl="0" marL="0" rtl="0" algn="l">
              <a:spcBef>
                <a:spcPts val="0"/>
              </a:spcBef>
              <a:spcAft>
                <a:spcPts val="0"/>
              </a:spcAft>
              <a:buNone/>
            </a:pPr>
            <a:r>
              <a:t/>
            </a:r>
            <a:endParaRPr>
              <a:solidFill>
                <a:schemeClr val="dk1"/>
              </a:solidFill>
              <a:latin typeface="Georgia"/>
              <a:ea typeface="Georgia"/>
              <a:cs typeface="Georgia"/>
              <a:sym typeface="Georgia"/>
            </a:endParaRPr>
          </a:p>
          <a:p>
            <a:pPr indent="0" lvl="0" marL="0" rtl="0" algn="l">
              <a:spcBef>
                <a:spcPts val="0"/>
              </a:spcBef>
              <a:spcAft>
                <a:spcPts val="0"/>
              </a:spcAft>
              <a:buNone/>
            </a:pPr>
            <a:r>
              <a:t/>
            </a:r>
            <a:endParaRPr>
              <a:solidFill>
                <a:schemeClr val="dk1"/>
              </a:solidFill>
              <a:latin typeface="Georgia"/>
              <a:ea typeface="Georgia"/>
              <a:cs typeface="Georgia"/>
              <a:sym typeface="Georgia"/>
            </a:endParaRPr>
          </a:p>
          <a:p>
            <a:pPr indent="0" lvl="0" marL="457200" rtl="0" algn="l">
              <a:spcBef>
                <a:spcPts val="0"/>
              </a:spcBef>
              <a:spcAft>
                <a:spcPts val="0"/>
              </a:spcAft>
              <a:buNone/>
            </a:pPr>
            <a:r>
              <a:t/>
            </a:r>
            <a:endParaRPr b="1">
              <a:latin typeface="Georgia"/>
              <a:ea typeface="Georgia"/>
              <a:cs typeface="Georgia"/>
              <a:sym typeface="Georgia"/>
            </a:endParaRPr>
          </a:p>
          <a:p>
            <a:pPr indent="0" lvl="0" marL="457200" rtl="0" algn="l">
              <a:spcBef>
                <a:spcPts val="0"/>
              </a:spcBef>
              <a:spcAft>
                <a:spcPts val="0"/>
              </a:spcAft>
              <a:buNone/>
            </a:pPr>
            <a:r>
              <a:t/>
            </a:r>
            <a:endParaRPr b="1">
              <a:latin typeface="Georgia"/>
              <a:ea typeface="Georgia"/>
              <a:cs typeface="Georgia"/>
              <a:sym typeface="Georgia"/>
            </a:endParaRPr>
          </a:p>
          <a:p>
            <a:pPr indent="0" lvl="0" marL="457200" rtl="0" algn="l">
              <a:spcBef>
                <a:spcPts val="0"/>
              </a:spcBef>
              <a:spcAft>
                <a:spcPts val="0"/>
              </a:spcAft>
              <a:buNone/>
            </a:pPr>
            <a:r>
              <a:t/>
            </a:r>
            <a:endParaRPr b="1">
              <a:latin typeface="Georgia"/>
              <a:ea typeface="Georgia"/>
              <a:cs typeface="Georgia"/>
              <a:sym typeface="Georgia"/>
            </a:endParaRPr>
          </a:p>
          <a:p>
            <a:pPr indent="0" lvl="0" marL="0" rtl="0" algn="l">
              <a:spcBef>
                <a:spcPts val="0"/>
              </a:spcBef>
              <a:spcAft>
                <a:spcPts val="0"/>
              </a:spcAft>
              <a:buNone/>
            </a:pPr>
            <a:r>
              <a:t/>
            </a:r>
            <a:endParaRPr>
              <a:solidFill>
                <a:schemeClr val="dk1"/>
              </a:solidFill>
              <a:latin typeface="Georgia"/>
              <a:ea typeface="Georgia"/>
              <a:cs typeface="Georgia"/>
              <a:sym typeface="Georgia"/>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 name="Shape 84"/>
        <p:cNvGrpSpPr/>
        <p:nvPr/>
      </p:nvGrpSpPr>
      <p:grpSpPr>
        <a:xfrm>
          <a:off x="0" y="0"/>
          <a:ext cx="0" cy="0"/>
          <a:chOff x="0" y="0"/>
          <a:chExt cx="0" cy="0"/>
        </a:xfrm>
      </p:grpSpPr>
      <p:sp>
        <p:nvSpPr>
          <p:cNvPr id="85" name="Google Shape;85;p17"/>
          <p:cNvSpPr txBox="1"/>
          <p:nvPr>
            <p:ph type="title"/>
          </p:nvPr>
        </p:nvSpPr>
        <p:spPr>
          <a:xfrm>
            <a:off x="773700" y="1806450"/>
            <a:ext cx="7596600" cy="1530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Previous Research</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2" name="Shape 402"/>
        <p:cNvGrpSpPr/>
        <p:nvPr/>
      </p:nvGrpSpPr>
      <p:grpSpPr>
        <a:xfrm>
          <a:off x="0" y="0"/>
          <a:ext cx="0" cy="0"/>
          <a:chOff x="0" y="0"/>
          <a:chExt cx="0" cy="0"/>
        </a:xfrm>
      </p:grpSpPr>
      <p:sp>
        <p:nvSpPr>
          <p:cNvPr id="403" name="Google Shape;403;p62"/>
          <p:cNvSpPr txBox="1"/>
          <p:nvPr>
            <p:ph type="title"/>
          </p:nvPr>
        </p:nvSpPr>
        <p:spPr>
          <a:xfrm>
            <a:off x="773700" y="1806450"/>
            <a:ext cx="7596600" cy="1530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Results on Toronto Images</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7" name="Shape 407"/>
        <p:cNvGrpSpPr/>
        <p:nvPr/>
      </p:nvGrpSpPr>
      <p:grpSpPr>
        <a:xfrm>
          <a:off x="0" y="0"/>
          <a:ext cx="0" cy="0"/>
          <a:chOff x="0" y="0"/>
          <a:chExt cx="0" cy="0"/>
        </a:xfrm>
      </p:grpSpPr>
      <p:pic>
        <p:nvPicPr>
          <p:cNvPr id="408" name="Google Shape;408;p63"/>
          <p:cNvPicPr preferRelativeResize="0"/>
          <p:nvPr/>
        </p:nvPicPr>
        <p:blipFill rotWithShape="1">
          <a:blip r:embed="rId3">
            <a:alphaModFix/>
          </a:blip>
          <a:srcRect b="9904" l="0" r="0" t="11491"/>
          <a:stretch/>
        </p:blipFill>
        <p:spPr>
          <a:xfrm>
            <a:off x="2788950" y="927450"/>
            <a:ext cx="6354975" cy="3996274"/>
          </a:xfrm>
          <a:prstGeom prst="rect">
            <a:avLst/>
          </a:prstGeom>
          <a:noFill/>
          <a:ln>
            <a:noFill/>
          </a:ln>
        </p:spPr>
      </p:pic>
      <p:sp>
        <p:nvSpPr>
          <p:cNvPr id="409" name="Google Shape;409;p63"/>
          <p:cNvSpPr txBox="1"/>
          <p:nvPr/>
        </p:nvSpPr>
        <p:spPr>
          <a:xfrm>
            <a:off x="222500" y="1034988"/>
            <a:ext cx="2507100" cy="378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Georgia"/>
              <a:ea typeface="Georgia"/>
              <a:cs typeface="Georgia"/>
              <a:sym typeface="Georgia"/>
            </a:endParaRPr>
          </a:p>
          <a:p>
            <a:pPr indent="0" lvl="0" marL="0" rtl="0" algn="l">
              <a:spcBef>
                <a:spcPts val="0"/>
              </a:spcBef>
              <a:spcAft>
                <a:spcPts val="0"/>
              </a:spcAft>
              <a:buNone/>
            </a:pPr>
            <a:r>
              <a:rPr lang="en">
                <a:solidFill>
                  <a:schemeClr val="dk1"/>
                </a:solidFill>
                <a:latin typeface="Georgia"/>
                <a:ea typeface="Georgia"/>
                <a:cs typeface="Georgia"/>
                <a:sym typeface="Georgia"/>
              </a:rPr>
              <a:t>We applied the ensemble strategy same as ‘weighted ensemble2’ on the 2,034 Toronto images. </a:t>
            </a:r>
            <a:endParaRPr>
              <a:solidFill>
                <a:schemeClr val="dk1"/>
              </a:solidFill>
              <a:latin typeface="Georgia"/>
              <a:ea typeface="Georgia"/>
              <a:cs typeface="Georgia"/>
              <a:sym typeface="Georgia"/>
            </a:endParaRPr>
          </a:p>
          <a:p>
            <a:pPr indent="0" lvl="0" marL="0" rtl="0" algn="l">
              <a:spcBef>
                <a:spcPts val="0"/>
              </a:spcBef>
              <a:spcAft>
                <a:spcPts val="0"/>
              </a:spcAft>
              <a:buNone/>
            </a:pPr>
            <a:r>
              <a:t/>
            </a:r>
            <a:endParaRPr>
              <a:solidFill>
                <a:schemeClr val="dk1"/>
              </a:solidFill>
              <a:latin typeface="Georgia"/>
              <a:ea typeface="Georgia"/>
              <a:cs typeface="Georgia"/>
              <a:sym typeface="Georgia"/>
            </a:endParaRPr>
          </a:p>
          <a:p>
            <a:pPr indent="0" lvl="0" marL="0" rtl="0" algn="l">
              <a:spcBef>
                <a:spcPts val="0"/>
              </a:spcBef>
              <a:spcAft>
                <a:spcPts val="0"/>
              </a:spcAft>
              <a:buNone/>
            </a:pPr>
            <a:r>
              <a:rPr lang="en">
                <a:solidFill>
                  <a:schemeClr val="dk1"/>
                </a:solidFill>
                <a:latin typeface="Georgia"/>
                <a:ea typeface="Georgia"/>
                <a:cs typeface="Georgia"/>
                <a:sym typeface="Georgia"/>
              </a:rPr>
              <a:t>As a result, 1,031 of the images were predicted as 0 (less safe), and 1,003 were predicted as 1 (more safe). </a:t>
            </a:r>
            <a:endParaRPr>
              <a:solidFill>
                <a:schemeClr val="dk1"/>
              </a:solidFill>
              <a:latin typeface="Georgia"/>
              <a:ea typeface="Georgia"/>
              <a:cs typeface="Georgia"/>
              <a:sym typeface="Georgia"/>
            </a:endParaRPr>
          </a:p>
          <a:p>
            <a:pPr indent="0" lvl="0" marL="0" rtl="0" algn="l">
              <a:spcBef>
                <a:spcPts val="0"/>
              </a:spcBef>
              <a:spcAft>
                <a:spcPts val="0"/>
              </a:spcAft>
              <a:buNone/>
            </a:pPr>
            <a:r>
              <a:t/>
            </a:r>
            <a:endParaRPr>
              <a:solidFill>
                <a:schemeClr val="dk1"/>
              </a:solidFill>
              <a:latin typeface="Georgia"/>
              <a:ea typeface="Georgia"/>
              <a:cs typeface="Georgia"/>
              <a:sym typeface="Georgia"/>
            </a:endParaRPr>
          </a:p>
          <a:p>
            <a:pPr indent="0" lvl="0" marL="457200" rtl="0" algn="l">
              <a:spcBef>
                <a:spcPts val="0"/>
              </a:spcBef>
              <a:spcAft>
                <a:spcPts val="0"/>
              </a:spcAft>
              <a:buNone/>
            </a:pPr>
            <a:r>
              <a:t/>
            </a:r>
            <a:endParaRPr>
              <a:solidFill>
                <a:schemeClr val="dk1"/>
              </a:solidFill>
              <a:latin typeface="Georgia"/>
              <a:ea typeface="Georgia"/>
              <a:cs typeface="Georgia"/>
              <a:sym typeface="Georgia"/>
            </a:endParaRPr>
          </a:p>
          <a:p>
            <a:pPr indent="0" lvl="0" marL="0" rtl="0" algn="l">
              <a:spcBef>
                <a:spcPts val="0"/>
              </a:spcBef>
              <a:spcAft>
                <a:spcPts val="0"/>
              </a:spcAft>
              <a:buNone/>
            </a:pPr>
            <a:r>
              <a:t/>
            </a:r>
            <a:endParaRPr>
              <a:solidFill>
                <a:schemeClr val="dk1"/>
              </a:solidFill>
              <a:latin typeface="Georgia"/>
              <a:ea typeface="Georgia"/>
              <a:cs typeface="Georgia"/>
              <a:sym typeface="Georgia"/>
            </a:endParaRPr>
          </a:p>
          <a:p>
            <a:pPr indent="0" lvl="0" marL="0" rtl="0" algn="l">
              <a:spcBef>
                <a:spcPts val="0"/>
              </a:spcBef>
              <a:spcAft>
                <a:spcPts val="0"/>
              </a:spcAft>
              <a:buNone/>
            </a:pPr>
            <a:r>
              <a:t/>
            </a:r>
            <a:endParaRPr>
              <a:solidFill>
                <a:schemeClr val="dk1"/>
              </a:solidFill>
              <a:latin typeface="Georgia"/>
              <a:ea typeface="Georgia"/>
              <a:cs typeface="Georgia"/>
              <a:sym typeface="Georgia"/>
            </a:endParaRPr>
          </a:p>
          <a:p>
            <a:pPr indent="0" lvl="0" marL="0" rtl="0" algn="l">
              <a:spcBef>
                <a:spcPts val="0"/>
              </a:spcBef>
              <a:spcAft>
                <a:spcPts val="0"/>
              </a:spcAft>
              <a:buNone/>
            </a:pPr>
            <a:r>
              <a:t/>
            </a:r>
            <a:endParaRPr>
              <a:solidFill>
                <a:schemeClr val="dk1"/>
              </a:solidFill>
              <a:latin typeface="Georgia"/>
              <a:ea typeface="Georgia"/>
              <a:cs typeface="Georgia"/>
              <a:sym typeface="Georgia"/>
            </a:endParaRPr>
          </a:p>
          <a:p>
            <a:pPr indent="0" lvl="0" marL="457200" rtl="0" algn="l">
              <a:spcBef>
                <a:spcPts val="0"/>
              </a:spcBef>
              <a:spcAft>
                <a:spcPts val="0"/>
              </a:spcAft>
              <a:buNone/>
            </a:pPr>
            <a:r>
              <a:t/>
            </a:r>
            <a:endParaRPr b="1">
              <a:latin typeface="Georgia"/>
              <a:ea typeface="Georgia"/>
              <a:cs typeface="Georgia"/>
              <a:sym typeface="Georgia"/>
            </a:endParaRPr>
          </a:p>
          <a:p>
            <a:pPr indent="0" lvl="0" marL="457200" rtl="0" algn="l">
              <a:spcBef>
                <a:spcPts val="0"/>
              </a:spcBef>
              <a:spcAft>
                <a:spcPts val="0"/>
              </a:spcAft>
              <a:buNone/>
            </a:pPr>
            <a:r>
              <a:t/>
            </a:r>
            <a:endParaRPr b="1">
              <a:latin typeface="Georgia"/>
              <a:ea typeface="Georgia"/>
              <a:cs typeface="Georgia"/>
              <a:sym typeface="Georgia"/>
            </a:endParaRPr>
          </a:p>
          <a:p>
            <a:pPr indent="0" lvl="0" marL="457200" rtl="0" algn="l">
              <a:spcBef>
                <a:spcPts val="0"/>
              </a:spcBef>
              <a:spcAft>
                <a:spcPts val="0"/>
              </a:spcAft>
              <a:buNone/>
            </a:pPr>
            <a:r>
              <a:t/>
            </a:r>
            <a:endParaRPr b="1">
              <a:latin typeface="Georgia"/>
              <a:ea typeface="Georgia"/>
              <a:cs typeface="Georgia"/>
              <a:sym typeface="Georgia"/>
            </a:endParaRPr>
          </a:p>
          <a:p>
            <a:pPr indent="0" lvl="0" marL="0" rtl="0" algn="l">
              <a:spcBef>
                <a:spcPts val="0"/>
              </a:spcBef>
              <a:spcAft>
                <a:spcPts val="0"/>
              </a:spcAft>
              <a:buNone/>
            </a:pPr>
            <a:r>
              <a:t/>
            </a:r>
            <a:endParaRPr>
              <a:solidFill>
                <a:schemeClr val="dk1"/>
              </a:solidFill>
              <a:latin typeface="Georgia"/>
              <a:ea typeface="Georgia"/>
              <a:cs typeface="Georgia"/>
              <a:sym typeface="Georgia"/>
            </a:endParaRPr>
          </a:p>
        </p:txBody>
      </p:sp>
      <p:sp>
        <p:nvSpPr>
          <p:cNvPr id="410" name="Google Shape;410;p63"/>
          <p:cNvSpPr txBox="1"/>
          <p:nvPr>
            <p:ph type="title"/>
          </p:nvPr>
        </p:nvSpPr>
        <p:spPr>
          <a:xfrm>
            <a:off x="0" y="76200"/>
            <a:ext cx="9144000" cy="739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000">
                <a:latin typeface="Georgia"/>
                <a:ea typeface="Georgia"/>
                <a:cs typeface="Georgia"/>
                <a:sym typeface="Georgia"/>
              </a:rPr>
              <a:t>Ensembled Predictions on Toronto Images</a:t>
            </a:r>
            <a:endParaRPr sz="3000">
              <a:latin typeface="Georgia"/>
              <a:ea typeface="Georgia"/>
              <a:cs typeface="Georgia"/>
              <a:sym typeface="Georgia"/>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4" name="Shape 414"/>
        <p:cNvGrpSpPr/>
        <p:nvPr/>
      </p:nvGrpSpPr>
      <p:grpSpPr>
        <a:xfrm>
          <a:off x="0" y="0"/>
          <a:ext cx="0" cy="0"/>
          <a:chOff x="0" y="0"/>
          <a:chExt cx="0" cy="0"/>
        </a:xfrm>
      </p:grpSpPr>
      <p:sp>
        <p:nvSpPr>
          <p:cNvPr id="415" name="Google Shape;415;p64"/>
          <p:cNvSpPr txBox="1"/>
          <p:nvPr>
            <p:ph type="ctrTitle"/>
          </p:nvPr>
        </p:nvSpPr>
        <p:spPr>
          <a:xfrm>
            <a:off x="3044700" y="1444255"/>
            <a:ext cx="3054600" cy="1537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Model Interpretation</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9" name="Shape 419"/>
        <p:cNvGrpSpPr/>
        <p:nvPr/>
      </p:nvGrpSpPr>
      <p:grpSpPr>
        <a:xfrm>
          <a:off x="0" y="0"/>
          <a:ext cx="0" cy="0"/>
          <a:chOff x="0" y="0"/>
          <a:chExt cx="0" cy="0"/>
        </a:xfrm>
      </p:grpSpPr>
      <p:sp>
        <p:nvSpPr>
          <p:cNvPr id="420" name="Google Shape;420;p65"/>
          <p:cNvSpPr txBox="1"/>
          <p:nvPr>
            <p:ph idx="4294967295" type="title"/>
          </p:nvPr>
        </p:nvSpPr>
        <p:spPr>
          <a:xfrm>
            <a:off x="347400" y="311275"/>
            <a:ext cx="8368500" cy="776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000">
                <a:latin typeface="Georgia"/>
                <a:ea typeface="Georgia"/>
                <a:cs typeface="Georgia"/>
                <a:sym typeface="Georgia"/>
              </a:rPr>
              <a:t>LIME</a:t>
            </a:r>
            <a:endParaRPr sz="3000">
              <a:latin typeface="Georgia"/>
              <a:ea typeface="Georgia"/>
              <a:cs typeface="Georgia"/>
              <a:sym typeface="Georgia"/>
            </a:endParaRPr>
          </a:p>
        </p:txBody>
      </p:sp>
      <p:sp>
        <p:nvSpPr>
          <p:cNvPr id="421" name="Google Shape;421;p65"/>
          <p:cNvSpPr txBox="1"/>
          <p:nvPr/>
        </p:nvSpPr>
        <p:spPr>
          <a:xfrm>
            <a:off x="347400" y="1142575"/>
            <a:ext cx="8449200" cy="26796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t/>
            </a:r>
            <a:endParaRPr>
              <a:solidFill>
                <a:schemeClr val="dk1"/>
              </a:solidFill>
              <a:latin typeface="Georgia"/>
              <a:ea typeface="Georgia"/>
              <a:cs typeface="Georgia"/>
              <a:sym typeface="Georgia"/>
            </a:endParaRPr>
          </a:p>
          <a:p>
            <a:pPr indent="-317500" lvl="0" marL="457200" rtl="0" algn="l">
              <a:spcBef>
                <a:spcPts val="0"/>
              </a:spcBef>
              <a:spcAft>
                <a:spcPts val="0"/>
              </a:spcAft>
              <a:buClr>
                <a:schemeClr val="dk1"/>
              </a:buClr>
              <a:buSzPts val="1400"/>
              <a:buFont typeface="Georgia"/>
              <a:buChar char="●"/>
            </a:pPr>
            <a:r>
              <a:rPr lang="en">
                <a:solidFill>
                  <a:schemeClr val="dk1"/>
                </a:solidFill>
                <a:latin typeface="Georgia"/>
                <a:ea typeface="Georgia"/>
                <a:cs typeface="Georgia"/>
                <a:sym typeface="Georgia"/>
              </a:rPr>
              <a:t>Local Interpretable Model-agnostic Explanations.</a:t>
            </a:r>
            <a:endParaRPr>
              <a:solidFill>
                <a:schemeClr val="dk1"/>
              </a:solidFill>
              <a:latin typeface="Georgia"/>
              <a:ea typeface="Georgia"/>
              <a:cs typeface="Georgia"/>
              <a:sym typeface="Georgia"/>
            </a:endParaRPr>
          </a:p>
          <a:p>
            <a:pPr indent="0" lvl="0" marL="457200" rtl="0" algn="l">
              <a:spcBef>
                <a:spcPts val="0"/>
              </a:spcBef>
              <a:spcAft>
                <a:spcPts val="0"/>
              </a:spcAft>
              <a:buNone/>
            </a:pPr>
            <a:r>
              <a:t/>
            </a:r>
            <a:endParaRPr>
              <a:solidFill>
                <a:schemeClr val="dk1"/>
              </a:solidFill>
              <a:latin typeface="Georgia"/>
              <a:ea typeface="Georgia"/>
              <a:cs typeface="Georgia"/>
              <a:sym typeface="Georgia"/>
            </a:endParaRPr>
          </a:p>
          <a:p>
            <a:pPr indent="-317500" lvl="0" marL="457200" rtl="0" algn="l">
              <a:spcBef>
                <a:spcPts val="0"/>
              </a:spcBef>
              <a:spcAft>
                <a:spcPts val="0"/>
              </a:spcAft>
              <a:buClr>
                <a:schemeClr val="dk1"/>
              </a:buClr>
              <a:buSzPts val="1400"/>
              <a:buFont typeface="Georgia"/>
              <a:buChar char="●"/>
            </a:pPr>
            <a:r>
              <a:rPr lang="en">
                <a:solidFill>
                  <a:schemeClr val="dk1"/>
                </a:solidFill>
                <a:latin typeface="Georgia"/>
                <a:ea typeface="Georgia"/>
                <a:cs typeface="Georgia"/>
                <a:sym typeface="Georgia"/>
              </a:rPr>
              <a:t>LIME uses the technique of varying the inputs and understanding how the outputs change. For image data, LIME creates variations of the image by segmenting image into super-pixels and turning the super-pixels on or off. Super-pixels are interconnected pixels with similar color.</a:t>
            </a:r>
            <a:endParaRPr>
              <a:solidFill>
                <a:schemeClr val="dk1"/>
              </a:solidFill>
              <a:latin typeface="Georgia"/>
              <a:ea typeface="Georgia"/>
              <a:cs typeface="Georgia"/>
              <a:sym typeface="Georgia"/>
            </a:endParaRPr>
          </a:p>
          <a:p>
            <a:pPr indent="0" lvl="0" marL="457200" rtl="0" algn="l">
              <a:spcBef>
                <a:spcPts val="0"/>
              </a:spcBef>
              <a:spcAft>
                <a:spcPts val="0"/>
              </a:spcAft>
              <a:buNone/>
            </a:pPr>
            <a:r>
              <a:t/>
            </a:r>
            <a:endParaRPr>
              <a:solidFill>
                <a:schemeClr val="dk1"/>
              </a:solidFill>
              <a:latin typeface="Georgia"/>
              <a:ea typeface="Georgia"/>
              <a:cs typeface="Georgia"/>
              <a:sym typeface="Georgia"/>
            </a:endParaRPr>
          </a:p>
          <a:p>
            <a:pPr indent="-317500" lvl="0" marL="457200" rtl="0" algn="l">
              <a:spcBef>
                <a:spcPts val="0"/>
              </a:spcBef>
              <a:spcAft>
                <a:spcPts val="0"/>
              </a:spcAft>
              <a:buClr>
                <a:schemeClr val="dk1"/>
              </a:buClr>
              <a:buSzPts val="1400"/>
              <a:buFont typeface="Georgia"/>
              <a:buChar char="●"/>
            </a:pPr>
            <a:r>
              <a:rPr lang="en">
                <a:solidFill>
                  <a:schemeClr val="dk1"/>
                </a:solidFill>
                <a:latin typeface="Georgia"/>
                <a:ea typeface="Georgia"/>
                <a:cs typeface="Georgia"/>
                <a:sym typeface="Georgia"/>
              </a:rPr>
              <a:t>With Lime, we can interpret the prediction on each image. Also will be able to understand how each segment of the image contributed to/against the prediction.</a:t>
            </a:r>
            <a:endParaRPr>
              <a:solidFill>
                <a:schemeClr val="dk1"/>
              </a:solidFill>
              <a:latin typeface="Georgia"/>
              <a:ea typeface="Georgia"/>
              <a:cs typeface="Georgia"/>
              <a:sym typeface="Georgia"/>
            </a:endParaRPr>
          </a:p>
          <a:p>
            <a:pPr indent="0" lvl="0" marL="457200" rtl="0" algn="l">
              <a:spcBef>
                <a:spcPts val="0"/>
              </a:spcBef>
              <a:spcAft>
                <a:spcPts val="0"/>
              </a:spcAft>
              <a:buNone/>
            </a:pPr>
            <a:r>
              <a:t/>
            </a:r>
            <a:endParaRPr b="1">
              <a:latin typeface="Georgia"/>
              <a:ea typeface="Georgia"/>
              <a:cs typeface="Georgia"/>
              <a:sym typeface="Georgia"/>
            </a:endParaRPr>
          </a:p>
          <a:p>
            <a:pPr indent="0" lvl="0" marL="457200" rtl="0" algn="l">
              <a:spcBef>
                <a:spcPts val="0"/>
              </a:spcBef>
              <a:spcAft>
                <a:spcPts val="0"/>
              </a:spcAft>
              <a:buNone/>
            </a:pPr>
            <a:r>
              <a:t/>
            </a:r>
            <a:endParaRPr b="1">
              <a:latin typeface="Georgia"/>
              <a:ea typeface="Georgia"/>
              <a:cs typeface="Georgia"/>
              <a:sym typeface="Georgia"/>
            </a:endParaRPr>
          </a:p>
          <a:p>
            <a:pPr indent="0" lvl="0" marL="457200" rtl="0" algn="l">
              <a:spcBef>
                <a:spcPts val="0"/>
              </a:spcBef>
              <a:spcAft>
                <a:spcPts val="0"/>
              </a:spcAft>
              <a:buNone/>
            </a:pPr>
            <a:r>
              <a:t/>
            </a:r>
            <a:endParaRPr b="1">
              <a:latin typeface="Georgia"/>
              <a:ea typeface="Georgia"/>
              <a:cs typeface="Georgia"/>
              <a:sym typeface="Georgia"/>
            </a:endParaRPr>
          </a:p>
          <a:p>
            <a:pPr indent="0" lvl="0" marL="0" rtl="0" algn="l">
              <a:spcBef>
                <a:spcPts val="0"/>
              </a:spcBef>
              <a:spcAft>
                <a:spcPts val="0"/>
              </a:spcAft>
              <a:buNone/>
            </a:pPr>
            <a:r>
              <a:t/>
            </a:r>
            <a:endParaRPr>
              <a:solidFill>
                <a:schemeClr val="dk1"/>
              </a:solidFill>
              <a:latin typeface="Georgia"/>
              <a:ea typeface="Georgia"/>
              <a:cs typeface="Georgia"/>
              <a:sym typeface="Georgia"/>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5" name="Shape 425"/>
        <p:cNvGrpSpPr/>
        <p:nvPr/>
      </p:nvGrpSpPr>
      <p:grpSpPr>
        <a:xfrm>
          <a:off x="0" y="0"/>
          <a:ext cx="0" cy="0"/>
          <a:chOff x="0" y="0"/>
          <a:chExt cx="0" cy="0"/>
        </a:xfrm>
      </p:grpSpPr>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9" name="Shape 429"/>
        <p:cNvGrpSpPr/>
        <p:nvPr/>
      </p:nvGrpSpPr>
      <p:grpSpPr>
        <a:xfrm>
          <a:off x="0" y="0"/>
          <a:ext cx="0" cy="0"/>
          <a:chOff x="0" y="0"/>
          <a:chExt cx="0" cy="0"/>
        </a:xfrm>
      </p:grpSpPr>
      <p:pic>
        <p:nvPicPr>
          <p:cNvPr id="430" name="Google Shape;430;p67"/>
          <p:cNvPicPr preferRelativeResize="0"/>
          <p:nvPr/>
        </p:nvPicPr>
        <p:blipFill>
          <a:blip r:embed="rId3">
            <a:alphaModFix/>
          </a:blip>
          <a:stretch>
            <a:fillRect/>
          </a:stretch>
        </p:blipFill>
        <p:spPr>
          <a:xfrm>
            <a:off x="4618800" y="289350"/>
            <a:ext cx="2084976" cy="2070925"/>
          </a:xfrm>
          <a:prstGeom prst="rect">
            <a:avLst/>
          </a:prstGeom>
          <a:noFill/>
          <a:ln>
            <a:noFill/>
          </a:ln>
        </p:spPr>
      </p:pic>
      <p:pic>
        <p:nvPicPr>
          <p:cNvPr id="431" name="Google Shape;431;p67"/>
          <p:cNvPicPr preferRelativeResize="0"/>
          <p:nvPr/>
        </p:nvPicPr>
        <p:blipFill rotWithShape="1">
          <a:blip r:embed="rId4">
            <a:alphaModFix/>
          </a:blip>
          <a:srcRect b="3674" l="1596" r="1654" t="1628"/>
          <a:stretch/>
        </p:blipFill>
        <p:spPr>
          <a:xfrm>
            <a:off x="4613900" y="2729475"/>
            <a:ext cx="2069750" cy="2062750"/>
          </a:xfrm>
          <a:prstGeom prst="rect">
            <a:avLst/>
          </a:prstGeom>
          <a:noFill/>
          <a:ln>
            <a:noFill/>
          </a:ln>
        </p:spPr>
      </p:pic>
      <p:pic>
        <p:nvPicPr>
          <p:cNvPr id="432" name="Google Shape;432;p67"/>
          <p:cNvPicPr preferRelativeResize="0"/>
          <p:nvPr/>
        </p:nvPicPr>
        <p:blipFill>
          <a:blip r:embed="rId5">
            <a:alphaModFix/>
          </a:blip>
          <a:stretch>
            <a:fillRect/>
          </a:stretch>
        </p:blipFill>
        <p:spPr>
          <a:xfrm>
            <a:off x="291100" y="289350"/>
            <a:ext cx="2084975" cy="2077950"/>
          </a:xfrm>
          <a:prstGeom prst="rect">
            <a:avLst/>
          </a:prstGeom>
          <a:noFill/>
          <a:ln>
            <a:noFill/>
          </a:ln>
        </p:spPr>
      </p:pic>
      <p:pic>
        <p:nvPicPr>
          <p:cNvPr id="433" name="Google Shape;433;p67"/>
          <p:cNvPicPr preferRelativeResize="0"/>
          <p:nvPr/>
        </p:nvPicPr>
        <p:blipFill>
          <a:blip r:embed="rId6">
            <a:alphaModFix/>
          </a:blip>
          <a:stretch>
            <a:fillRect/>
          </a:stretch>
        </p:blipFill>
        <p:spPr>
          <a:xfrm>
            <a:off x="292825" y="2729487"/>
            <a:ext cx="2069750" cy="2040725"/>
          </a:xfrm>
          <a:prstGeom prst="rect">
            <a:avLst/>
          </a:prstGeom>
          <a:noFill/>
          <a:ln>
            <a:noFill/>
          </a:ln>
        </p:spPr>
      </p:pic>
      <p:pic>
        <p:nvPicPr>
          <p:cNvPr id="434" name="Google Shape;434;p67"/>
          <p:cNvPicPr preferRelativeResize="0"/>
          <p:nvPr/>
        </p:nvPicPr>
        <p:blipFill>
          <a:blip r:embed="rId7">
            <a:alphaModFix/>
          </a:blip>
          <a:stretch>
            <a:fillRect/>
          </a:stretch>
        </p:blipFill>
        <p:spPr>
          <a:xfrm>
            <a:off x="2473604" y="304438"/>
            <a:ext cx="2047670" cy="2040750"/>
          </a:xfrm>
          <a:prstGeom prst="rect">
            <a:avLst/>
          </a:prstGeom>
          <a:noFill/>
          <a:ln>
            <a:noFill/>
          </a:ln>
        </p:spPr>
      </p:pic>
      <p:pic>
        <p:nvPicPr>
          <p:cNvPr id="435" name="Google Shape;435;p67"/>
          <p:cNvPicPr preferRelativeResize="0"/>
          <p:nvPr/>
        </p:nvPicPr>
        <p:blipFill>
          <a:blip r:embed="rId8">
            <a:alphaModFix/>
          </a:blip>
          <a:stretch>
            <a:fillRect/>
          </a:stretch>
        </p:blipFill>
        <p:spPr>
          <a:xfrm>
            <a:off x="2453350" y="2722575"/>
            <a:ext cx="2069750" cy="2069750"/>
          </a:xfrm>
          <a:prstGeom prst="rect">
            <a:avLst/>
          </a:prstGeom>
          <a:noFill/>
          <a:ln>
            <a:noFill/>
          </a:ln>
        </p:spPr>
      </p:pic>
      <p:sp>
        <p:nvSpPr>
          <p:cNvPr id="436" name="Google Shape;436;p67"/>
          <p:cNvSpPr txBox="1"/>
          <p:nvPr/>
        </p:nvSpPr>
        <p:spPr>
          <a:xfrm>
            <a:off x="1001600" y="4792350"/>
            <a:ext cx="652200" cy="34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   </a:t>
            </a:r>
            <a:r>
              <a:rPr lang="en">
                <a:latin typeface="Times New Roman"/>
                <a:ea typeface="Times New Roman"/>
                <a:cs typeface="Times New Roman"/>
                <a:sym typeface="Times New Roman"/>
              </a:rPr>
              <a:t>a</a:t>
            </a:r>
            <a:r>
              <a:rPr lang="en">
                <a:latin typeface="Times New Roman"/>
                <a:ea typeface="Times New Roman"/>
                <a:cs typeface="Times New Roman"/>
                <a:sym typeface="Times New Roman"/>
              </a:rPr>
              <a:t> </a:t>
            </a:r>
            <a:endParaRPr>
              <a:latin typeface="Times New Roman"/>
              <a:ea typeface="Times New Roman"/>
              <a:cs typeface="Times New Roman"/>
              <a:sym typeface="Times New Roman"/>
            </a:endParaRPr>
          </a:p>
        </p:txBody>
      </p:sp>
      <p:sp>
        <p:nvSpPr>
          <p:cNvPr id="437" name="Google Shape;437;p67"/>
          <p:cNvSpPr txBox="1"/>
          <p:nvPr/>
        </p:nvSpPr>
        <p:spPr>
          <a:xfrm>
            <a:off x="3219975" y="4792350"/>
            <a:ext cx="517800" cy="34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   b</a:t>
            </a:r>
            <a:endParaRPr>
              <a:latin typeface="Times New Roman"/>
              <a:ea typeface="Times New Roman"/>
              <a:cs typeface="Times New Roman"/>
              <a:sym typeface="Times New Roman"/>
            </a:endParaRPr>
          </a:p>
        </p:txBody>
      </p:sp>
      <p:sp>
        <p:nvSpPr>
          <p:cNvPr id="438" name="Google Shape;438;p67"/>
          <p:cNvSpPr txBox="1"/>
          <p:nvPr/>
        </p:nvSpPr>
        <p:spPr>
          <a:xfrm>
            <a:off x="5402385" y="4792350"/>
            <a:ext cx="517800" cy="34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   c</a:t>
            </a:r>
            <a:endParaRPr>
              <a:latin typeface="Times New Roman"/>
              <a:ea typeface="Times New Roman"/>
              <a:cs typeface="Times New Roman"/>
              <a:sym typeface="Times New Roman"/>
            </a:endParaRPr>
          </a:p>
        </p:txBody>
      </p:sp>
      <p:sp>
        <p:nvSpPr>
          <p:cNvPr id="439" name="Google Shape;439;p67"/>
          <p:cNvSpPr txBox="1"/>
          <p:nvPr/>
        </p:nvSpPr>
        <p:spPr>
          <a:xfrm>
            <a:off x="7584775" y="4792350"/>
            <a:ext cx="652200" cy="34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Times New Roman"/>
                <a:ea typeface="Times New Roman"/>
                <a:cs typeface="Times New Roman"/>
                <a:sym typeface="Times New Roman"/>
              </a:rPr>
              <a:t>   d</a:t>
            </a:r>
            <a:endParaRPr>
              <a:latin typeface="Times New Roman"/>
              <a:ea typeface="Times New Roman"/>
              <a:cs typeface="Times New Roman"/>
              <a:sym typeface="Times New Roman"/>
            </a:endParaRPr>
          </a:p>
        </p:txBody>
      </p:sp>
      <p:pic>
        <p:nvPicPr>
          <p:cNvPr id="440" name="Google Shape;440;p67"/>
          <p:cNvPicPr preferRelativeResize="0"/>
          <p:nvPr/>
        </p:nvPicPr>
        <p:blipFill>
          <a:blip r:embed="rId9">
            <a:alphaModFix/>
          </a:blip>
          <a:stretch>
            <a:fillRect/>
          </a:stretch>
        </p:blipFill>
        <p:spPr>
          <a:xfrm>
            <a:off x="6816525" y="275850"/>
            <a:ext cx="2069749" cy="2069724"/>
          </a:xfrm>
          <a:prstGeom prst="rect">
            <a:avLst/>
          </a:prstGeom>
          <a:noFill/>
          <a:ln>
            <a:noFill/>
          </a:ln>
        </p:spPr>
      </p:pic>
      <p:pic>
        <p:nvPicPr>
          <p:cNvPr id="441" name="Google Shape;441;p67"/>
          <p:cNvPicPr preferRelativeResize="0"/>
          <p:nvPr/>
        </p:nvPicPr>
        <p:blipFill>
          <a:blip r:embed="rId10">
            <a:alphaModFix/>
          </a:blip>
          <a:stretch>
            <a:fillRect/>
          </a:stretch>
        </p:blipFill>
        <p:spPr>
          <a:xfrm>
            <a:off x="6774450" y="2718362"/>
            <a:ext cx="2084975" cy="2084975"/>
          </a:xfrm>
          <a:prstGeom prst="rect">
            <a:avLst/>
          </a:prstGeom>
          <a:noFill/>
          <a:ln>
            <a:noFill/>
          </a:ln>
        </p:spPr>
      </p:pic>
      <p:sp>
        <p:nvSpPr>
          <p:cNvPr id="442" name="Google Shape;442;p67"/>
          <p:cNvSpPr txBox="1"/>
          <p:nvPr/>
        </p:nvSpPr>
        <p:spPr>
          <a:xfrm>
            <a:off x="1823350" y="-36350"/>
            <a:ext cx="1218600" cy="34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pen Sans"/>
                <a:ea typeface="Open Sans"/>
                <a:cs typeface="Open Sans"/>
                <a:sym typeface="Open Sans"/>
              </a:rPr>
              <a:t>   </a:t>
            </a:r>
            <a:r>
              <a:rPr lang="en">
                <a:latin typeface="Times New Roman"/>
                <a:ea typeface="Times New Roman"/>
                <a:cs typeface="Times New Roman"/>
                <a:sym typeface="Times New Roman"/>
              </a:rPr>
              <a:t>More Safe </a:t>
            </a:r>
            <a:endParaRPr>
              <a:latin typeface="Times New Roman"/>
              <a:ea typeface="Times New Roman"/>
              <a:cs typeface="Times New Roman"/>
              <a:sym typeface="Times New Roman"/>
            </a:endParaRPr>
          </a:p>
        </p:txBody>
      </p:sp>
      <p:sp>
        <p:nvSpPr>
          <p:cNvPr id="443" name="Google Shape;443;p67"/>
          <p:cNvSpPr txBox="1"/>
          <p:nvPr/>
        </p:nvSpPr>
        <p:spPr>
          <a:xfrm>
            <a:off x="6170625" y="-36350"/>
            <a:ext cx="1218600" cy="34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pen Sans"/>
                <a:ea typeface="Open Sans"/>
                <a:cs typeface="Open Sans"/>
                <a:sym typeface="Open Sans"/>
              </a:rPr>
              <a:t>   </a:t>
            </a:r>
            <a:r>
              <a:rPr lang="en">
                <a:latin typeface="Times New Roman"/>
                <a:ea typeface="Times New Roman"/>
                <a:cs typeface="Times New Roman"/>
                <a:sym typeface="Times New Roman"/>
              </a:rPr>
              <a:t>Less Safe </a:t>
            </a:r>
            <a:endParaRPr>
              <a:latin typeface="Times New Roman"/>
              <a:ea typeface="Times New Roman"/>
              <a:cs typeface="Times New Roman"/>
              <a:sym typeface="Times New Roman"/>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7" name="Shape 447"/>
        <p:cNvGrpSpPr/>
        <p:nvPr/>
      </p:nvGrpSpPr>
      <p:grpSpPr>
        <a:xfrm>
          <a:off x="0" y="0"/>
          <a:ext cx="0" cy="0"/>
          <a:chOff x="0" y="0"/>
          <a:chExt cx="0" cy="0"/>
        </a:xfrm>
      </p:grpSpPr>
      <p:pic>
        <p:nvPicPr>
          <p:cNvPr id="448" name="Google Shape;448;p68"/>
          <p:cNvPicPr preferRelativeResize="0"/>
          <p:nvPr/>
        </p:nvPicPr>
        <p:blipFill>
          <a:blip r:embed="rId3">
            <a:alphaModFix/>
          </a:blip>
          <a:stretch>
            <a:fillRect/>
          </a:stretch>
        </p:blipFill>
        <p:spPr>
          <a:xfrm>
            <a:off x="291100" y="213150"/>
            <a:ext cx="2084975" cy="2077950"/>
          </a:xfrm>
          <a:prstGeom prst="rect">
            <a:avLst/>
          </a:prstGeom>
          <a:noFill/>
          <a:ln>
            <a:noFill/>
          </a:ln>
        </p:spPr>
      </p:pic>
      <p:pic>
        <p:nvPicPr>
          <p:cNvPr id="449" name="Google Shape;449;p68"/>
          <p:cNvPicPr preferRelativeResize="0"/>
          <p:nvPr/>
        </p:nvPicPr>
        <p:blipFill>
          <a:blip r:embed="rId4">
            <a:alphaModFix/>
          </a:blip>
          <a:stretch>
            <a:fillRect/>
          </a:stretch>
        </p:blipFill>
        <p:spPr>
          <a:xfrm>
            <a:off x="292825" y="2653287"/>
            <a:ext cx="2069750" cy="2040725"/>
          </a:xfrm>
          <a:prstGeom prst="rect">
            <a:avLst/>
          </a:prstGeom>
          <a:noFill/>
          <a:ln>
            <a:noFill/>
          </a:ln>
        </p:spPr>
      </p:pic>
      <p:sp>
        <p:nvSpPr>
          <p:cNvPr id="450" name="Google Shape;450;p68"/>
          <p:cNvSpPr txBox="1"/>
          <p:nvPr/>
        </p:nvSpPr>
        <p:spPr>
          <a:xfrm>
            <a:off x="2638600" y="213150"/>
            <a:ext cx="4165200" cy="378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Georgia"/>
              <a:ea typeface="Georgia"/>
              <a:cs typeface="Georgia"/>
              <a:sym typeface="Georgia"/>
            </a:endParaRPr>
          </a:p>
          <a:p>
            <a:pPr indent="-317500" lvl="0" marL="457200" rtl="0" algn="l">
              <a:spcBef>
                <a:spcPts val="0"/>
              </a:spcBef>
              <a:spcAft>
                <a:spcPts val="0"/>
              </a:spcAft>
              <a:buClr>
                <a:schemeClr val="dk1"/>
              </a:buClr>
              <a:buSzPts val="1400"/>
              <a:buFont typeface="Georgia"/>
              <a:buChar char="●"/>
            </a:pPr>
            <a:r>
              <a:rPr lang="en">
                <a:solidFill>
                  <a:schemeClr val="dk1"/>
                </a:solidFill>
                <a:latin typeface="Georgia"/>
                <a:ea typeface="Georgia"/>
                <a:cs typeface="Georgia"/>
                <a:sym typeface="Georgia"/>
              </a:rPr>
              <a:t>LIME</a:t>
            </a:r>
            <a:r>
              <a:rPr lang="en">
                <a:solidFill>
                  <a:schemeClr val="dk1"/>
                </a:solidFill>
                <a:latin typeface="Georgia"/>
                <a:ea typeface="Georgia"/>
                <a:cs typeface="Georgia"/>
                <a:sym typeface="Georgia"/>
              </a:rPr>
              <a:t> has predicted the image to be perceived as </a:t>
            </a:r>
            <a:r>
              <a:rPr lang="en">
                <a:solidFill>
                  <a:srgbClr val="CC0000"/>
                </a:solidFill>
                <a:latin typeface="Georgia"/>
                <a:ea typeface="Georgia"/>
                <a:cs typeface="Georgia"/>
                <a:sym typeface="Georgia"/>
              </a:rPr>
              <a:t>More Safe</a:t>
            </a:r>
            <a:r>
              <a:rPr lang="en">
                <a:solidFill>
                  <a:schemeClr val="dk1"/>
                </a:solidFill>
                <a:latin typeface="Georgia"/>
                <a:ea typeface="Georgia"/>
                <a:cs typeface="Georgia"/>
                <a:sym typeface="Georgia"/>
              </a:rPr>
              <a:t>.</a:t>
            </a:r>
            <a:endParaRPr>
              <a:solidFill>
                <a:schemeClr val="dk1"/>
              </a:solidFill>
              <a:latin typeface="Georgia"/>
              <a:ea typeface="Georgia"/>
              <a:cs typeface="Georgia"/>
              <a:sym typeface="Georgia"/>
            </a:endParaRPr>
          </a:p>
          <a:p>
            <a:pPr indent="0" lvl="0" marL="457200" rtl="0" algn="l">
              <a:spcBef>
                <a:spcPts val="0"/>
              </a:spcBef>
              <a:spcAft>
                <a:spcPts val="0"/>
              </a:spcAft>
              <a:buNone/>
            </a:pPr>
            <a:r>
              <a:t/>
            </a:r>
            <a:endParaRPr>
              <a:solidFill>
                <a:schemeClr val="dk1"/>
              </a:solidFill>
              <a:latin typeface="Georgia"/>
              <a:ea typeface="Georgia"/>
              <a:cs typeface="Georgia"/>
              <a:sym typeface="Georgia"/>
            </a:endParaRPr>
          </a:p>
          <a:p>
            <a:pPr indent="-317500" lvl="0" marL="457200" rtl="0" algn="l">
              <a:spcBef>
                <a:spcPts val="0"/>
              </a:spcBef>
              <a:spcAft>
                <a:spcPts val="0"/>
              </a:spcAft>
              <a:buClr>
                <a:schemeClr val="dk1"/>
              </a:buClr>
              <a:buSzPts val="1400"/>
              <a:buFont typeface="Georgia"/>
              <a:buChar char="●"/>
            </a:pPr>
            <a:r>
              <a:rPr lang="en">
                <a:solidFill>
                  <a:schemeClr val="dk1"/>
                </a:solidFill>
                <a:latin typeface="Georgia"/>
                <a:ea typeface="Georgia"/>
                <a:cs typeface="Georgia"/>
                <a:sym typeface="Georgia"/>
              </a:rPr>
              <a:t>The plants and trees in the image contributed to the More Safe prediction.</a:t>
            </a:r>
            <a:endParaRPr>
              <a:solidFill>
                <a:schemeClr val="dk1"/>
              </a:solidFill>
              <a:latin typeface="Georgia"/>
              <a:ea typeface="Georgia"/>
              <a:cs typeface="Georgia"/>
              <a:sym typeface="Georgia"/>
            </a:endParaRPr>
          </a:p>
          <a:p>
            <a:pPr indent="0" lvl="0" marL="0" rtl="0" algn="l">
              <a:spcBef>
                <a:spcPts val="0"/>
              </a:spcBef>
              <a:spcAft>
                <a:spcPts val="0"/>
              </a:spcAft>
              <a:buNone/>
            </a:pPr>
            <a:r>
              <a:t/>
            </a:r>
            <a:endParaRPr>
              <a:solidFill>
                <a:schemeClr val="dk1"/>
              </a:solidFill>
              <a:latin typeface="Georgia"/>
              <a:ea typeface="Georgia"/>
              <a:cs typeface="Georgia"/>
              <a:sym typeface="Georgia"/>
            </a:endParaRPr>
          </a:p>
          <a:p>
            <a:pPr indent="-317500" lvl="0" marL="457200" rtl="0" algn="l">
              <a:spcBef>
                <a:spcPts val="0"/>
              </a:spcBef>
              <a:spcAft>
                <a:spcPts val="0"/>
              </a:spcAft>
              <a:buClr>
                <a:schemeClr val="dk1"/>
              </a:buClr>
              <a:buSzPts val="1400"/>
              <a:buFont typeface="Georgia"/>
              <a:buChar char="●"/>
            </a:pPr>
            <a:r>
              <a:rPr lang="en">
                <a:solidFill>
                  <a:schemeClr val="dk1"/>
                </a:solidFill>
                <a:latin typeface="Georgia"/>
                <a:ea typeface="Georgia"/>
                <a:cs typeface="Georgia"/>
                <a:sym typeface="Georgia"/>
              </a:rPr>
              <a:t>Crack on the ground at the right corner of the image contributed to the Less Safe prediction.</a:t>
            </a:r>
            <a:endParaRPr>
              <a:solidFill>
                <a:schemeClr val="dk1"/>
              </a:solidFill>
              <a:latin typeface="Georgia"/>
              <a:ea typeface="Georgia"/>
              <a:cs typeface="Georgia"/>
              <a:sym typeface="Georgia"/>
            </a:endParaRPr>
          </a:p>
          <a:p>
            <a:pPr indent="0" lvl="0" marL="0" rtl="0" algn="l">
              <a:spcBef>
                <a:spcPts val="0"/>
              </a:spcBef>
              <a:spcAft>
                <a:spcPts val="0"/>
              </a:spcAft>
              <a:buNone/>
            </a:pPr>
            <a:r>
              <a:t/>
            </a:r>
            <a:endParaRPr>
              <a:solidFill>
                <a:schemeClr val="dk1"/>
              </a:solidFill>
              <a:latin typeface="Georgia"/>
              <a:ea typeface="Georgia"/>
              <a:cs typeface="Georgia"/>
              <a:sym typeface="Georgia"/>
            </a:endParaRPr>
          </a:p>
          <a:p>
            <a:pPr indent="0" lvl="0" marL="457200" rtl="0" algn="l">
              <a:spcBef>
                <a:spcPts val="0"/>
              </a:spcBef>
              <a:spcAft>
                <a:spcPts val="0"/>
              </a:spcAft>
              <a:buNone/>
            </a:pPr>
            <a:r>
              <a:t/>
            </a:r>
            <a:endParaRPr>
              <a:solidFill>
                <a:schemeClr val="dk1"/>
              </a:solidFill>
              <a:latin typeface="Georgia"/>
              <a:ea typeface="Georgia"/>
              <a:cs typeface="Georgia"/>
              <a:sym typeface="Georgia"/>
            </a:endParaRPr>
          </a:p>
          <a:p>
            <a:pPr indent="0" lvl="0" marL="0" rtl="0" algn="l">
              <a:spcBef>
                <a:spcPts val="0"/>
              </a:spcBef>
              <a:spcAft>
                <a:spcPts val="0"/>
              </a:spcAft>
              <a:buNone/>
            </a:pPr>
            <a:r>
              <a:t/>
            </a:r>
            <a:endParaRPr>
              <a:solidFill>
                <a:schemeClr val="dk1"/>
              </a:solidFill>
              <a:latin typeface="Georgia"/>
              <a:ea typeface="Georgia"/>
              <a:cs typeface="Georgia"/>
              <a:sym typeface="Georgia"/>
            </a:endParaRPr>
          </a:p>
          <a:p>
            <a:pPr indent="0" lvl="0" marL="0" rtl="0" algn="l">
              <a:spcBef>
                <a:spcPts val="0"/>
              </a:spcBef>
              <a:spcAft>
                <a:spcPts val="0"/>
              </a:spcAft>
              <a:buNone/>
            </a:pPr>
            <a:r>
              <a:t/>
            </a:r>
            <a:endParaRPr>
              <a:solidFill>
                <a:schemeClr val="dk1"/>
              </a:solidFill>
              <a:latin typeface="Georgia"/>
              <a:ea typeface="Georgia"/>
              <a:cs typeface="Georgia"/>
              <a:sym typeface="Georgia"/>
            </a:endParaRPr>
          </a:p>
          <a:p>
            <a:pPr indent="0" lvl="0" marL="0" rtl="0" algn="l">
              <a:spcBef>
                <a:spcPts val="0"/>
              </a:spcBef>
              <a:spcAft>
                <a:spcPts val="0"/>
              </a:spcAft>
              <a:buNone/>
            </a:pPr>
            <a:r>
              <a:t/>
            </a:r>
            <a:endParaRPr>
              <a:solidFill>
                <a:schemeClr val="dk1"/>
              </a:solidFill>
              <a:latin typeface="Georgia"/>
              <a:ea typeface="Georgia"/>
              <a:cs typeface="Georgia"/>
              <a:sym typeface="Georgia"/>
            </a:endParaRPr>
          </a:p>
          <a:p>
            <a:pPr indent="0" lvl="0" marL="457200" rtl="0" algn="l">
              <a:spcBef>
                <a:spcPts val="0"/>
              </a:spcBef>
              <a:spcAft>
                <a:spcPts val="0"/>
              </a:spcAft>
              <a:buNone/>
            </a:pPr>
            <a:r>
              <a:t/>
            </a:r>
            <a:endParaRPr b="1">
              <a:latin typeface="Georgia"/>
              <a:ea typeface="Georgia"/>
              <a:cs typeface="Georgia"/>
              <a:sym typeface="Georgia"/>
            </a:endParaRPr>
          </a:p>
          <a:p>
            <a:pPr indent="0" lvl="0" marL="457200" rtl="0" algn="l">
              <a:spcBef>
                <a:spcPts val="0"/>
              </a:spcBef>
              <a:spcAft>
                <a:spcPts val="0"/>
              </a:spcAft>
              <a:buNone/>
            </a:pPr>
            <a:r>
              <a:t/>
            </a:r>
            <a:endParaRPr b="1">
              <a:latin typeface="Georgia"/>
              <a:ea typeface="Georgia"/>
              <a:cs typeface="Georgia"/>
              <a:sym typeface="Georgia"/>
            </a:endParaRPr>
          </a:p>
          <a:p>
            <a:pPr indent="0" lvl="0" marL="457200" rtl="0" algn="l">
              <a:spcBef>
                <a:spcPts val="0"/>
              </a:spcBef>
              <a:spcAft>
                <a:spcPts val="0"/>
              </a:spcAft>
              <a:buNone/>
            </a:pPr>
            <a:r>
              <a:t/>
            </a:r>
            <a:endParaRPr b="1">
              <a:latin typeface="Georgia"/>
              <a:ea typeface="Georgia"/>
              <a:cs typeface="Georgia"/>
              <a:sym typeface="Georgia"/>
            </a:endParaRPr>
          </a:p>
          <a:p>
            <a:pPr indent="0" lvl="0" marL="0" rtl="0" algn="l">
              <a:spcBef>
                <a:spcPts val="0"/>
              </a:spcBef>
              <a:spcAft>
                <a:spcPts val="0"/>
              </a:spcAft>
              <a:buNone/>
            </a:pPr>
            <a:r>
              <a:t/>
            </a:r>
            <a:endParaRPr>
              <a:solidFill>
                <a:schemeClr val="dk1"/>
              </a:solidFill>
              <a:latin typeface="Georgia"/>
              <a:ea typeface="Georgia"/>
              <a:cs typeface="Georgia"/>
              <a:sym typeface="Georgia"/>
            </a:endParaRPr>
          </a:p>
        </p:txBody>
      </p:sp>
      <p:sp>
        <p:nvSpPr>
          <p:cNvPr id="451" name="Google Shape;451;p68"/>
          <p:cNvSpPr txBox="1"/>
          <p:nvPr/>
        </p:nvSpPr>
        <p:spPr>
          <a:xfrm>
            <a:off x="868225" y="4694025"/>
            <a:ext cx="652200" cy="34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pen Sans"/>
                <a:ea typeface="Open Sans"/>
                <a:cs typeface="Open Sans"/>
                <a:sym typeface="Open Sans"/>
              </a:rPr>
              <a:t>   </a:t>
            </a:r>
            <a:r>
              <a:rPr lang="en">
                <a:latin typeface="Times New Roman"/>
                <a:ea typeface="Times New Roman"/>
                <a:cs typeface="Times New Roman"/>
                <a:sym typeface="Times New Roman"/>
              </a:rPr>
              <a:t>a</a:t>
            </a:r>
            <a:endParaRPr>
              <a:latin typeface="Times New Roman"/>
              <a:ea typeface="Times New Roman"/>
              <a:cs typeface="Times New Roman"/>
              <a:sym typeface="Times New Roman"/>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5" name="Shape 455"/>
        <p:cNvGrpSpPr/>
        <p:nvPr/>
      </p:nvGrpSpPr>
      <p:grpSpPr>
        <a:xfrm>
          <a:off x="0" y="0"/>
          <a:ext cx="0" cy="0"/>
          <a:chOff x="0" y="0"/>
          <a:chExt cx="0" cy="0"/>
        </a:xfrm>
      </p:grpSpPr>
      <p:sp>
        <p:nvSpPr>
          <p:cNvPr id="456" name="Google Shape;456;p69"/>
          <p:cNvSpPr txBox="1"/>
          <p:nvPr/>
        </p:nvSpPr>
        <p:spPr>
          <a:xfrm>
            <a:off x="4684125" y="213150"/>
            <a:ext cx="4165200" cy="378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Georgia"/>
              <a:ea typeface="Georgia"/>
              <a:cs typeface="Georgia"/>
              <a:sym typeface="Georgia"/>
            </a:endParaRPr>
          </a:p>
          <a:p>
            <a:pPr indent="-317500" lvl="0" marL="457200" rtl="0" algn="l">
              <a:spcBef>
                <a:spcPts val="0"/>
              </a:spcBef>
              <a:spcAft>
                <a:spcPts val="0"/>
              </a:spcAft>
              <a:buClr>
                <a:schemeClr val="dk1"/>
              </a:buClr>
              <a:buSzPts val="1400"/>
              <a:buFont typeface="Georgia"/>
              <a:buChar char="●"/>
            </a:pPr>
            <a:r>
              <a:rPr lang="en">
                <a:solidFill>
                  <a:schemeClr val="dk1"/>
                </a:solidFill>
                <a:latin typeface="Georgia"/>
                <a:ea typeface="Georgia"/>
                <a:cs typeface="Georgia"/>
                <a:sym typeface="Georgia"/>
              </a:rPr>
              <a:t>LIME</a:t>
            </a:r>
            <a:r>
              <a:rPr lang="en">
                <a:solidFill>
                  <a:schemeClr val="dk1"/>
                </a:solidFill>
                <a:latin typeface="Georgia"/>
                <a:ea typeface="Georgia"/>
                <a:cs typeface="Georgia"/>
                <a:sym typeface="Georgia"/>
              </a:rPr>
              <a:t> has predicted the image to be perceived as </a:t>
            </a:r>
            <a:r>
              <a:rPr lang="en">
                <a:solidFill>
                  <a:srgbClr val="CC0000"/>
                </a:solidFill>
                <a:latin typeface="Georgia"/>
                <a:ea typeface="Georgia"/>
                <a:cs typeface="Georgia"/>
                <a:sym typeface="Georgia"/>
              </a:rPr>
              <a:t>More Safe</a:t>
            </a:r>
            <a:r>
              <a:rPr lang="en">
                <a:solidFill>
                  <a:schemeClr val="dk1"/>
                </a:solidFill>
                <a:latin typeface="Georgia"/>
                <a:ea typeface="Georgia"/>
                <a:cs typeface="Georgia"/>
                <a:sym typeface="Georgia"/>
              </a:rPr>
              <a:t>. </a:t>
            </a:r>
            <a:endParaRPr>
              <a:solidFill>
                <a:schemeClr val="dk1"/>
              </a:solidFill>
              <a:latin typeface="Georgia"/>
              <a:ea typeface="Georgia"/>
              <a:cs typeface="Georgia"/>
              <a:sym typeface="Georgia"/>
            </a:endParaRPr>
          </a:p>
          <a:p>
            <a:pPr indent="0" lvl="0" marL="457200" rtl="0" algn="l">
              <a:spcBef>
                <a:spcPts val="0"/>
              </a:spcBef>
              <a:spcAft>
                <a:spcPts val="0"/>
              </a:spcAft>
              <a:buNone/>
            </a:pPr>
            <a:r>
              <a:t/>
            </a:r>
            <a:endParaRPr>
              <a:solidFill>
                <a:schemeClr val="dk1"/>
              </a:solidFill>
              <a:latin typeface="Georgia"/>
              <a:ea typeface="Georgia"/>
              <a:cs typeface="Georgia"/>
              <a:sym typeface="Georgia"/>
            </a:endParaRPr>
          </a:p>
          <a:p>
            <a:pPr indent="-317500" lvl="0" marL="457200" rtl="0" algn="l">
              <a:spcBef>
                <a:spcPts val="0"/>
              </a:spcBef>
              <a:spcAft>
                <a:spcPts val="0"/>
              </a:spcAft>
              <a:buClr>
                <a:schemeClr val="dk1"/>
              </a:buClr>
              <a:buSzPts val="1400"/>
              <a:buFont typeface="Georgia"/>
              <a:buChar char="●"/>
            </a:pPr>
            <a:r>
              <a:rPr lang="en">
                <a:solidFill>
                  <a:schemeClr val="dk1"/>
                </a:solidFill>
                <a:latin typeface="Georgia"/>
                <a:ea typeface="Georgia"/>
                <a:cs typeface="Georgia"/>
                <a:sym typeface="Georgia"/>
              </a:rPr>
              <a:t>Brightly colored houses are perceived to be More Safe.</a:t>
            </a:r>
            <a:endParaRPr>
              <a:solidFill>
                <a:schemeClr val="dk1"/>
              </a:solidFill>
              <a:latin typeface="Georgia"/>
              <a:ea typeface="Georgia"/>
              <a:cs typeface="Georgia"/>
              <a:sym typeface="Georgia"/>
            </a:endParaRPr>
          </a:p>
          <a:p>
            <a:pPr indent="0" lvl="0" marL="457200" rtl="0" algn="l">
              <a:spcBef>
                <a:spcPts val="0"/>
              </a:spcBef>
              <a:spcAft>
                <a:spcPts val="0"/>
              </a:spcAft>
              <a:buNone/>
            </a:pPr>
            <a:r>
              <a:t/>
            </a:r>
            <a:endParaRPr>
              <a:solidFill>
                <a:schemeClr val="dk1"/>
              </a:solidFill>
              <a:latin typeface="Georgia"/>
              <a:ea typeface="Georgia"/>
              <a:cs typeface="Georgia"/>
              <a:sym typeface="Georgia"/>
            </a:endParaRPr>
          </a:p>
          <a:p>
            <a:pPr indent="-317500" lvl="0" marL="457200" rtl="0" algn="l">
              <a:spcBef>
                <a:spcPts val="0"/>
              </a:spcBef>
              <a:spcAft>
                <a:spcPts val="0"/>
              </a:spcAft>
              <a:buClr>
                <a:schemeClr val="dk1"/>
              </a:buClr>
              <a:buSzPts val="1400"/>
              <a:buFont typeface="Georgia"/>
              <a:buChar char="●"/>
            </a:pPr>
            <a:r>
              <a:rPr lang="en">
                <a:solidFill>
                  <a:schemeClr val="dk1"/>
                </a:solidFill>
                <a:latin typeface="Georgia"/>
                <a:ea typeface="Georgia"/>
                <a:cs typeface="Georgia"/>
                <a:sym typeface="Georgia"/>
              </a:rPr>
              <a:t>Dull colored houses are perceived to be Less safe. </a:t>
            </a:r>
            <a:endParaRPr>
              <a:solidFill>
                <a:schemeClr val="dk1"/>
              </a:solidFill>
              <a:latin typeface="Georgia"/>
              <a:ea typeface="Georgia"/>
              <a:cs typeface="Georgia"/>
              <a:sym typeface="Georgia"/>
            </a:endParaRPr>
          </a:p>
          <a:p>
            <a:pPr indent="0" lvl="0" marL="457200" rtl="0" algn="l">
              <a:spcBef>
                <a:spcPts val="0"/>
              </a:spcBef>
              <a:spcAft>
                <a:spcPts val="0"/>
              </a:spcAft>
              <a:buNone/>
            </a:pPr>
            <a:r>
              <a:t/>
            </a:r>
            <a:endParaRPr>
              <a:solidFill>
                <a:schemeClr val="dk1"/>
              </a:solidFill>
              <a:latin typeface="Georgia"/>
              <a:ea typeface="Georgia"/>
              <a:cs typeface="Georgia"/>
              <a:sym typeface="Georgia"/>
            </a:endParaRPr>
          </a:p>
          <a:p>
            <a:pPr indent="-317500" lvl="0" marL="457200" rtl="0" algn="l">
              <a:spcBef>
                <a:spcPts val="0"/>
              </a:spcBef>
              <a:spcAft>
                <a:spcPts val="0"/>
              </a:spcAft>
              <a:buClr>
                <a:schemeClr val="dk1"/>
              </a:buClr>
              <a:buSzPts val="1400"/>
              <a:buFont typeface="Georgia"/>
              <a:buChar char="●"/>
            </a:pPr>
            <a:r>
              <a:rPr lang="en">
                <a:solidFill>
                  <a:schemeClr val="dk1"/>
                </a:solidFill>
                <a:latin typeface="Georgia"/>
                <a:ea typeface="Georgia"/>
                <a:cs typeface="Georgia"/>
                <a:sym typeface="Georgia"/>
              </a:rPr>
              <a:t>Among the vehicles in the picture, the hatchback has contributed towards </a:t>
            </a:r>
            <a:endParaRPr>
              <a:solidFill>
                <a:schemeClr val="dk1"/>
              </a:solidFill>
              <a:latin typeface="Georgia"/>
              <a:ea typeface="Georgia"/>
              <a:cs typeface="Georgia"/>
              <a:sym typeface="Georgia"/>
            </a:endParaRPr>
          </a:p>
          <a:p>
            <a:pPr indent="0" lvl="0" marL="457200" rtl="0" algn="l">
              <a:spcBef>
                <a:spcPts val="0"/>
              </a:spcBef>
              <a:spcAft>
                <a:spcPts val="0"/>
              </a:spcAft>
              <a:buNone/>
            </a:pPr>
            <a:r>
              <a:rPr lang="en">
                <a:solidFill>
                  <a:schemeClr val="dk1"/>
                </a:solidFill>
                <a:latin typeface="Georgia"/>
                <a:ea typeface="Georgia"/>
                <a:cs typeface="Georgia"/>
                <a:sym typeface="Georgia"/>
              </a:rPr>
              <a:t>More Safe and the pick-up truck has contributed towards Less Safe perception.</a:t>
            </a:r>
            <a:endParaRPr>
              <a:solidFill>
                <a:schemeClr val="dk1"/>
              </a:solidFill>
              <a:latin typeface="Georgia"/>
              <a:ea typeface="Georgia"/>
              <a:cs typeface="Georgia"/>
              <a:sym typeface="Georgia"/>
            </a:endParaRPr>
          </a:p>
          <a:p>
            <a:pPr indent="0" lvl="0" marL="457200" rtl="0" algn="l">
              <a:spcBef>
                <a:spcPts val="0"/>
              </a:spcBef>
              <a:spcAft>
                <a:spcPts val="0"/>
              </a:spcAft>
              <a:buNone/>
            </a:pPr>
            <a:r>
              <a:t/>
            </a:r>
            <a:endParaRPr>
              <a:solidFill>
                <a:schemeClr val="dk1"/>
              </a:solidFill>
              <a:latin typeface="Georgia"/>
              <a:ea typeface="Georgia"/>
              <a:cs typeface="Georgia"/>
              <a:sym typeface="Georgia"/>
            </a:endParaRPr>
          </a:p>
          <a:p>
            <a:pPr indent="0" lvl="0" marL="0" rtl="0" algn="l">
              <a:spcBef>
                <a:spcPts val="0"/>
              </a:spcBef>
              <a:spcAft>
                <a:spcPts val="0"/>
              </a:spcAft>
              <a:buNone/>
            </a:pPr>
            <a:r>
              <a:t/>
            </a:r>
            <a:endParaRPr>
              <a:solidFill>
                <a:schemeClr val="dk1"/>
              </a:solidFill>
              <a:latin typeface="Georgia"/>
              <a:ea typeface="Georgia"/>
              <a:cs typeface="Georgia"/>
              <a:sym typeface="Georgia"/>
            </a:endParaRPr>
          </a:p>
          <a:p>
            <a:pPr indent="0" lvl="0" marL="457200" rtl="0" algn="l">
              <a:spcBef>
                <a:spcPts val="0"/>
              </a:spcBef>
              <a:spcAft>
                <a:spcPts val="0"/>
              </a:spcAft>
              <a:buNone/>
            </a:pPr>
            <a:r>
              <a:t/>
            </a:r>
            <a:endParaRPr>
              <a:solidFill>
                <a:schemeClr val="dk1"/>
              </a:solidFill>
              <a:latin typeface="Georgia"/>
              <a:ea typeface="Georgia"/>
              <a:cs typeface="Georgia"/>
              <a:sym typeface="Georgia"/>
            </a:endParaRPr>
          </a:p>
          <a:p>
            <a:pPr indent="0" lvl="0" marL="0" rtl="0" algn="l">
              <a:spcBef>
                <a:spcPts val="0"/>
              </a:spcBef>
              <a:spcAft>
                <a:spcPts val="0"/>
              </a:spcAft>
              <a:buNone/>
            </a:pPr>
            <a:r>
              <a:t/>
            </a:r>
            <a:endParaRPr>
              <a:solidFill>
                <a:schemeClr val="dk1"/>
              </a:solidFill>
              <a:latin typeface="Georgia"/>
              <a:ea typeface="Georgia"/>
              <a:cs typeface="Georgia"/>
              <a:sym typeface="Georgia"/>
            </a:endParaRPr>
          </a:p>
          <a:p>
            <a:pPr indent="0" lvl="0" marL="0" rtl="0" algn="l">
              <a:spcBef>
                <a:spcPts val="0"/>
              </a:spcBef>
              <a:spcAft>
                <a:spcPts val="0"/>
              </a:spcAft>
              <a:buNone/>
            </a:pPr>
            <a:r>
              <a:t/>
            </a:r>
            <a:endParaRPr>
              <a:solidFill>
                <a:schemeClr val="dk1"/>
              </a:solidFill>
              <a:latin typeface="Georgia"/>
              <a:ea typeface="Georgia"/>
              <a:cs typeface="Georgia"/>
              <a:sym typeface="Georgia"/>
            </a:endParaRPr>
          </a:p>
          <a:p>
            <a:pPr indent="0" lvl="0" marL="0" rtl="0" algn="l">
              <a:spcBef>
                <a:spcPts val="0"/>
              </a:spcBef>
              <a:spcAft>
                <a:spcPts val="0"/>
              </a:spcAft>
              <a:buNone/>
            </a:pPr>
            <a:r>
              <a:t/>
            </a:r>
            <a:endParaRPr>
              <a:solidFill>
                <a:schemeClr val="dk1"/>
              </a:solidFill>
              <a:latin typeface="Georgia"/>
              <a:ea typeface="Georgia"/>
              <a:cs typeface="Georgia"/>
              <a:sym typeface="Georgia"/>
            </a:endParaRPr>
          </a:p>
          <a:p>
            <a:pPr indent="0" lvl="0" marL="457200" rtl="0" algn="l">
              <a:spcBef>
                <a:spcPts val="0"/>
              </a:spcBef>
              <a:spcAft>
                <a:spcPts val="0"/>
              </a:spcAft>
              <a:buNone/>
            </a:pPr>
            <a:r>
              <a:t/>
            </a:r>
            <a:endParaRPr b="1">
              <a:latin typeface="Georgia"/>
              <a:ea typeface="Georgia"/>
              <a:cs typeface="Georgia"/>
              <a:sym typeface="Georgia"/>
            </a:endParaRPr>
          </a:p>
          <a:p>
            <a:pPr indent="0" lvl="0" marL="457200" rtl="0" algn="l">
              <a:spcBef>
                <a:spcPts val="0"/>
              </a:spcBef>
              <a:spcAft>
                <a:spcPts val="0"/>
              </a:spcAft>
              <a:buNone/>
            </a:pPr>
            <a:r>
              <a:t/>
            </a:r>
            <a:endParaRPr b="1">
              <a:latin typeface="Georgia"/>
              <a:ea typeface="Georgia"/>
              <a:cs typeface="Georgia"/>
              <a:sym typeface="Georgia"/>
            </a:endParaRPr>
          </a:p>
          <a:p>
            <a:pPr indent="0" lvl="0" marL="457200" rtl="0" algn="l">
              <a:spcBef>
                <a:spcPts val="0"/>
              </a:spcBef>
              <a:spcAft>
                <a:spcPts val="0"/>
              </a:spcAft>
              <a:buNone/>
            </a:pPr>
            <a:r>
              <a:t/>
            </a:r>
            <a:endParaRPr b="1">
              <a:latin typeface="Georgia"/>
              <a:ea typeface="Georgia"/>
              <a:cs typeface="Georgia"/>
              <a:sym typeface="Georgia"/>
            </a:endParaRPr>
          </a:p>
          <a:p>
            <a:pPr indent="0" lvl="0" marL="0" rtl="0" algn="l">
              <a:spcBef>
                <a:spcPts val="0"/>
              </a:spcBef>
              <a:spcAft>
                <a:spcPts val="0"/>
              </a:spcAft>
              <a:buNone/>
            </a:pPr>
            <a:r>
              <a:t/>
            </a:r>
            <a:endParaRPr>
              <a:solidFill>
                <a:schemeClr val="dk1"/>
              </a:solidFill>
              <a:latin typeface="Georgia"/>
              <a:ea typeface="Georgia"/>
              <a:cs typeface="Georgia"/>
              <a:sym typeface="Georgia"/>
            </a:endParaRPr>
          </a:p>
        </p:txBody>
      </p:sp>
      <p:pic>
        <p:nvPicPr>
          <p:cNvPr id="457" name="Google Shape;457;p69"/>
          <p:cNvPicPr preferRelativeResize="0"/>
          <p:nvPr/>
        </p:nvPicPr>
        <p:blipFill>
          <a:blip r:embed="rId3">
            <a:alphaModFix/>
          </a:blip>
          <a:stretch>
            <a:fillRect/>
          </a:stretch>
        </p:blipFill>
        <p:spPr>
          <a:xfrm>
            <a:off x="2473604" y="228238"/>
            <a:ext cx="2047670" cy="2040750"/>
          </a:xfrm>
          <a:prstGeom prst="rect">
            <a:avLst/>
          </a:prstGeom>
          <a:noFill/>
          <a:ln>
            <a:noFill/>
          </a:ln>
        </p:spPr>
      </p:pic>
      <p:pic>
        <p:nvPicPr>
          <p:cNvPr id="458" name="Google Shape;458;p69"/>
          <p:cNvPicPr preferRelativeResize="0"/>
          <p:nvPr/>
        </p:nvPicPr>
        <p:blipFill>
          <a:blip r:embed="rId4">
            <a:alphaModFix/>
          </a:blip>
          <a:stretch>
            <a:fillRect/>
          </a:stretch>
        </p:blipFill>
        <p:spPr>
          <a:xfrm>
            <a:off x="2453350" y="2646375"/>
            <a:ext cx="2069750" cy="2069750"/>
          </a:xfrm>
          <a:prstGeom prst="rect">
            <a:avLst/>
          </a:prstGeom>
          <a:noFill/>
          <a:ln>
            <a:noFill/>
          </a:ln>
        </p:spPr>
      </p:pic>
      <p:sp>
        <p:nvSpPr>
          <p:cNvPr id="459" name="Google Shape;459;p69"/>
          <p:cNvSpPr txBox="1"/>
          <p:nvPr/>
        </p:nvSpPr>
        <p:spPr>
          <a:xfrm>
            <a:off x="3219975" y="4716150"/>
            <a:ext cx="517800" cy="34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pen Sans"/>
                <a:ea typeface="Open Sans"/>
                <a:cs typeface="Open Sans"/>
                <a:sym typeface="Open Sans"/>
              </a:rPr>
              <a:t>   </a:t>
            </a:r>
            <a:r>
              <a:rPr lang="en">
                <a:latin typeface="Times New Roman"/>
                <a:ea typeface="Times New Roman"/>
                <a:cs typeface="Times New Roman"/>
                <a:sym typeface="Times New Roman"/>
              </a:rPr>
              <a:t>b</a:t>
            </a:r>
            <a:endParaRPr>
              <a:latin typeface="Times New Roman"/>
              <a:ea typeface="Times New Roman"/>
              <a:cs typeface="Times New Roman"/>
              <a:sym typeface="Times New Roman"/>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3" name="Shape 463"/>
        <p:cNvGrpSpPr/>
        <p:nvPr/>
      </p:nvGrpSpPr>
      <p:grpSpPr>
        <a:xfrm>
          <a:off x="0" y="0"/>
          <a:ext cx="0" cy="0"/>
          <a:chOff x="0" y="0"/>
          <a:chExt cx="0" cy="0"/>
        </a:xfrm>
      </p:grpSpPr>
      <p:pic>
        <p:nvPicPr>
          <p:cNvPr id="464" name="Google Shape;464;p70"/>
          <p:cNvPicPr preferRelativeResize="0"/>
          <p:nvPr/>
        </p:nvPicPr>
        <p:blipFill>
          <a:blip r:embed="rId3">
            <a:alphaModFix/>
          </a:blip>
          <a:stretch>
            <a:fillRect/>
          </a:stretch>
        </p:blipFill>
        <p:spPr>
          <a:xfrm>
            <a:off x="4618800" y="213150"/>
            <a:ext cx="2084976" cy="2070925"/>
          </a:xfrm>
          <a:prstGeom prst="rect">
            <a:avLst/>
          </a:prstGeom>
          <a:noFill/>
          <a:ln>
            <a:noFill/>
          </a:ln>
        </p:spPr>
      </p:pic>
      <p:pic>
        <p:nvPicPr>
          <p:cNvPr id="465" name="Google Shape;465;p70"/>
          <p:cNvPicPr preferRelativeResize="0"/>
          <p:nvPr/>
        </p:nvPicPr>
        <p:blipFill rotWithShape="1">
          <a:blip r:embed="rId4">
            <a:alphaModFix/>
          </a:blip>
          <a:srcRect b="3674" l="1596" r="1654" t="1628"/>
          <a:stretch/>
        </p:blipFill>
        <p:spPr>
          <a:xfrm>
            <a:off x="4613900" y="2653275"/>
            <a:ext cx="2069750" cy="2062750"/>
          </a:xfrm>
          <a:prstGeom prst="rect">
            <a:avLst/>
          </a:prstGeom>
          <a:noFill/>
          <a:ln>
            <a:noFill/>
          </a:ln>
        </p:spPr>
      </p:pic>
      <p:sp>
        <p:nvSpPr>
          <p:cNvPr id="466" name="Google Shape;466;p70"/>
          <p:cNvSpPr txBox="1"/>
          <p:nvPr/>
        </p:nvSpPr>
        <p:spPr>
          <a:xfrm>
            <a:off x="252125" y="213150"/>
            <a:ext cx="4165200" cy="378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Georgia"/>
              <a:ea typeface="Georgia"/>
              <a:cs typeface="Georgia"/>
              <a:sym typeface="Georgia"/>
            </a:endParaRPr>
          </a:p>
          <a:p>
            <a:pPr indent="-317500" lvl="0" marL="457200" rtl="0" algn="l">
              <a:spcBef>
                <a:spcPts val="0"/>
              </a:spcBef>
              <a:spcAft>
                <a:spcPts val="0"/>
              </a:spcAft>
              <a:buClr>
                <a:schemeClr val="dk1"/>
              </a:buClr>
              <a:buSzPts val="1400"/>
              <a:buFont typeface="Georgia"/>
              <a:buChar char="●"/>
            </a:pPr>
            <a:r>
              <a:rPr lang="en">
                <a:solidFill>
                  <a:schemeClr val="dk1"/>
                </a:solidFill>
                <a:latin typeface="Georgia"/>
                <a:ea typeface="Georgia"/>
                <a:cs typeface="Georgia"/>
                <a:sym typeface="Georgia"/>
              </a:rPr>
              <a:t>LIME</a:t>
            </a:r>
            <a:r>
              <a:rPr lang="en">
                <a:solidFill>
                  <a:schemeClr val="dk1"/>
                </a:solidFill>
                <a:latin typeface="Georgia"/>
                <a:ea typeface="Georgia"/>
                <a:cs typeface="Georgia"/>
                <a:sym typeface="Georgia"/>
              </a:rPr>
              <a:t> has predicted the image to be perceived as </a:t>
            </a:r>
            <a:r>
              <a:rPr lang="en">
                <a:solidFill>
                  <a:srgbClr val="38761D"/>
                </a:solidFill>
                <a:latin typeface="Georgia"/>
                <a:ea typeface="Georgia"/>
                <a:cs typeface="Georgia"/>
                <a:sym typeface="Georgia"/>
              </a:rPr>
              <a:t>Less Safe</a:t>
            </a:r>
            <a:r>
              <a:rPr lang="en">
                <a:solidFill>
                  <a:schemeClr val="dk1"/>
                </a:solidFill>
                <a:latin typeface="Georgia"/>
                <a:ea typeface="Georgia"/>
                <a:cs typeface="Georgia"/>
                <a:sym typeface="Georgia"/>
              </a:rPr>
              <a:t>. </a:t>
            </a:r>
            <a:endParaRPr>
              <a:solidFill>
                <a:schemeClr val="dk1"/>
              </a:solidFill>
              <a:latin typeface="Georgia"/>
              <a:ea typeface="Georgia"/>
              <a:cs typeface="Georgia"/>
              <a:sym typeface="Georgia"/>
            </a:endParaRPr>
          </a:p>
          <a:p>
            <a:pPr indent="0" lvl="0" marL="457200" rtl="0" algn="l">
              <a:spcBef>
                <a:spcPts val="0"/>
              </a:spcBef>
              <a:spcAft>
                <a:spcPts val="0"/>
              </a:spcAft>
              <a:buNone/>
            </a:pPr>
            <a:r>
              <a:t/>
            </a:r>
            <a:endParaRPr>
              <a:solidFill>
                <a:schemeClr val="dk1"/>
              </a:solidFill>
              <a:latin typeface="Georgia"/>
              <a:ea typeface="Georgia"/>
              <a:cs typeface="Georgia"/>
              <a:sym typeface="Georgia"/>
            </a:endParaRPr>
          </a:p>
          <a:p>
            <a:pPr indent="-317500" lvl="0" marL="457200" rtl="0" algn="l">
              <a:spcBef>
                <a:spcPts val="0"/>
              </a:spcBef>
              <a:spcAft>
                <a:spcPts val="0"/>
              </a:spcAft>
              <a:buClr>
                <a:schemeClr val="dk1"/>
              </a:buClr>
              <a:buSzPts val="1400"/>
              <a:buFont typeface="Georgia"/>
              <a:buChar char="●"/>
            </a:pPr>
            <a:r>
              <a:rPr lang="en">
                <a:solidFill>
                  <a:schemeClr val="dk1"/>
                </a:solidFill>
                <a:latin typeface="Georgia"/>
                <a:ea typeface="Georgia"/>
                <a:cs typeface="Georgia"/>
                <a:sym typeface="Georgia"/>
              </a:rPr>
              <a:t>Electrical wires hanging over the house contributed to th</a:t>
            </a:r>
            <a:r>
              <a:rPr lang="en">
                <a:latin typeface="Georgia"/>
                <a:ea typeface="Georgia"/>
                <a:cs typeface="Georgia"/>
                <a:sym typeface="Georgia"/>
              </a:rPr>
              <a:t>e Less Safe pre</a:t>
            </a:r>
            <a:r>
              <a:rPr lang="en">
                <a:solidFill>
                  <a:schemeClr val="dk1"/>
                </a:solidFill>
                <a:latin typeface="Georgia"/>
                <a:ea typeface="Georgia"/>
                <a:cs typeface="Georgia"/>
                <a:sym typeface="Georgia"/>
              </a:rPr>
              <a:t>diction.</a:t>
            </a:r>
            <a:endParaRPr>
              <a:solidFill>
                <a:schemeClr val="dk1"/>
              </a:solidFill>
              <a:latin typeface="Georgia"/>
              <a:ea typeface="Georgia"/>
              <a:cs typeface="Georgia"/>
              <a:sym typeface="Georgia"/>
            </a:endParaRPr>
          </a:p>
          <a:p>
            <a:pPr indent="0" lvl="0" marL="0" rtl="0" algn="l">
              <a:spcBef>
                <a:spcPts val="0"/>
              </a:spcBef>
              <a:spcAft>
                <a:spcPts val="0"/>
              </a:spcAft>
              <a:buNone/>
            </a:pPr>
            <a:r>
              <a:t/>
            </a:r>
            <a:endParaRPr>
              <a:solidFill>
                <a:schemeClr val="dk1"/>
              </a:solidFill>
              <a:latin typeface="Georgia"/>
              <a:ea typeface="Georgia"/>
              <a:cs typeface="Georgia"/>
              <a:sym typeface="Georgia"/>
            </a:endParaRPr>
          </a:p>
          <a:p>
            <a:pPr indent="0" lvl="0" marL="457200" rtl="0" algn="l">
              <a:spcBef>
                <a:spcPts val="0"/>
              </a:spcBef>
              <a:spcAft>
                <a:spcPts val="0"/>
              </a:spcAft>
              <a:buNone/>
            </a:pPr>
            <a:r>
              <a:t/>
            </a:r>
            <a:endParaRPr>
              <a:solidFill>
                <a:schemeClr val="dk1"/>
              </a:solidFill>
              <a:latin typeface="Georgia"/>
              <a:ea typeface="Georgia"/>
              <a:cs typeface="Georgia"/>
              <a:sym typeface="Georgia"/>
            </a:endParaRPr>
          </a:p>
          <a:p>
            <a:pPr indent="0" lvl="0" marL="0" rtl="0" algn="l">
              <a:spcBef>
                <a:spcPts val="0"/>
              </a:spcBef>
              <a:spcAft>
                <a:spcPts val="0"/>
              </a:spcAft>
              <a:buNone/>
            </a:pPr>
            <a:r>
              <a:t/>
            </a:r>
            <a:endParaRPr>
              <a:solidFill>
                <a:schemeClr val="dk1"/>
              </a:solidFill>
              <a:latin typeface="Georgia"/>
              <a:ea typeface="Georgia"/>
              <a:cs typeface="Georgia"/>
              <a:sym typeface="Georgia"/>
            </a:endParaRPr>
          </a:p>
          <a:p>
            <a:pPr indent="0" lvl="0" marL="0" rtl="0" algn="l">
              <a:spcBef>
                <a:spcPts val="0"/>
              </a:spcBef>
              <a:spcAft>
                <a:spcPts val="0"/>
              </a:spcAft>
              <a:buNone/>
            </a:pPr>
            <a:r>
              <a:t/>
            </a:r>
            <a:endParaRPr>
              <a:solidFill>
                <a:schemeClr val="dk1"/>
              </a:solidFill>
              <a:latin typeface="Georgia"/>
              <a:ea typeface="Georgia"/>
              <a:cs typeface="Georgia"/>
              <a:sym typeface="Georgia"/>
            </a:endParaRPr>
          </a:p>
          <a:p>
            <a:pPr indent="0" lvl="0" marL="0" rtl="0" algn="l">
              <a:spcBef>
                <a:spcPts val="0"/>
              </a:spcBef>
              <a:spcAft>
                <a:spcPts val="0"/>
              </a:spcAft>
              <a:buNone/>
            </a:pPr>
            <a:r>
              <a:t/>
            </a:r>
            <a:endParaRPr>
              <a:solidFill>
                <a:schemeClr val="dk1"/>
              </a:solidFill>
              <a:latin typeface="Georgia"/>
              <a:ea typeface="Georgia"/>
              <a:cs typeface="Georgia"/>
              <a:sym typeface="Georgia"/>
            </a:endParaRPr>
          </a:p>
          <a:p>
            <a:pPr indent="0" lvl="0" marL="457200" rtl="0" algn="l">
              <a:spcBef>
                <a:spcPts val="0"/>
              </a:spcBef>
              <a:spcAft>
                <a:spcPts val="0"/>
              </a:spcAft>
              <a:buNone/>
            </a:pPr>
            <a:r>
              <a:t/>
            </a:r>
            <a:endParaRPr b="1">
              <a:latin typeface="Georgia"/>
              <a:ea typeface="Georgia"/>
              <a:cs typeface="Georgia"/>
              <a:sym typeface="Georgia"/>
            </a:endParaRPr>
          </a:p>
          <a:p>
            <a:pPr indent="0" lvl="0" marL="457200" rtl="0" algn="l">
              <a:spcBef>
                <a:spcPts val="0"/>
              </a:spcBef>
              <a:spcAft>
                <a:spcPts val="0"/>
              </a:spcAft>
              <a:buNone/>
            </a:pPr>
            <a:r>
              <a:t/>
            </a:r>
            <a:endParaRPr b="1">
              <a:latin typeface="Georgia"/>
              <a:ea typeface="Georgia"/>
              <a:cs typeface="Georgia"/>
              <a:sym typeface="Georgia"/>
            </a:endParaRPr>
          </a:p>
          <a:p>
            <a:pPr indent="0" lvl="0" marL="457200" rtl="0" algn="l">
              <a:spcBef>
                <a:spcPts val="0"/>
              </a:spcBef>
              <a:spcAft>
                <a:spcPts val="0"/>
              </a:spcAft>
              <a:buNone/>
            </a:pPr>
            <a:r>
              <a:t/>
            </a:r>
            <a:endParaRPr b="1">
              <a:latin typeface="Georgia"/>
              <a:ea typeface="Georgia"/>
              <a:cs typeface="Georgia"/>
              <a:sym typeface="Georgia"/>
            </a:endParaRPr>
          </a:p>
          <a:p>
            <a:pPr indent="0" lvl="0" marL="0" rtl="0" algn="l">
              <a:spcBef>
                <a:spcPts val="0"/>
              </a:spcBef>
              <a:spcAft>
                <a:spcPts val="0"/>
              </a:spcAft>
              <a:buNone/>
            </a:pPr>
            <a:r>
              <a:t/>
            </a:r>
            <a:endParaRPr>
              <a:solidFill>
                <a:schemeClr val="dk1"/>
              </a:solidFill>
              <a:latin typeface="Georgia"/>
              <a:ea typeface="Georgia"/>
              <a:cs typeface="Georgia"/>
              <a:sym typeface="Georgia"/>
            </a:endParaRPr>
          </a:p>
        </p:txBody>
      </p:sp>
      <p:sp>
        <p:nvSpPr>
          <p:cNvPr id="467" name="Google Shape;467;p70"/>
          <p:cNvSpPr txBox="1"/>
          <p:nvPr/>
        </p:nvSpPr>
        <p:spPr>
          <a:xfrm>
            <a:off x="5402385" y="4716150"/>
            <a:ext cx="517800" cy="34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pen Sans"/>
                <a:ea typeface="Open Sans"/>
                <a:cs typeface="Open Sans"/>
                <a:sym typeface="Open Sans"/>
              </a:rPr>
              <a:t>   </a:t>
            </a:r>
            <a:r>
              <a:rPr lang="en">
                <a:latin typeface="Times New Roman"/>
                <a:ea typeface="Times New Roman"/>
                <a:cs typeface="Times New Roman"/>
                <a:sym typeface="Times New Roman"/>
              </a:rPr>
              <a:t>c</a:t>
            </a:r>
            <a:endParaRPr>
              <a:latin typeface="Times New Roman"/>
              <a:ea typeface="Times New Roman"/>
              <a:cs typeface="Times New Roman"/>
              <a:sym typeface="Times New Roman"/>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1" name="Shape 471"/>
        <p:cNvGrpSpPr/>
        <p:nvPr/>
      </p:nvGrpSpPr>
      <p:grpSpPr>
        <a:xfrm>
          <a:off x="0" y="0"/>
          <a:ext cx="0" cy="0"/>
          <a:chOff x="0" y="0"/>
          <a:chExt cx="0" cy="0"/>
        </a:xfrm>
      </p:grpSpPr>
      <p:sp>
        <p:nvSpPr>
          <p:cNvPr id="472" name="Google Shape;472;p71"/>
          <p:cNvSpPr txBox="1"/>
          <p:nvPr/>
        </p:nvSpPr>
        <p:spPr>
          <a:xfrm>
            <a:off x="252125" y="213150"/>
            <a:ext cx="4165200" cy="378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Georgia"/>
              <a:ea typeface="Georgia"/>
              <a:cs typeface="Georgia"/>
              <a:sym typeface="Georgia"/>
            </a:endParaRPr>
          </a:p>
          <a:p>
            <a:pPr indent="-317500" lvl="0" marL="457200" rtl="0" algn="l">
              <a:spcBef>
                <a:spcPts val="0"/>
              </a:spcBef>
              <a:spcAft>
                <a:spcPts val="0"/>
              </a:spcAft>
              <a:buClr>
                <a:schemeClr val="dk1"/>
              </a:buClr>
              <a:buSzPts val="1400"/>
              <a:buFont typeface="Georgia"/>
              <a:buChar char="●"/>
            </a:pPr>
            <a:r>
              <a:rPr lang="en">
                <a:solidFill>
                  <a:schemeClr val="dk1"/>
                </a:solidFill>
                <a:latin typeface="Georgia"/>
                <a:ea typeface="Georgia"/>
                <a:cs typeface="Georgia"/>
                <a:sym typeface="Georgia"/>
              </a:rPr>
              <a:t>LIME has </a:t>
            </a:r>
            <a:r>
              <a:rPr lang="en">
                <a:solidFill>
                  <a:schemeClr val="dk1"/>
                </a:solidFill>
                <a:latin typeface="Georgia"/>
                <a:ea typeface="Georgia"/>
                <a:cs typeface="Georgia"/>
                <a:sym typeface="Georgia"/>
              </a:rPr>
              <a:t>has predicted image to be perceived as </a:t>
            </a:r>
            <a:r>
              <a:rPr lang="en">
                <a:solidFill>
                  <a:srgbClr val="38761D"/>
                </a:solidFill>
                <a:latin typeface="Georgia"/>
                <a:ea typeface="Georgia"/>
                <a:cs typeface="Georgia"/>
                <a:sym typeface="Georgia"/>
              </a:rPr>
              <a:t>Less Safe</a:t>
            </a:r>
            <a:r>
              <a:rPr lang="en">
                <a:solidFill>
                  <a:schemeClr val="dk1"/>
                </a:solidFill>
                <a:latin typeface="Georgia"/>
                <a:ea typeface="Georgia"/>
                <a:cs typeface="Georgia"/>
                <a:sym typeface="Georgia"/>
              </a:rPr>
              <a:t>.</a:t>
            </a:r>
            <a:endParaRPr>
              <a:solidFill>
                <a:schemeClr val="dk1"/>
              </a:solidFill>
              <a:latin typeface="Georgia"/>
              <a:ea typeface="Georgia"/>
              <a:cs typeface="Georgia"/>
              <a:sym typeface="Georgia"/>
            </a:endParaRPr>
          </a:p>
          <a:p>
            <a:pPr indent="0" lvl="0" marL="457200" rtl="0" algn="l">
              <a:spcBef>
                <a:spcPts val="0"/>
              </a:spcBef>
              <a:spcAft>
                <a:spcPts val="0"/>
              </a:spcAft>
              <a:buNone/>
            </a:pPr>
            <a:r>
              <a:t/>
            </a:r>
            <a:endParaRPr>
              <a:solidFill>
                <a:schemeClr val="dk1"/>
              </a:solidFill>
              <a:latin typeface="Georgia"/>
              <a:ea typeface="Georgia"/>
              <a:cs typeface="Georgia"/>
              <a:sym typeface="Georgia"/>
            </a:endParaRPr>
          </a:p>
          <a:p>
            <a:pPr indent="-317500" lvl="0" marL="457200" rtl="0" algn="l">
              <a:spcBef>
                <a:spcPts val="0"/>
              </a:spcBef>
              <a:spcAft>
                <a:spcPts val="0"/>
              </a:spcAft>
              <a:buClr>
                <a:schemeClr val="dk1"/>
              </a:buClr>
              <a:buSzPts val="1400"/>
              <a:buFont typeface="Georgia"/>
              <a:buChar char="●"/>
            </a:pPr>
            <a:r>
              <a:rPr lang="en">
                <a:solidFill>
                  <a:schemeClr val="dk1"/>
                </a:solidFill>
                <a:latin typeface="Georgia"/>
                <a:ea typeface="Georgia"/>
                <a:cs typeface="Georgia"/>
                <a:sym typeface="Georgia"/>
              </a:rPr>
              <a:t>Houses on the right side of the im</a:t>
            </a:r>
            <a:r>
              <a:rPr lang="en">
                <a:latin typeface="Georgia"/>
                <a:ea typeface="Georgia"/>
                <a:cs typeface="Georgia"/>
                <a:sym typeface="Georgia"/>
              </a:rPr>
              <a:t>age seems to be older and have contributed to Less Safe perception</a:t>
            </a:r>
            <a:endParaRPr>
              <a:latin typeface="Georgia"/>
              <a:ea typeface="Georgia"/>
              <a:cs typeface="Georgia"/>
              <a:sym typeface="Georgia"/>
            </a:endParaRPr>
          </a:p>
          <a:p>
            <a:pPr indent="0" lvl="0" marL="0" rtl="0" algn="l">
              <a:spcBef>
                <a:spcPts val="0"/>
              </a:spcBef>
              <a:spcAft>
                <a:spcPts val="0"/>
              </a:spcAft>
              <a:buNone/>
            </a:pPr>
            <a:r>
              <a:t/>
            </a:r>
            <a:endParaRPr>
              <a:latin typeface="Georgia"/>
              <a:ea typeface="Georgia"/>
              <a:cs typeface="Georgia"/>
              <a:sym typeface="Georgia"/>
            </a:endParaRPr>
          </a:p>
          <a:p>
            <a:pPr indent="-317500" lvl="0" marL="457200" rtl="0" algn="l">
              <a:spcBef>
                <a:spcPts val="0"/>
              </a:spcBef>
              <a:spcAft>
                <a:spcPts val="0"/>
              </a:spcAft>
              <a:buSzPts val="1400"/>
              <a:buFont typeface="Georgia"/>
              <a:buChar char="●"/>
            </a:pPr>
            <a:r>
              <a:rPr lang="en">
                <a:latin typeface="Georgia"/>
                <a:ea typeface="Georgia"/>
                <a:cs typeface="Georgia"/>
                <a:sym typeface="Georgia"/>
              </a:rPr>
              <a:t>Shadow on the ground also contributed to Less Safe perception</a:t>
            </a:r>
            <a:endParaRPr>
              <a:latin typeface="Georgia"/>
              <a:ea typeface="Georgia"/>
              <a:cs typeface="Georgia"/>
              <a:sym typeface="Georgia"/>
            </a:endParaRPr>
          </a:p>
          <a:p>
            <a:pPr indent="0" lvl="0" marL="457200" rtl="0" algn="l">
              <a:spcBef>
                <a:spcPts val="0"/>
              </a:spcBef>
              <a:spcAft>
                <a:spcPts val="0"/>
              </a:spcAft>
              <a:buNone/>
            </a:pPr>
            <a:r>
              <a:t/>
            </a:r>
            <a:endParaRPr>
              <a:latin typeface="Georgia"/>
              <a:ea typeface="Georgia"/>
              <a:cs typeface="Georgia"/>
              <a:sym typeface="Georgia"/>
            </a:endParaRPr>
          </a:p>
          <a:p>
            <a:pPr indent="-317500" lvl="0" marL="457200" rtl="0" algn="l">
              <a:spcBef>
                <a:spcPts val="0"/>
              </a:spcBef>
              <a:spcAft>
                <a:spcPts val="0"/>
              </a:spcAft>
              <a:buSzPts val="1400"/>
              <a:buFont typeface="Georgia"/>
              <a:buChar char="●"/>
            </a:pPr>
            <a:r>
              <a:rPr lang="en">
                <a:latin typeface="Georgia"/>
                <a:ea typeface="Georgia"/>
                <a:cs typeface="Georgia"/>
                <a:sym typeface="Georgia"/>
              </a:rPr>
              <a:t>The house on the left seems to be comparatively new. It contributed to the More Safe perception.</a:t>
            </a:r>
            <a:endParaRPr>
              <a:latin typeface="Georgia"/>
              <a:ea typeface="Georgia"/>
              <a:cs typeface="Georgia"/>
              <a:sym typeface="Georgia"/>
            </a:endParaRPr>
          </a:p>
          <a:p>
            <a:pPr indent="0" lvl="0" marL="0" rtl="0" algn="l">
              <a:spcBef>
                <a:spcPts val="0"/>
              </a:spcBef>
              <a:spcAft>
                <a:spcPts val="0"/>
              </a:spcAft>
              <a:buNone/>
            </a:pPr>
            <a:r>
              <a:t/>
            </a:r>
            <a:endParaRPr>
              <a:solidFill>
                <a:schemeClr val="dk1"/>
              </a:solidFill>
              <a:latin typeface="Georgia"/>
              <a:ea typeface="Georgia"/>
              <a:cs typeface="Georgia"/>
              <a:sym typeface="Georgia"/>
            </a:endParaRPr>
          </a:p>
          <a:p>
            <a:pPr indent="0" lvl="0" marL="0" rtl="0" algn="l">
              <a:spcBef>
                <a:spcPts val="0"/>
              </a:spcBef>
              <a:spcAft>
                <a:spcPts val="0"/>
              </a:spcAft>
              <a:buNone/>
            </a:pPr>
            <a:r>
              <a:t/>
            </a:r>
            <a:endParaRPr>
              <a:solidFill>
                <a:schemeClr val="dk1"/>
              </a:solidFill>
              <a:latin typeface="Georgia"/>
              <a:ea typeface="Georgia"/>
              <a:cs typeface="Georgia"/>
              <a:sym typeface="Georgia"/>
            </a:endParaRPr>
          </a:p>
          <a:p>
            <a:pPr indent="0" lvl="0" marL="0" rtl="0" algn="l">
              <a:spcBef>
                <a:spcPts val="0"/>
              </a:spcBef>
              <a:spcAft>
                <a:spcPts val="0"/>
              </a:spcAft>
              <a:buNone/>
            </a:pPr>
            <a:r>
              <a:t/>
            </a:r>
            <a:endParaRPr>
              <a:solidFill>
                <a:schemeClr val="dk1"/>
              </a:solidFill>
              <a:latin typeface="Georgia"/>
              <a:ea typeface="Georgia"/>
              <a:cs typeface="Georgia"/>
              <a:sym typeface="Georgia"/>
            </a:endParaRPr>
          </a:p>
          <a:p>
            <a:pPr indent="0" lvl="0" marL="457200" rtl="0" algn="l">
              <a:spcBef>
                <a:spcPts val="0"/>
              </a:spcBef>
              <a:spcAft>
                <a:spcPts val="0"/>
              </a:spcAft>
              <a:buNone/>
            </a:pPr>
            <a:r>
              <a:t/>
            </a:r>
            <a:endParaRPr>
              <a:solidFill>
                <a:schemeClr val="dk1"/>
              </a:solidFill>
              <a:latin typeface="Georgia"/>
              <a:ea typeface="Georgia"/>
              <a:cs typeface="Georgia"/>
              <a:sym typeface="Georgia"/>
            </a:endParaRPr>
          </a:p>
          <a:p>
            <a:pPr indent="0" lvl="0" marL="0" rtl="0" algn="l">
              <a:spcBef>
                <a:spcPts val="0"/>
              </a:spcBef>
              <a:spcAft>
                <a:spcPts val="0"/>
              </a:spcAft>
              <a:buNone/>
            </a:pPr>
            <a:r>
              <a:t/>
            </a:r>
            <a:endParaRPr>
              <a:solidFill>
                <a:schemeClr val="dk1"/>
              </a:solidFill>
              <a:latin typeface="Georgia"/>
              <a:ea typeface="Georgia"/>
              <a:cs typeface="Georgia"/>
              <a:sym typeface="Georgia"/>
            </a:endParaRPr>
          </a:p>
          <a:p>
            <a:pPr indent="0" lvl="0" marL="0" rtl="0" algn="l">
              <a:spcBef>
                <a:spcPts val="0"/>
              </a:spcBef>
              <a:spcAft>
                <a:spcPts val="0"/>
              </a:spcAft>
              <a:buNone/>
            </a:pPr>
            <a:r>
              <a:t/>
            </a:r>
            <a:endParaRPr>
              <a:solidFill>
                <a:schemeClr val="dk1"/>
              </a:solidFill>
              <a:latin typeface="Georgia"/>
              <a:ea typeface="Georgia"/>
              <a:cs typeface="Georgia"/>
              <a:sym typeface="Georgia"/>
            </a:endParaRPr>
          </a:p>
          <a:p>
            <a:pPr indent="0" lvl="0" marL="0" rtl="0" algn="l">
              <a:spcBef>
                <a:spcPts val="0"/>
              </a:spcBef>
              <a:spcAft>
                <a:spcPts val="0"/>
              </a:spcAft>
              <a:buNone/>
            </a:pPr>
            <a:r>
              <a:t/>
            </a:r>
            <a:endParaRPr>
              <a:solidFill>
                <a:schemeClr val="dk1"/>
              </a:solidFill>
              <a:latin typeface="Georgia"/>
              <a:ea typeface="Georgia"/>
              <a:cs typeface="Georgia"/>
              <a:sym typeface="Georgia"/>
            </a:endParaRPr>
          </a:p>
          <a:p>
            <a:pPr indent="0" lvl="0" marL="457200" rtl="0" algn="l">
              <a:spcBef>
                <a:spcPts val="0"/>
              </a:spcBef>
              <a:spcAft>
                <a:spcPts val="0"/>
              </a:spcAft>
              <a:buNone/>
            </a:pPr>
            <a:r>
              <a:t/>
            </a:r>
            <a:endParaRPr b="1">
              <a:latin typeface="Georgia"/>
              <a:ea typeface="Georgia"/>
              <a:cs typeface="Georgia"/>
              <a:sym typeface="Georgia"/>
            </a:endParaRPr>
          </a:p>
          <a:p>
            <a:pPr indent="0" lvl="0" marL="457200" rtl="0" algn="l">
              <a:spcBef>
                <a:spcPts val="0"/>
              </a:spcBef>
              <a:spcAft>
                <a:spcPts val="0"/>
              </a:spcAft>
              <a:buNone/>
            </a:pPr>
            <a:r>
              <a:t/>
            </a:r>
            <a:endParaRPr b="1">
              <a:latin typeface="Georgia"/>
              <a:ea typeface="Georgia"/>
              <a:cs typeface="Georgia"/>
              <a:sym typeface="Georgia"/>
            </a:endParaRPr>
          </a:p>
          <a:p>
            <a:pPr indent="0" lvl="0" marL="457200" rtl="0" algn="l">
              <a:spcBef>
                <a:spcPts val="0"/>
              </a:spcBef>
              <a:spcAft>
                <a:spcPts val="0"/>
              </a:spcAft>
              <a:buNone/>
            </a:pPr>
            <a:r>
              <a:t/>
            </a:r>
            <a:endParaRPr b="1">
              <a:latin typeface="Georgia"/>
              <a:ea typeface="Georgia"/>
              <a:cs typeface="Georgia"/>
              <a:sym typeface="Georgia"/>
            </a:endParaRPr>
          </a:p>
          <a:p>
            <a:pPr indent="0" lvl="0" marL="0" rtl="0" algn="l">
              <a:spcBef>
                <a:spcPts val="0"/>
              </a:spcBef>
              <a:spcAft>
                <a:spcPts val="0"/>
              </a:spcAft>
              <a:buNone/>
            </a:pPr>
            <a:r>
              <a:t/>
            </a:r>
            <a:endParaRPr>
              <a:solidFill>
                <a:schemeClr val="dk1"/>
              </a:solidFill>
              <a:latin typeface="Georgia"/>
              <a:ea typeface="Georgia"/>
              <a:cs typeface="Georgia"/>
              <a:sym typeface="Georgia"/>
            </a:endParaRPr>
          </a:p>
        </p:txBody>
      </p:sp>
      <p:sp>
        <p:nvSpPr>
          <p:cNvPr id="473" name="Google Shape;473;p71"/>
          <p:cNvSpPr txBox="1"/>
          <p:nvPr/>
        </p:nvSpPr>
        <p:spPr>
          <a:xfrm>
            <a:off x="7584775" y="4716150"/>
            <a:ext cx="652200" cy="34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pen Sans"/>
                <a:ea typeface="Open Sans"/>
                <a:cs typeface="Open Sans"/>
                <a:sym typeface="Open Sans"/>
              </a:rPr>
              <a:t>   </a:t>
            </a:r>
            <a:r>
              <a:rPr lang="en">
                <a:latin typeface="Times New Roman"/>
                <a:ea typeface="Times New Roman"/>
                <a:cs typeface="Times New Roman"/>
                <a:sym typeface="Times New Roman"/>
              </a:rPr>
              <a:t>d</a:t>
            </a:r>
            <a:endParaRPr>
              <a:latin typeface="Times New Roman"/>
              <a:ea typeface="Times New Roman"/>
              <a:cs typeface="Times New Roman"/>
              <a:sym typeface="Times New Roman"/>
            </a:endParaRPr>
          </a:p>
        </p:txBody>
      </p:sp>
      <p:pic>
        <p:nvPicPr>
          <p:cNvPr id="474" name="Google Shape;474;p71"/>
          <p:cNvPicPr preferRelativeResize="0"/>
          <p:nvPr/>
        </p:nvPicPr>
        <p:blipFill>
          <a:blip r:embed="rId3">
            <a:alphaModFix/>
          </a:blip>
          <a:stretch>
            <a:fillRect/>
          </a:stretch>
        </p:blipFill>
        <p:spPr>
          <a:xfrm>
            <a:off x="6816525" y="199650"/>
            <a:ext cx="2069749" cy="2069724"/>
          </a:xfrm>
          <a:prstGeom prst="rect">
            <a:avLst/>
          </a:prstGeom>
          <a:noFill/>
          <a:ln>
            <a:noFill/>
          </a:ln>
        </p:spPr>
      </p:pic>
      <p:pic>
        <p:nvPicPr>
          <p:cNvPr id="475" name="Google Shape;475;p71"/>
          <p:cNvPicPr preferRelativeResize="0"/>
          <p:nvPr/>
        </p:nvPicPr>
        <p:blipFill>
          <a:blip r:embed="rId4">
            <a:alphaModFix/>
          </a:blip>
          <a:stretch>
            <a:fillRect/>
          </a:stretch>
        </p:blipFill>
        <p:spPr>
          <a:xfrm>
            <a:off x="6774450" y="2642162"/>
            <a:ext cx="2084975" cy="20849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 name="Shape 89"/>
        <p:cNvGrpSpPr/>
        <p:nvPr/>
      </p:nvGrpSpPr>
      <p:grpSpPr>
        <a:xfrm>
          <a:off x="0" y="0"/>
          <a:ext cx="0" cy="0"/>
          <a:chOff x="0" y="0"/>
          <a:chExt cx="0" cy="0"/>
        </a:xfrm>
      </p:grpSpPr>
      <p:sp>
        <p:nvSpPr>
          <p:cNvPr id="90" name="Google Shape;90;p18"/>
          <p:cNvSpPr txBox="1"/>
          <p:nvPr>
            <p:ph idx="4294967295" type="title"/>
          </p:nvPr>
        </p:nvSpPr>
        <p:spPr>
          <a:xfrm>
            <a:off x="311700" y="11857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000">
                <a:latin typeface="Georgia"/>
                <a:ea typeface="Georgia"/>
                <a:cs typeface="Georgia"/>
                <a:sym typeface="Georgia"/>
              </a:rPr>
              <a:t>Previous Research 1 - the Place Pulse project </a:t>
            </a:r>
            <a:endParaRPr sz="3000">
              <a:latin typeface="Georgia"/>
              <a:ea typeface="Georgia"/>
              <a:cs typeface="Georgia"/>
              <a:sym typeface="Georgia"/>
            </a:endParaRPr>
          </a:p>
        </p:txBody>
      </p:sp>
      <p:sp>
        <p:nvSpPr>
          <p:cNvPr id="91" name="Google Shape;91;p18"/>
          <p:cNvSpPr txBox="1"/>
          <p:nvPr>
            <p:ph idx="4294967295" type="body"/>
          </p:nvPr>
        </p:nvSpPr>
        <p:spPr>
          <a:xfrm>
            <a:off x="311700" y="949875"/>
            <a:ext cx="8832300" cy="405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latin typeface="Georgia"/>
                <a:ea typeface="Georgia"/>
                <a:cs typeface="Georgia"/>
                <a:sym typeface="Georgia"/>
              </a:rPr>
              <a:t>Images: 4136 geo-tagged images</a:t>
            </a:r>
            <a:endParaRPr sz="1400">
              <a:latin typeface="Georgia"/>
              <a:ea typeface="Georgia"/>
              <a:cs typeface="Georgia"/>
              <a:sym typeface="Georgia"/>
            </a:endParaRPr>
          </a:p>
          <a:p>
            <a:pPr indent="-317500" lvl="0" marL="457200" rtl="0" algn="l">
              <a:spcBef>
                <a:spcPts val="1600"/>
              </a:spcBef>
              <a:spcAft>
                <a:spcPts val="0"/>
              </a:spcAft>
              <a:buSzPts val="1400"/>
              <a:buFont typeface="Georgia"/>
              <a:buChar char="●"/>
            </a:pPr>
            <a:r>
              <a:rPr lang="en" sz="1400">
                <a:latin typeface="Georgia"/>
                <a:ea typeface="Georgia"/>
                <a:cs typeface="Georgia"/>
                <a:sym typeface="Georgia"/>
              </a:rPr>
              <a:t>NY and Boston in US - 2942 images collected from Google Street View</a:t>
            </a:r>
            <a:endParaRPr sz="1400">
              <a:latin typeface="Georgia"/>
              <a:ea typeface="Georgia"/>
              <a:cs typeface="Georgia"/>
              <a:sym typeface="Georgia"/>
            </a:endParaRPr>
          </a:p>
          <a:p>
            <a:pPr indent="-317500" lvl="0" marL="457200" rtl="0" algn="l">
              <a:spcBef>
                <a:spcPts val="0"/>
              </a:spcBef>
              <a:spcAft>
                <a:spcPts val="0"/>
              </a:spcAft>
              <a:buSzPts val="1400"/>
              <a:buFont typeface="Georgia"/>
              <a:buChar char="●"/>
            </a:pPr>
            <a:r>
              <a:rPr lang="en" sz="1400">
                <a:latin typeface="Georgia"/>
                <a:ea typeface="Georgia"/>
                <a:cs typeface="Georgia"/>
                <a:sym typeface="Georgia"/>
              </a:rPr>
              <a:t>Linz and Salzburg in Austria - 1194 images collected manually onsite</a:t>
            </a:r>
            <a:endParaRPr sz="1400">
              <a:latin typeface="Georgia"/>
              <a:ea typeface="Georgia"/>
              <a:cs typeface="Georgia"/>
              <a:sym typeface="Georgia"/>
            </a:endParaRPr>
          </a:p>
          <a:p>
            <a:pPr indent="0" lvl="0" marL="0" rtl="0" algn="l">
              <a:spcBef>
                <a:spcPts val="1600"/>
              </a:spcBef>
              <a:spcAft>
                <a:spcPts val="0"/>
              </a:spcAft>
              <a:buNone/>
            </a:pPr>
            <a:r>
              <a:rPr lang="en" sz="1400">
                <a:latin typeface="Georgia"/>
                <a:ea typeface="Georgia"/>
                <a:cs typeface="Georgia"/>
                <a:sym typeface="Georgia"/>
              </a:rPr>
              <a:t>Game: The participants were shown two images, selected randomly from the dataset, and asked to lick on one in response to one of the 3 questions: </a:t>
            </a:r>
            <a:endParaRPr sz="1400">
              <a:latin typeface="Georgia"/>
              <a:ea typeface="Georgia"/>
              <a:cs typeface="Georgia"/>
              <a:sym typeface="Georgia"/>
            </a:endParaRPr>
          </a:p>
          <a:p>
            <a:pPr indent="-317500" lvl="0" marL="457200" rtl="0" algn="l">
              <a:spcBef>
                <a:spcPts val="1600"/>
              </a:spcBef>
              <a:spcAft>
                <a:spcPts val="0"/>
              </a:spcAft>
              <a:buSzPts val="1400"/>
              <a:buFont typeface="Georgia"/>
              <a:buChar char="●"/>
            </a:pPr>
            <a:r>
              <a:rPr lang="en" sz="1400">
                <a:latin typeface="Georgia"/>
                <a:ea typeface="Georgia"/>
                <a:cs typeface="Georgia"/>
                <a:sym typeface="Georgia"/>
              </a:rPr>
              <a:t>Which place looks safer? </a:t>
            </a:r>
            <a:endParaRPr sz="1400">
              <a:latin typeface="Georgia"/>
              <a:ea typeface="Georgia"/>
              <a:cs typeface="Georgia"/>
              <a:sym typeface="Georgia"/>
            </a:endParaRPr>
          </a:p>
          <a:p>
            <a:pPr indent="-317500" lvl="0" marL="457200" rtl="0" algn="l">
              <a:spcBef>
                <a:spcPts val="0"/>
              </a:spcBef>
              <a:spcAft>
                <a:spcPts val="0"/>
              </a:spcAft>
              <a:buSzPts val="1400"/>
              <a:buFont typeface="Georgia"/>
              <a:buChar char="●"/>
            </a:pPr>
            <a:r>
              <a:rPr lang="en" sz="1400">
                <a:latin typeface="Georgia"/>
                <a:ea typeface="Georgia"/>
                <a:cs typeface="Georgia"/>
                <a:sym typeface="Georgia"/>
              </a:rPr>
              <a:t>Which place looks more upper-class?</a:t>
            </a:r>
            <a:endParaRPr sz="1400">
              <a:latin typeface="Georgia"/>
              <a:ea typeface="Georgia"/>
              <a:cs typeface="Georgia"/>
              <a:sym typeface="Georgia"/>
            </a:endParaRPr>
          </a:p>
          <a:p>
            <a:pPr indent="-317500" lvl="0" marL="457200" rtl="0" algn="l">
              <a:spcBef>
                <a:spcPts val="0"/>
              </a:spcBef>
              <a:spcAft>
                <a:spcPts val="0"/>
              </a:spcAft>
              <a:buSzPts val="1400"/>
              <a:buFont typeface="Georgia"/>
              <a:buChar char="●"/>
            </a:pPr>
            <a:r>
              <a:rPr lang="en" sz="1400">
                <a:latin typeface="Georgia"/>
                <a:ea typeface="Georgia"/>
                <a:cs typeface="Georgia"/>
                <a:sym typeface="Georgia"/>
              </a:rPr>
              <a:t>Which place looks more unique?</a:t>
            </a:r>
            <a:endParaRPr sz="1400">
              <a:latin typeface="Georgia"/>
              <a:ea typeface="Georgia"/>
              <a:cs typeface="Georgia"/>
              <a:sym typeface="Georgia"/>
            </a:endParaRPr>
          </a:p>
          <a:p>
            <a:pPr indent="0" lvl="0" marL="0" rtl="0" algn="l">
              <a:spcBef>
                <a:spcPts val="1600"/>
              </a:spcBef>
              <a:spcAft>
                <a:spcPts val="0"/>
              </a:spcAft>
              <a:buNone/>
            </a:pPr>
            <a:r>
              <a:rPr lang="en" sz="1400">
                <a:latin typeface="Georgia"/>
                <a:ea typeface="Georgia"/>
                <a:cs typeface="Georgia"/>
                <a:sym typeface="Georgia"/>
              </a:rPr>
              <a:t>Generated 3 continuous labels: QS Safer, QS Unique and QS Upperclass, ranging from 0-10.</a:t>
            </a:r>
            <a:endParaRPr sz="1400">
              <a:latin typeface="Georgia"/>
              <a:ea typeface="Georgia"/>
              <a:cs typeface="Georgia"/>
              <a:sym typeface="Georgia"/>
            </a:endParaRPr>
          </a:p>
          <a:p>
            <a:pPr indent="0" lvl="0" marL="457200" rtl="0" algn="l">
              <a:spcBef>
                <a:spcPts val="1600"/>
              </a:spcBef>
              <a:spcAft>
                <a:spcPts val="1600"/>
              </a:spcAft>
              <a:buNone/>
            </a:pPr>
            <a:r>
              <a:t/>
            </a:r>
            <a:endParaRPr>
              <a:latin typeface="Georgia"/>
              <a:ea typeface="Georgia"/>
              <a:cs typeface="Georgia"/>
              <a:sym typeface="Georgia"/>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9" name="Shape 479"/>
        <p:cNvGrpSpPr/>
        <p:nvPr/>
      </p:nvGrpSpPr>
      <p:grpSpPr>
        <a:xfrm>
          <a:off x="0" y="0"/>
          <a:ext cx="0" cy="0"/>
          <a:chOff x="0" y="0"/>
          <a:chExt cx="0" cy="0"/>
        </a:xfrm>
      </p:grpSpPr>
      <p:sp>
        <p:nvSpPr>
          <p:cNvPr id="480" name="Google Shape;480;p72"/>
          <p:cNvSpPr txBox="1"/>
          <p:nvPr>
            <p:ph type="ctrTitle"/>
          </p:nvPr>
        </p:nvSpPr>
        <p:spPr>
          <a:xfrm>
            <a:off x="3044700" y="1444255"/>
            <a:ext cx="3054600" cy="1537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Discussion</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4" name="Shape 484"/>
        <p:cNvGrpSpPr/>
        <p:nvPr/>
      </p:nvGrpSpPr>
      <p:grpSpPr>
        <a:xfrm>
          <a:off x="0" y="0"/>
          <a:ext cx="0" cy="0"/>
          <a:chOff x="0" y="0"/>
          <a:chExt cx="0" cy="0"/>
        </a:xfrm>
      </p:grpSpPr>
      <p:sp>
        <p:nvSpPr>
          <p:cNvPr id="485" name="Google Shape;485;p73"/>
          <p:cNvSpPr txBox="1"/>
          <p:nvPr/>
        </p:nvSpPr>
        <p:spPr>
          <a:xfrm>
            <a:off x="521100" y="241650"/>
            <a:ext cx="8101800" cy="466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Georgia"/>
              <a:ea typeface="Georgia"/>
              <a:cs typeface="Georgia"/>
              <a:sym typeface="Georgia"/>
            </a:endParaRPr>
          </a:p>
          <a:p>
            <a:pPr indent="-342900" lvl="0" marL="457200" rtl="0" algn="l">
              <a:spcBef>
                <a:spcPts val="0"/>
              </a:spcBef>
              <a:spcAft>
                <a:spcPts val="0"/>
              </a:spcAft>
              <a:buClr>
                <a:schemeClr val="dk1"/>
              </a:buClr>
              <a:buSzPts val="1800"/>
              <a:buFont typeface="Georgia"/>
              <a:buAutoNum type="arabicPeriod"/>
            </a:pPr>
            <a:r>
              <a:rPr lang="en" sz="1800">
                <a:solidFill>
                  <a:schemeClr val="dk1"/>
                </a:solidFill>
                <a:latin typeface="Georgia"/>
                <a:ea typeface="Georgia"/>
                <a:cs typeface="Georgia"/>
                <a:sym typeface="Georgia"/>
              </a:rPr>
              <a:t>We have spent more efforts on data preparation than running the model and ensembling</a:t>
            </a:r>
            <a:endParaRPr sz="1800">
              <a:solidFill>
                <a:schemeClr val="dk1"/>
              </a:solidFill>
              <a:latin typeface="Georgia"/>
              <a:ea typeface="Georgia"/>
              <a:cs typeface="Georgia"/>
              <a:sym typeface="Georgia"/>
            </a:endParaRPr>
          </a:p>
          <a:p>
            <a:pPr indent="0" lvl="0" marL="457200" rtl="0" algn="l">
              <a:spcBef>
                <a:spcPts val="0"/>
              </a:spcBef>
              <a:spcAft>
                <a:spcPts val="0"/>
              </a:spcAft>
              <a:buNone/>
            </a:pPr>
            <a:r>
              <a:t/>
            </a:r>
            <a:endParaRPr>
              <a:solidFill>
                <a:schemeClr val="dk1"/>
              </a:solidFill>
              <a:latin typeface="Georgia"/>
              <a:ea typeface="Georgia"/>
              <a:cs typeface="Georgia"/>
              <a:sym typeface="Georgia"/>
            </a:endParaRPr>
          </a:p>
          <a:p>
            <a:pPr indent="0" lvl="0" marL="457200" rtl="0" algn="l">
              <a:spcBef>
                <a:spcPts val="0"/>
              </a:spcBef>
              <a:spcAft>
                <a:spcPts val="0"/>
              </a:spcAft>
              <a:buNone/>
            </a:pPr>
            <a:r>
              <a:t/>
            </a:r>
            <a:endParaRPr>
              <a:solidFill>
                <a:schemeClr val="dk1"/>
              </a:solidFill>
              <a:latin typeface="Georgia"/>
              <a:ea typeface="Georgia"/>
              <a:cs typeface="Georgia"/>
              <a:sym typeface="Georgia"/>
            </a:endParaRPr>
          </a:p>
          <a:p>
            <a:pPr indent="-342900" lvl="0" marL="457200" rtl="0" algn="l">
              <a:spcBef>
                <a:spcPts val="0"/>
              </a:spcBef>
              <a:spcAft>
                <a:spcPts val="0"/>
              </a:spcAft>
              <a:buClr>
                <a:schemeClr val="dk1"/>
              </a:buClr>
              <a:buSzPts val="1800"/>
              <a:buFont typeface="Georgia"/>
              <a:buAutoNum type="arabicPeriod"/>
            </a:pPr>
            <a:r>
              <a:rPr lang="en" sz="1800">
                <a:solidFill>
                  <a:schemeClr val="dk1"/>
                </a:solidFill>
                <a:latin typeface="Georgia"/>
                <a:ea typeface="Georgia"/>
                <a:cs typeface="Georgia"/>
                <a:sym typeface="Georgia"/>
              </a:rPr>
              <a:t>Transfer Learning vs Our Own CNN</a:t>
            </a:r>
            <a:endParaRPr sz="1800">
              <a:solidFill>
                <a:schemeClr val="dk1"/>
              </a:solidFill>
              <a:latin typeface="Georgia"/>
              <a:ea typeface="Georgia"/>
              <a:cs typeface="Georgia"/>
              <a:sym typeface="Georgia"/>
            </a:endParaRPr>
          </a:p>
          <a:p>
            <a:pPr indent="0" lvl="0" marL="0" rtl="0" algn="l">
              <a:spcBef>
                <a:spcPts val="0"/>
              </a:spcBef>
              <a:spcAft>
                <a:spcPts val="0"/>
              </a:spcAft>
              <a:buNone/>
            </a:pPr>
            <a:r>
              <a:t/>
            </a:r>
            <a:endParaRPr>
              <a:solidFill>
                <a:schemeClr val="dk1"/>
              </a:solidFill>
              <a:latin typeface="Georgia"/>
              <a:ea typeface="Georgia"/>
              <a:cs typeface="Georgia"/>
              <a:sym typeface="Georgia"/>
            </a:endParaRPr>
          </a:p>
          <a:p>
            <a:pPr indent="0" lvl="0" marL="400050" rtl="0" algn="l">
              <a:spcBef>
                <a:spcPts val="0"/>
              </a:spcBef>
              <a:spcAft>
                <a:spcPts val="0"/>
              </a:spcAft>
              <a:buNone/>
            </a:pPr>
            <a:r>
              <a:rPr lang="en">
                <a:solidFill>
                  <a:schemeClr val="dk1"/>
                </a:solidFill>
                <a:latin typeface="Georgia"/>
                <a:ea typeface="Georgia"/>
                <a:cs typeface="Georgia"/>
                <a:sym typeface="Georgia"/>
              </a:rPr>
              <a:t>Transfer Learning </a:t>
            </a:r>
            <a:r>
              <a:rPr lang="en">
                <a:solidFill>
                  <a:schemeClr val="dk1"/>
                </a:solidFill>
                <a:latin typeface="Georgia"/>
                <a:ea typeface="Georgia"/>
                <a:cs typeface="Georgia"/>
                <a:sym typeface="Georgia"/>
              </a:rPr>
              <a:t>performed marginally better than own CNN, at the expense of much higher computational resources. </a:t>
            </a:r>
            <a:endParaRPr>
              <a:solidFill>
                <a:schemeClr val="dk1"/>
              </a:solidFill>
              <a:latin typeface="Georgia"/>
              <a:ea typeface="Georgia"/>
              <a:cs typeface="Georgia"/>
              <a:sym typeface="Georgia"/>
            </a:endParaRPr>
          </a:p>
          <a:p>
            <a:pPr indent="0" lvl="0" marL="0" rtl="0" algn="l">
              <a:spcBef>
                <a:spcPts val="0"/>
              </a:spcBef>
              <a:spcAft>
                <a:spcPts val="0"/>
              </a:spcAft>
              <a:buNone/>
            </a:pPr>
            <a:r>
              <a:t/>
            </a:r>
            <a:endParaRPr>
              <a:solidFill>
                <a:schemeClr val="dk1"/>
              </a:solidFill>
              <a:latin typeface="Georgia"/>
              <a:ea typeface="Georgia"/>
              <a:cs typeface="Georgia"/>
              <a:sym typeface="Georgia"/>
            </a:endParaRPr>
          </a:p>
          <a:p>
            <a:pPr indent="0" lvl="0" marL="0" rtl="0" algn="l">
              <a:spcBef>
                <a:spcPts val="0"/>
              </a:spcBef>
              <a:spcAft>
                <a:spcPts val="0"/>
              </a:spcAft>
              <a:buNone/>
            </a:pPr>
            <a:r>
              <a:t/>
            </a:r>
            <a:endParaRPr>
              <a:solidFill>
                <a:schemeClr val="dk1"/>
              </a:solidFill>
              <a:latin typeface="Georgia"/>
              <a:ea typeface="Georgia"/>
              <a:cs typeface="Georgia"/>
              <a:sym typeface="Georgia"/>
            </a:endParaRPr>
          </a:p>
          <a:p>
            <a:pPr indent="0" lvl="0" marL="0" rtl="0" algn="l">
              <a:spcBef>
                <a:spcPts val="0"/>
              </a:spcBef>
              <a:spcAft>
                <a:spcPts val="0"/>
              </a:spcAft>
              <a:buNone/>
            </a:pPr>
            <a:r>
              <a:t/>
            </a:r>
            <a:endParaRPr>
              <a:solidFill>
                <a:schemeClr val="dk1"/>
              </a:solidFill>
              <a:latin typeface="Georgia"/>
              <a:ea typeface="Georgia"/>
              <a:cs typeface="Georgia"/>
              <a:sym typeface="Georgia"/>
            </a:endParaRPr>
          </a:p>
          <a:p>
            <a:pPr indent="0" lvl="0" marL="0" rtl="0" algn="l">
              <a:spcBef>
                <a:spcPts val="0"/>
              </a:spcBef>
              <a:spcAft>
                <a:spcPts val="0"/>
              </a:spcAft>
              <a:buNone/>
            </a:pPr>
            <a:r>
              <a:t/>
            </a:r>
            <a:endParaRPr>
              <a:solidFill>
                <a:schemeClr val="dk1"/>
              </a:solidFill>
              <a:latin typeface="Georgia"/>
              <a:ea typeface="Georgia"/>
              <a:cs typeface="Georgia"/>
              <a:sym typeface="Georgia"/>
            </a:endParaRPr>
          </a:p>
          <a:p>
            <a:pPr indent="0" lvl="0" marL="457200" rtl="0" algn="l">
              <a:spcBef>
                <a:spcPts val="0"/>
              </a:spcBef>
              <a:spcAft>
                <a:spcPts val="0"/>
              </a:spcAft>
              <a:buNone/>
            </a:pPr>
            <a:r>
              <a:t/>
            </a:r>
            <a:endParaRPr>
              <a:solidFill>
                <a:schemeClr val="dk1"/>
              </a:solidFill>
              <a:latin typeface="Georgia"/>
              <a:ea typeface="Georgia"/>
              <a:cs typeface="Georgia"/>
              <a:sym typeface="Georgia"/>
            </a:endParaRPr>
          </a:p>
          <a:p>
            <a:pPr indent="0" lvl="0" marL="0" rtl="0" algn="l">
              <a:spcBef>
                <a:spcPts val="0"/>
              </a:spcBef>
              <a:spcAft>
                <a:spcPts val="0"/>
              </a:spcAft>
              <a:buNone/>
            </a:pPr>
            <a:r>
              <a:t/>
            </a:r>
            <a:endParaRPr>
              <a:solidFill>
                <a:schemeClr val="dk1"/>
              </a:solidFill>
              <a:latin typeface="Georgia"/>
              <a:ea typeface="Georgia"/>
              <a:cs typeface="Georgia"/>
              <a:sym typeface="Georgia"/>
            </a:endParaRPr>
          </a:p>
          <a:p>
            <a:pPr indent="0" lvl="0" marL="0" rtl="0" algn="l">
              <a:spcBef>
                <a:spcPts val="0"/>
              </a:spcBef>
              <a:spcAft>
                <a:spcPts val="0"/>
              </a:spcAft>
              <a:buNone/>
            </a:pPr>
            <a:r>
              <a:t/>
            </a:r>
            <a:endParaRPr>
              <a:solidFill>
                <a:schemeClr val="dk1"/>
              </a:solidFill>
              <a:latin typeface="Georgia"/>
              <a:ea typeface="Georgia"/>
              <a:cs typeface="Georgia"/>
              <a:sym typeface="Georgia"/>
            </a:endParaRPr>
          </a:p>
          <a:p>
            <a:pPr indent="0" lvl="0" marL="0" rtl="0" algn="l">
              <a:spcBef>
                <a:spcPts val="0"/>
              </a:spcBef>
              <a:spcAft>
                <a:spcPts val="0"/>
              </a:spcAft>
              <a:buNone/>
            </a:pPr>
            <a:r>
              <a:t/>
            </a:r>
            <a:endParaRPr>
              <a:solidFill>
                <a:schemeClr val="dk1"/>
              </a:solidFill>
              <a:latin typeface="Georgia"/>
              <a:ea typeface="Georgia"/>
              <a:cs typeface="Georgia"/>
              <a:sym typeface="Georgia"/>
            </a:endParaRPr>
          </a:p>
          <a:p>
            <a:pPr indent="0" lvl="0" marL="457200" rtl="0" algn="l">
              <a:spcBef>
                <a:spcPts val="0"/>
              </a:spcBef>
              <a:spcAft>
                <a:spcPts val="0"/>
              </a:spcAft>
              <a:buNone/>
            </a:pPr>
            <a:r>
              <a:t/>
            </a:r>
            <a:endParaRPr b="1">
              <a:latin typeface="Georgia"/>
              <a:ea typeface="Georgia"/>
              <a:cs typeface="Georgia"/>
              <a:sym typeface="Georgia"/>
            </a:endParaRPr>
          </a:p>
          <a:p>
            <a:pPr indent="0" lvl="0" marL="457200" rtl="0" algn="l">
              <a:spcBef>
                <a:spcPts val="0"/>
              </a:spcBef>
              <a:spcAft>
                <a:spcPts val="0"/>
              </a:spcAft>
              <a:buNone/>
            </a:pPr>
            <a:r>
              <a:t/>
            </a:r>
            <a:endParaRPr b="1">
              <a:latin typeface="Georgia"/>
              <a:ea typeface="Georgia"/>
              <a:cs typeface="Georgia"/>
              <a:sym typeface="Georgia"/>
            </a:endParaRPr>
          </a:p>
          <a:p>
            <a:pPr indent="0" lvl="0" marL="457200" rtl="0" algn="l">
              <a:spcBef>
                <a:spcPts val="0"/>
              </a:spcBef>
              <a:spcAft>
                <a:spcPts val="0"/>
              </a:spcAft>
              <a:buNone/>
            </a:pPr>
            <a:r>
              <a:t/>
            </a:r>
            <a:endParaRPr b="1">
              <a:latin typeface="Georgia"/>
              <a:ea typeface="Georgia"/>
              <a:cs typeface="Georgia"/>
              <a:sym typeface="Georgia"/>
            </a:endParaRPr>
          </a:p>
          <a:p>
            <a:pPr indent="0" lvl="0" marL="0" rtl="0" algn="l">
              <a:spcBef>
                <a:spcPts val="0"/>
              </a:spcBef>
              <a:spcAft>
                <a:spcPts val="0"/>
              </a:spcAft>
              <a:buNone/>
            </a:pPr>
            <a:r>
              <a:t/>
            </a:r>
            <a:endParaRPr>
              <a:solidFill>
                <a:schemeClr val="dk1"/>
              </a:solidFill>
              <a:latin typeface="Georgia"/>
              <a:ea typeface="Georgia"/>
              <a:cs typeface="Georgia"/>
              <a:sym typeface="Georgia"/>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9" name="Shape 489"/>
        <p:cNvGrpSpPr/>
        <p:nvPr/>
      </p:nvGrpSpPr>
      <p:grpSpPr>
        <a:xfrm>
          <a:off x="0" y="0"/>
          <a:ext cx="0" cy="0"/>
          <a:chOff x="0" y="0"/>
          <a:chExt cx="0" cy="0"/>
        </a:xfrm>
      </p:grpSpPr>
      <p:sp>
        <p:nvSpPr>
          <p:cNvPr id="490" name="Google Shape;490;p74"/>
          <p:cNvSpPr txBox="1"/>
          <p:nvPr/>
        </p:nvSpPr>
        <p:spPr>
          <a:xfrm>
            <a:off x="521100" y="241650"/>
            <a:ext cx="8101800" cy="466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Georgia"/>
                <a:ea typeface="Georgia"/>
                <a:cs typeface="Georgia"/>
                <a:sym typeface="Georgia"/>
              </a:rPr>
              <a:t>3. </a:t>
            </a:r>
            <a:r>
              <a:rPr lang="en" sz="1800">
                <a:solidFill>
                  <a:schemeClr val="dk1"/>
                </a:solidFill>
                <a:latin typeface="Georgia"/>
                <a:ea typeface="Georgia"/>
                <a:cs typeface="Georgia"/>
                <a:sym typeface="Georgia"/>
              </a:rPr>
              <a:t>The effectiveness of ensembling: </a:t>
            </a:r>
            <a:endParaRPr sz="1800">
              <a:solidFill>
                <a:schemeClr val="dk1"/>
              </a:solidFill>
              <a:latin typeface="Georgia"/>
              <a:ea typeface="Georgia"/>
              <a:cs typeface="Georgia"/>
              <a:sym typeface="Georgia"/>
            </a:endParaRPr>
          </a:p>
          <a:p>
            <a:pPr indent="0" lvl="0" marL="457200" rtl="0" algn="l">
              <a:spcBef>
                <a:spcPts val="0"/>
              </a:spcBef>
              <a:spcAft>
                <a:spcPts val="0"/>
              </a:spcAft>
              <a:buNone/>
            </a:pPr>
            <a:r>
              <a:t/>
            </a:r>
            <a:endParaRPr>
              <a:solidFill>
                <a:schemeClr val="dk1"/>
              </a:solidFill>
              <a:latin typeface="Georgia"/>
              <a:ea typeface="Georgia"/>
              <a:cs typeface="Georgia"/>
              <a:sym typeface="Georgia"/>
            </a:endParaRPr>
          </a:p>
          <a:p>
            <a:pPr indent="-317500" lvl="0" marL="457200" rtl="0" algn="l">
              <a:spcBef>
                <a:spcPts val="0"/>
              </a:spcBef>
              <a:spcAft>
                <a:spcPts val="0"/>
              </a:spcAft>
              <a:buClr>
                <a:schemeClr val="dk1"/>
              </a:buClr>
              <a:buSzPts val="1400"/>
              <a:buFont typeface="Georgia"/>
              <a:buAutoNum type="arabicParenR"/>
            </a:pPr>
            <a:r>
              <a:rPr lang="en">
                <a:solidFill>
                  <a:schemeClr val="dk1"/>
                </a:solidFill>
                <a:latin typeface="Georgia"/>
                <a:ea typeface="Georgia"/>
                <a:cs typeface="Georgia"/>
                <a:sym typeface="Georgia"/>
              </a:rPr>
              <a:t>Averaging predictions on Augmented Test Images was useful</a:t>
            </a:r>
            <a:endParaRPr>
              <a:solidFill>
                <a:schemeClr val="dk1"/>
              </a:solidFill>
              <a:latin typeface="Georgia"/>
              <a:ea typeface="Georgia"/>
              <a:cs typeface="Georgia"/>
              <a:sym typeface="Georgia"/>
            </a:endParaRPr>
          </a:p>
          <a:p>
            <a:pPr indent="0" lvl="0" marL="457200" rtl="0" algn="l">
              <a:spcBef>
                <a:spcPts val="0"/>
              </a:spcBef>
              <a:spcAft>
                <a:spcPts val="0"/>
              </a:spcAft>
              <a:buNone/>
            </a:pPr>
            <a:r>
              <a:t/>
            </a:r>
            <a:endParaRPr>
              <a:solidFill>
                <a:schemeClr val="dk1"/>
              </a:solidFill>
              <a:latin typeface="Georgia"/>
              <a:ea typeface="Georgia"/>
              <a:cs typeface="Georgia"/>
              <a:sym typeface="Georgia"/>
            </a:endParaRPr>
          </a:p>
          <a:p>
            <a:pPr indent="-317500" lvl="0" marL="457200" rtl="0" algn="l">
              <a:spcBef>
                <a:spcPts val="0"/>
              </a:spcBef>
              <a:spcAft>
                <a:spcPts val="0"/>
              </a:spcAft>
              <a:buClr>
                <a:schemeClr val="dk1"/>
              </a:buClr>
              <a:buSzPts val="1400"/>
              <a:buFont typeface="Georgia"/>
              <a:buAutoNum type="arabicParenR"/>
            </a:pPr>
            <a:r>
              <a:rPr lang="en">
                <a:solidFill>
                  <a:schemeClr val="dk1"/>
                </a:solidFill>
                <a:latin typeface="Georgia"/>
                <a:ea typeface="Georgia"/>
                <a:cs typeface="Georgia"/>
                <a:sym typeface="Georgia"/>
              </a:rPr>
              <a:t>The accuracy of all ensembling models was better than that of single models. </a:t>
            </a:r>
            <a:endParaRPr>
              <a:solidFill>
                <a:schemeClr val="dk1"/>
              </a:solidFill>
              <a:latin typeface="Georgia"/>
              <a:ea typeface="Georgia"/>
              <a:cs typeface="Georgia"/>
              <a:sym typeface="Georgia"/>
            </a:endParaRPr>
          </a:p>
          <a:p>
            <a:pPr indent="0" lvl="0" marL="457200" rtl="0" algn="l">
              <a:spcBef>
                <a:spcPts val="0"/>
              </a:spcBef>
              <a:spcAft>
                <a:spcPts val="0"/>
              </a:spcAft>
              <a:buNone/>
            </a:pPr>
            <a:r>
              <a:t/>
            </a:r>
            <a:endParaRPr>
              <a:solidFill>
                <a:schemeClr val="dk1"/>
              </a:solidFill>
              <a:latin typeface="Georgia"/>
              <a:ea typeface="Georgia"/>
              <a:cs typeface="Georgia"/>
              <a:sym typeface="Georgia"/>
            </a:endParaRPr>
          </a:p>
          <a:p>
            <a:pPr indent="-317500" lvl="0" marL="457200" rtl="0" algn="l">
              <a:spcBef>
                <a:spcPts val="0"/>
              </a:spcBef>
              <a:spcAft>
                <a:spcPts val="0"/>
              </a:spcAft>
              <a:buClr>
                <a:schemeClr val="dk1"/>
              </a:buClr>
              <a:buSzPts val="1400"/>
              <a:buFont typeface="Georgia"/>
              <a:buAutoNum type="arabicParenR"/>
            </a:pPr>
            <a:r>
              <a:rPr lang="en">
                <a:solidFill>
                  <a:schemeClr val="dk1"/>
                </a:solidFill>
                <a:latin typeface="Georgia"/>
                <a:ea typeface="Georgia"/>
                <a:cs typeface="Georgia"/>
                <a:sym typeface="Georgia"/>
              </a:rPr>
              <a:t>Our final ensemble strategy boosted the prediction accuracy to 74.1% from around 70% accuracy by single models. </a:t>
            </a:r>
            <a:endParaRPr>
              <a:solidFill>
                <a:schemeClr val="dk1"/>
              </a:solidFill>
              <a:latin typeface="Georgia"/>
              <a:ea typeface="Georgia"/>
              <a:cs typeface="Georgia"/>
              <a:sym typeface="Georgia"/>
            </a:endParaRPr>
          </a:p>
          <a:p>
            <a:pPr indent="0" lvl="0" marL="457200" rtl="0" algn="l">
              <a:spcBef>
                <a:spcPts val="0"/>
              </a:spcBef>
              <a:spcAft>
                <a:spcPts val="0"/>
              </a:spcAft>
              <a:buNone/>
            </a:pPr>
            <a:r>
              <a:t/>
            </a:r>
            <a:endParaRPr>
              <a:solidFill>
                <a:schemeClr val="dk1"/>
              </a:solidFill>
              <a:latin typeface="Georgia"/>
              <a:ea typeface="Georgia"/>
              <a:cs typeface="Georgia"/>
              <a:sym typeface="Georgia"/>
            </a:endParaRPr>
          </a:p>
          <a:p>
            <a:pPr indent="-317500" lvl="0" marL="457200" rtl="0" algn="l">
              <a:spcBef>
                <a:spcPts val="0"/>
              </a:spcBef>
              <a:spcAft>
                <a:spcPts val="0"/>
              </a:spcAft>
              <a:buClr>
                <a:schemeClr val="dk1"/>
              </a:buClr>
              <a:buSzPts val="1400"/>
              <a:buFont typeface="Georgia"/>
              <a:buAutoNum type="arabicParenR"/>
            </a:pPr>
            <a:r>
              <a:rPr lang="en">
                <a:solidFill>
                  <a:schemeClr val="dk1"/>
                </a:solidFill>
                <a:latin typeface="Georgia"/>
                <a:ea typeface="Georgia"/>
                <a:cs typeface="Georgia"/>
                <a:sym typeface="Georgia"/>
              </a:rPr>
              <a:t>Confusion matrix proved to be an effective tool in guiding us to find the best ensembling strategy. </a:t>
            </a:r>
            <a:endParaRPr>
              <a:solidFill>
                <a:schemeClr val="dk1"/>
              </a:solidFill>
              <a:latin typeface="Georgia"/>
              <a:ea typeface="Georgia"/>
              <a:cs typeface="Georgia"/>
              <a:sym typeface="Georgia"/>
            </a:endParaRPr>
          </a:p>
          <a:p>
            <a:pPr indent="0" lvl="0" marL="0" rtl="0" algn="l">
              <a:spcBef>
                <a:spcPts val="0"/>
              </a:spcBef>
              <a:spcAft>
                <a:spcPts val="0"/>
              </a:spcAft>
              <a:buNone/>
            </a:pPr>
            <a:r>
              <a:t/>
            </a:r>
            <a:endParaRPr>
              <a:solidFill>
                <a:schemeClr val="dk1"/>
              </a:solidFill>
              <a:latin typeface="Georgia"/>
              <a:ea typeface="Georgia"/>
              <a:cs typeface="Georgia"/>
              <a:sym typeface="Georgia"/>
            </a:endParaRPr>
          </a:p>
          <a:p>
            <a:pPr indent="0" lvl="0" marL="0" rtl="0" algn="l">
              <a:spcBef>
                <a:spcPts val="0"/>
              </a:spcBef>
              <a:spcAft>
                <a:spcPts val="0"/>
              </a:spcAft>
              <a:buNone/>
            </a:pPr>
            <a:r>
              <a:t/>
            </a:r>
            <a:endParaRPr>
              <a:solidFill>
                <a:schemeClr val="dk1"/>
              </a:solidFill>
              <a:latin typeface="Georgia"/>
              <a:ea typeface="Georgia"/>
              <a:cs typeface="Georgia"/>
              <a:sym typeface="Georgia"/>
            </a:endParaRPr>
          </a:p>
          <a:p>
            <a:pPr indent="0" lvl="0" marL="0" rtl="0" algn="l">
              <a:spcBef>
                <a:spcPts val="0"/>
              </a:spcBef>
              <a:spcAft>
                <a:spcPts val="0"/>
              </a:spcAft>
              <a:buNone/>
            </a:pPr>
            <a:r>
              <a:t/>
            </a:r>
            <a:endParaRPr>
              <a:solidFill>
                <a:schemeClr val="dk1"/>
              </a:solidFill>
              <a:latin typeface="Georgia"/>
              <a:ea typeface="Georgia"/>
              <a:cs typeface="Georgia"/>
              <a:sym typeface="Georgia"/>
            </a:endParaRPr>
          </a:p>
          <a:p>
            <a:pPr indent="0" lvl="0" marL="0" rtl="0" algn="l">
              <a:spcBef>
                <a:spcPts val="0"/>
              </a:spcBef>
              <a:spcAft>
                <a:spcPts val="0"/>
              </a:spcAft>
              <a:buNone/>
            </a:pPr>
            <a:r>
              <a:t/>
            </a:r>
            <a:endParaRPr>
              <a:solidFill>
                <a:schemeClr val="dk1"/>
              </a:solidFill>
              <a:latin typeface="Georgia"/>
              <a:ea typeface="Georgia"/>
              <a:cs typeface="Georgia"/>
              <a:sym typeface="Georgia"/>
            </a:endParaRPr>
          </a:p>
          <a:p>
            <a:pPr indent="0" lvl="0" marL="0" rtl="0" algn="l">
              <a:spcBef>
                <a:spcPts val="0"/>
              </a:spcBef>
              <a:spcAft>
                <a:spcPts val="0"/>
              </a:spcAft>
              <a:buNone/>
            </a:pPr>
            <a:r>
              <a:t/>
            </a:r>
            <a:endParaRPr>
              <a:solidFill>
                <a:schemeClr val="dk1"/>
              </a:solidFill>
              <a:latin typeface="Georgia"/>
              <a:ea typeface="Georgia"/>
              <a:cs typeface="Georgia"/>
              <a:sym typeface="Georgia"/>
            </a:endParaRPr>
          </a:p>
          <a:p>
            <a:pPr indent="0" lvl="0" marL="457200" rtl="0" algn="l">
              <a:spcBef>
                <a:spcPts val="0"/>
              </a:spcBef>
              <a:spcAft>
                <a:spcPts val="0"/>
              </a:spcAft>
              <a:buNone/>
            </a:pPr>
            <a:r>
              <a:t/>
            </a:r>
            <a:endParaRPr>
              <a:solidFill>
                <a:schemeClr val="dk1"/>
              </a:solidFill>
              <a:latin typeface="Georgia"/>
              <a:ea typeface="Georgia"/>
              <a:cs typeface="Georgia"/>
              <a:sym typeface="Georgia"/>
            </a:endParaRPr>
          </a:p>
          <a:p>
            <a:pPr indent="0" lvl="0" marL="0" rtl="0" algn="l">
              <a:spcBef>
                <a:spcPts val="0"/>
              </a:spcBef>
              <a:spcAft>
                <a:spcPts val="0"/>
              </a:spcAft>
              <a:buNone/>
            </a:pPr>
            <a:r>
              <a:t/>
            </a:r>
            <a:endParaRPr>
              <a:solidFill>
                <a:schemeClr val="dk1"/>
              </a:solidFill>
              <a:latin typeface="Georgia"/>
              <a:ea typeface="Georgia"/>
              <a:cs typeface="Georgia"/>
              <a:sym typeface="Georgia"/>
            </a:endParaRPr>
          </a:p>
          <a:p>
            <a:pPr indent="0" lvl="0" marL="0" rtl="0" algn="l">
              <a:spcBef>
                <a:spcPts val="0"/>
              </a:spcBef>
              <a:spcAft>
                <a:spcPts val="0"/>
              </a:spcAft>
              <a:buNone/>
            </a:pPr>
            <a:r>
              <a:t/>
            </a:r>
            <a:endParaRPr>
              <a:solidFill>
                <a:schemeClr val="dk1"/>
              </a:solidFill>
              <a:latin typeface="Georgia"/>
              <a:ea typeface="Georgia"/>
              <a:cs typeface="Georgia"/>
              <a:sym typeface="Georgia"/>
            </a:endParaRPr>
          </a:p>
          <a:p>
            <a:pPr indent="0" lvl="0" marL="0" rtl="0" algn="l">
              <a:spcBef>
                <a:spcPts val="0"/>
              </a:spcBef>
              <a:spcAft>
                <a:spcPts val="0"/>
              </a:spcAft>
              <a:buNone/>
            </a:pPr>
            <a:r>
              <a:t/>
            </a:r>
            <a:endParaRPr>
              <a:solidFill>
                <a:schemeClr val="dk1"/>
              </a:solidFill>
              <a:latin typeface="Georgia"/>
              <a:ea typeface="Georgia"/>
              <a:cs typeface="Georgia"/>
              <a:sym typeface="Georgia"/>
            </a:endParaRPr>
          </a:p>
          <a:p>
            <a:pPr indent="0" lvl="0" marL="457200" rtl="0" algn="l">
              <a:spcBef>
                <a:spcPts val="0"/>
              </a:spcBef>
              <a:spcAft>
                <a:spcPts val="0"/>
              </a:spcAft>
              <a:buNone/>
            </a:pPr>
            <a:r>
              <a:t/>
            </a:r>
            <a:endParaRPr b="1">
              <a:latin typeface="Georgia"/>
              <a:ea typeface="Georgia"/>
              <a:cs typeface="Georgia"/>
              <a:sym typeface="Georgia"/>
            </a:endParaRPr>
          </a:p>
          <a:p>
            <a:pPr indent="0" lvl="0" marL="457200" rtl="0" algn="l">
              <a:spcBef>
                <a:spcPts val="0"/>
              </a:spcBef>
              <a:spcAft>
                <a:spcPts val="0"/>
              </a:spcAft>
              <a:buNone/>
            </a:pPr>
            <a:r>
              <a:t/>
            </a:r>
            <a:endParaRPr b="1">
              <a:latin typeface="Georgia"/>
              <a:ea typeface="Georgia"/>
              <a:cs typeface="Georgia"/>
              <a:sym typeface="Georgia"/>
            </a:endParaRPr>
          </a:p>
          <a:p>
            <a:pPr indent="0" lvl="0" marL="457200" rtl="0" algn="l">
              <a:spcBef>
                <a:spcPts val="0"/>
              </a:spcBef>
              <a:spcAft>
                <a:spcPts val="0"/>
              </a:spcAft>
              <a:buNone/>
            </a:pPr>
            <a:r>
              <a:t/>
            </a:r>
            <a:endParaRPr b="1">
              <a:latin typeface="Georgia"/>
              <a:ea typeface="Georgia"/>
              <a:cs typeface="Georgia"/>
              <a:sym typeface="Georgia"/>
            </a:endParaRPr>
          </a:p>
          <a:p>
            <a:pPr indent="0" lvl="0" marL="0" rtl="0" algn="l">
              <a:spcBef>
                <a:spcPts val="0"/>
              </a:spcBef>
              <a:spcAft>
                <a:spcPts val="0"/>
              </a:spcAft>
              <a:buNone/>
            </a:pPr>
            <a:r>
              <a:t/>
            </a:r>
            <a:endParaRPr>
              <a:solidFill>
                <a:schemeClr val="dk1"/>
              </a:solidFill>
              <a:latin typeface="Georgia"/>
              <a:ea typeface="Georgia"/>
              <a:cs typeface="Georgia"/>
              <a:sym typeface="Georgia"/>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4" name="Shape 494"/>
        <p:cNvGrpSpPr/>
        <p:nvPr/>
      </p:nvGrpSpPr>
      <p:grpSpPr>
        <a:xfrm>
          <a:off x="0" y="0"/>
          <a:ext cx="0" cy="0"/>
          <a:chOff x="0" y="0"/>
          <a:chExt cx="0" cy="0"/>
        </a:xfrm>
      </p:grpSpPr>
      <p:sp>
        <p:nvSpPr>
          <p:cNvPr id="495" name="Google Shape;495;p75"/>
          <p:cNvSpPr txBox="1"/>
          <p:nvPr/>
        </p:nvSpPr>
        <p:spPr>
          <a:xfrm>
            <a:off x="521100" y="-139350"/>
            <a:ext cx="8101800" cy="534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Georgia"/>
              <a:ea typeface="Georgia"/>
              <a:cs typeface="Georgia"/>
              <a:sym typeface="Georgia"/>
            </a:endParaRPr>
          </a:p>
          <a:p>
            <a:pPr indent="0" lvl="0" marL="0" rtl="0" algn="l">
              <a:spcBef>
                <a:spcPts val="0"/>
              </a:spcBef>
              <a:spcAft>
                <a:spcPts val="0"/>
              </a:spcAft>
              <a:buNone/>
            </a:pPr>
            <a:r>
              <a:rPr lang="en" sz="1800">
                <a:solidFill>
                  <a:schemeClr val="dk1"/>
                </a:solidFill>
                <a:latin typeface="Georgia"/>
                <a:ea typeface="Georgia"/>
                <a:cs typeface="Georgia"/>
                <a:sym typeface="Georgia"/>
              </a:rPr>
              <a:t>4. Model </a:t>
            </a:r>
            <a:r>
              <a:rPr lang="en" sz="1800">
                <a:solidFill>
                  <a:schemeClr val="dk1"/>
                </a:solidFill>
                <a:latin typeface="Georgia"/>
                <a:ea typeface="Georgia"/>
                <a:cs typeface="Georgia"/>
                <a:sym typeface="Georgia"/>
              </a:rPr>
              <a:t>Performance</a:t>
            </a:r>
            <a:endParaRPr sz="1800">
              <a:solidFill>
                <a:schemeClr val="dk1"/>
              </a:solidFill>
              <a:latin typeface="Georgia"/>
              <a:ea typeface="Georgia"/>
              <a:cs typeface="Georgia"/>
              <a:sym typeface="Georgia"/>
            </a:endParaRPr>
          </a:p>
          <a:p>
            <a:pPr indent="0" lvl="0" marL="457200" rtl="0" algn="l">
              <a:spcBef>
                <a:spcPts val="0"/>
              </a:spcBef>
              <a:spcAft>
                <a:spcPts val="0"/>
              </a:spcAft>
              <a:buNone/>
            </a:pPr>
            <a:r>
              <a:t/>
            </a:r>
            <a:endParaRPr>
              <a:solidFill>
                <a:schemeClr val="dk1"/>
              </a:solidFill>
              <a:latin typeface="Georgia"/>
              <a:ea typeface="Georgia"/>
              <a:cs typeface="Georgia"/>
              <a:sym typeface="Georgia"/>
            </a:endParaRPr>
          </a:p>
          <a:p>
            <a:pPr indent="0" lvl="0" marL="0" rtl="0" algn="l">
              <a:spcBef>
                <a:spcPts val="0"/>
              </a:spcBef>
              <a:spcAft>
                <a:spcPts val="0"/>
              </a:spcAft>
              <a:buNone/>
            </a:pPr>
            <a:r>
              <a:rPr lang="en">
                <a:solidFill>
                  <a:schemeClr val="dk1"/>
                </a:solidFill>
                <a:latin typeface="Georgia"/>
                <a:ea typeface="Georgia"/>
                <a:cs typeface="Georgia"/>
                <a:sym typeface="Georgia"/>
              </a:rPr>
              <a:t>We assume several reasons may have affected our model performance:</a:t>
            </a:r>
            <a:endParaRPr>
              <a:solidFill>
                <a:schemeClr val="dk1"/>
              </a:solidFill>
              <a:latin typeface="Georgia"/>
              <a:ea typeface="Georgia"/>
              <a:cs typeface="Georgia"/>
              <a:sym typeface="Georgia"/>
            </a:endParaRPr>
          </a:p>
          <a:p>
            <a:pPr indent="0" lvl="0" marL="0" rtl="0" algn="l">
              <a:spcBef>
                <a:spcPts val="0"/>
              </a:spcBef>
              <a:spcAft>
                <a:spcPts val="0"/>
              </a:spcAft>
              <a:buClr>
                <a:schemeClr val="dk1"/>
              </a:buClr>
              <a:buSzPts val="1100"/>
              <a:buFont typeface="Arial"/>
              <a:buNone/>
            </a:pPr>
            <a:r>
              <a:rPr lang="en">
                <a:solidFill>
                  <a:schemeClr val="dk1"/>
                </a:solidFill>
                <a:latin typeface="Georgia"/>
                <a:ea typeface="Georgia"/>
                <a:cs typeface="Georgia"/>
                <a:sym typeface="Georgia"/>
              </a:rPr>
              <a:t> </a:t>
            </a:r>
            <a:endParaRPr>
              <a:solidFill>
                <a:schemeClr val="dk1"/>
              </a:solidFill>
              <a:latin typeface="Georgia"/>
              <a:ea typeface="Georgia"/>
              <a:cs typeface="Georgia"/>
              <a:sym typeface="Georgia"/>
            </a:endParaRPr>
          </a:p>
          <a:p>
            <a:pPr indent="-317500" lvl="0" marL="457200" rtl="0" algn="l">
              <a:spcBef>
                <a:spcPts val="0"/>
              </a:spcBef>
              <a:spcAft>
                <a:spcPts val="0"/>
              </a:spcAft>
              <a:buClr>
                <a:schemeClr val="dk1"/>
              </a:buClr>
              <a:buSzPts val="1400"/>
              <a:buFont typeface="Georgia"/>
              <a:buAutoNum type="arabicParenR"/>
            </a:pPr>
            <a:r>
              <a:rPr lang="en">
                <a:solidFill>
                  <a:schemeClr val="dk1"/>
                </a:solidFill>
                <a:latin typeface="Georgia"/>
                <a:ea typeface="Georgia"/>
                <a:cs typeface="Georgia"/>
                <a:sym typeface="Georgia"/>
              </a:rPr>
              <a:t>Most of the training images used for training and testing have been updated from the time Streetscore project [3] was published in 2014. Also it is not clear what parameters the Streetscore project has used when fetching images using the Google API. </a:t>
            </a:r>
            <a:endParaRPr>
              <a:solidFill>
                <a:schemeClr val="dk1"/>
              </a:solidFill>
              <a:latin typeface="Georgia"/>
              <a:ea typeface="Georgia"/>
              <a:cs typeface="Georgia"/>
              <a:sym typeface="Georgia"/>
            </a:endParaRPr>
          </a:p>
          <a:p>
            <a:pPr indent="0" lvl="0" marL="457200" rtl="0" algn="l">
              <a:spcBef>
                <a:spcPts val="0"/>
              </a:spcBef>
              <a:spcAft>
                <a:spcPts val="0"/>
              </a:spcAft>
              <a:buNone/>
            </a:pPr>
            <a:r>
              <a:t/>
            </a:r>
            <a:endParaRPr>
              <a:solidFill>
                <a:schemeClr val="dk1"/>
              </a:solidFill>
              <a:latin typeface="Georgia"/>
              <a:ea typeface="Georgia"/>
              <a:cs typeface="Georgia"/>
              <a:sym typeface="Georgia"/>
            </a:endParaRPr>
          </a:p>
          <a:p>
            <a:pPr indent="-317500" lvl="0" marL="457200" rtl="0" algn="l">
              <a:spcBef>
                <a:spcPts val="0"/>
              </a:spcBef>
              <a:spcAft>
                <a:spcPts val="0"/>
              </a:spcAft>
              <a:buClr>
                <a:schemeClr val="dk1"/>
              </a:buClr>
              <a:buSzPts val="1400"/>
              <a:buFont typeface="Georgia"/>
              <a:buAutoNum type="arabicParenR"/>
            </a:pPr>
            <a:r>
              <a:rPr lang="en">
                <a:solidFill>
                  <a:schemeClr val="dk1"/>
                </a:solidFill>
                <a:latin typeface="Georgia"/>
                <a:ea typeface="Georgia"/>
                <a:cs typeface="Georgia"/>
                <a:sym typeface="Georgia"/>
              </a:rPr>
              <a:t>Second, the number of training images was not large enough. We used only 15,928 Boston Train Images, for the submodels saved during cross validation, the training images are even fewer (~12,700). The different performance of our 2 models produced by our own CNN structure proved that.</a:t>
            </a:r>
            <a:endParaRPr>
              <a:solidFill>
                <a:schemeClr val="dk1"/>
              </a:solidFill>
              <a:latin typeface="Georgia"/>
              <a:ea typeface="Georgia"/>
              <a:cs typeface="Georgia"/>
              <a:sym typeface="Georgia"/>
            </a:endParaRPr>
          </a:p>
          <a:p>
            <a:pPr indent="0" lvl="0" marL="457200" rtl="0" algn="l">
              <a:spcBef>
                <a:spcPts val="0"/>
              </a:spcBef>
              <a:spcAft>
                <a:spcPts val="0"/>
              </a:spcAft>
              <a:buNone/>
            </a:pPr>
            <a:r>
              <a:t/>
            </a:r>
            <a:endParaRPr>
              <a:solidFill>
                <a:schemeClr val="dk1"/>
              </a:solidFill>
              <a:latin typeface="Georgia"/>
              <a:ea typeface="Georgia"/>
              <a:cs typeface="Georgia"/>
              <a:sym typeface="Georgia"/>
            </a:endParaRPr>
          </a:p>
          <a:p>
            <a:pPr indent="-317500" lvl="0" marL="457200" rtl="0" algn="l">
              <a:spcBef>
                <a:spcPts val="0"/>
              </a:spcBef>
              <a:spcAft>
                <a:spcPts val="0"/>
              </a:spcAft>
              <a:buClr>
                <a:schemeClr val="dk1"/>
              </a:buClr>
              <a:buSzPts val="1400"/>
              <a:buFont typeface="Georgia"/>
              <a:buAutoNum type="arabicParenR"/>
            </a:pPr>
            <a:r>
              <a:rPr lang="en">
                <a:solidFill>
                  <a:schemeClr val="dk1"/>
                </a:solidFill>
                <a:latin typeface="Georgia"/>
                <a:ea typeface="Georgia"/>
                <a:cs typeface="Georgia"/>
                <a:sym typeface="Georgia"/>
              </a:rPr>
              <a:t>Information shifting when generating the target label. </a:t>
            </a:r>
            <a:endParaRPr>
              <a:solidFill>
                <a:schemeClr val="dk1"/>
              </a:solidFill>
              <a:latin typeface="Georgia"/>
              <a:ea typeface="Georgia"/>
              <a:cs typeface="Georgia"/>
              <a:sym typeface="Georgia"/>
            </a:endParaRPr>
          </a:p>
          <a:p>
            <a:pPr indent="0" lvl="0" marL="457200" rtl="0" algn="l">
              <a:spcBef>
                <a:spcPts val="0"/>
              </a:spcBef>
              <a:spcAft>
                <a:spcPts val="0"/>
              </a:spcAft>
              <a:buNone/>
            </a:pPr>
            <a:r>
              <a:t/>
            </a:r>
            <a:endParaRPr>
              <a:solidFill>
                <a:schemeClr val="dk1"/>
              </a:solidFill>
              <a:latin typeface="Georgia"/>
              <a:ea typeface="Georgia"/>
              <a:cs typeface="Georgia"/>
              <a:sym typeface="Georgia"/>
            </a:endParaRPr>
          </a:p>
          <a:p>
            <a:pPr indent="0" lvl="0" marL="457200" rtl="0" algn="l">
              <a:spcBef>
                <a:spcPts val="0"/>
              </a:spcBef>
              <a:spcAft>
                <a:spcPts val="0"/>
              </a:spcAft>
              <a:buNone/>
            </a:pPr>
            <a:r>
              <a:rPr lang="en">
                <a:solidFill>
                  <a:schemeClr val="dk1"/>
                </a:solidFill>
                <a:latin typeface="Georgia"/>
                <a:ea typeface="Georgia"/>
                <a:cs typeface="Georgia"/>
                <a:sym typeface="Georgia"/>
              </a:rPr>
              <a:t>-&gt;PlacePulse1.0 dataset had continuous 3 labels ranging from 1-10. -&gt; </a:t>
            </a:r>
            <a:endParaRPr>
              <a:solidFill>
                <a:schemeClr val="dk1"/>
              </a:solidFill>
              <a:latin typeface="Georgia"/>
              <a:ea typeface="Georgia"/>
              <a:cs typeface="Georgia"/>
              <a:sym typeface="Georgia"/>
            </a:endParaRPr>
          </a:p>
          <a:p>
            <a:pPr indent="0" lvl="0" marL="457200" rtl="0" algn="l">
              <a:spcBef>
                <a:spcPts val="0"/>
              </a:spcBef>
              <a:spcAft>
                <a:spcPts val="0"/>
              </a:spcAft>
              <a:buNone/>
            </a:pPr>
            <a:r>
              <a:rPr lang="en">
                <a:solidFill>
                  <a:schemeClr val="dk1"/>
                </a:solidFill>
                <a:latin typeface="Georgia"/>
                <a:ea typeface="Georgia"/>
                <a:cs typeface="Georgia"/>
                <a:sym typeface="Georgia"/>
              </a:rPr>
              <a:t>-&gt;The Streetscore project transformed it to create one continuous label - q-score ranging from 1-10.  </a:t>
            </a:r>
            <a:endParaRPr>
              <a:solidFill>
                <a:schemeClr val="dk1"/>
              </a:solidFill>
              <a:latin typeface="Georgia"/>
              <a:ea typeface="Georgia"/>
              <a:cs typeface="Georgia"/>
              <a:sym typeface="Georgia"/>
            </a:endParaRPr>
          </a:p>
          <a:p>
            <a:pPr indent="0" lvl="0" marL="457200" rtl="0" algn="l">
              <a:spcBef>
                <a:spcPts val="0"/>
              </a:spcBef>
              <a:spcAft>
                <a:spcPts val="0"/>
              </a:spcAft>
              <a:buNone/>
            </a:pPr>
            <a:r>
              <a:rPr lang="en">
                <a:solidFill>
                  <a:schemeClr val="dk1"/>
                </a:solidFill>
                <a:latin typeface="Georgia"/>
                <a:ea typeface="Georgia"/>
                <a:cs typeface="Georgia"/>
                <a:sym typeface="Georgia"/>
              </a:rPr>
              <a:t>-&gt;Streetscore project’ open-sourced datasets ranged from -4.0 to 43.0. </a:t>
            </a:r>
            <a:endParaRPr>
              <a:solidFill>
                <a:schemeClr val="dk1"/>
              </a:solidFill>
              <a:latin typeface="Georgia"/>
              <a:ea typeface="Georgia"/>
              <a:cs typeface="Georgia"/>
              <a:sym typeface="Georgia"/>
            </a:endParaRPr>
          </a:p>
          <a:p>
            <a:pPr indent="0" lvl="0" marL="457200" rtl="0" algn="l">
              <a:spcBef>
                <a:spcPts val="0"/>
              </a:spcBef>
              <a:spcAft>
                <a:spcPts val="0"/>
              </a:spcAft>
              <a:buNone/>
            </a:pPr>
            <a:r>
              <a:rPr lang="en">
                <a:solidFill>
                  <a:schemeClr val="dk1"/>
                </a:solidFill>
                <a:latin typeface="Georgia"/>
                <a:ea typeface="Georgia"/>
                <a:cs typeface="Georgia"/>
                <a:sym typeface="Georgia"/>
              </a:rPr>
              <a:t>-&gt;It is notable that our are using data predicted by the Streetscore project. </a:t>
            </a:r>
            <a:endParaRPr>
              <a:solidFill>
                <a:schemeClr val="dk1"/>
              </a:solidFill>
              <a:latin typeface="Georgia"/>
              <a:ea typeface="Georgia"/>
              <a:cs typeface="Georgia"/>
              <a:sym typeface="Georgia"/>
            </a:endParaRPr>
          </a:p>
          <a:p>
            <a:pPr indent="0" lvl="0" marL="457200" rtl="0" algn="l">
              <a:spcBef>
                <a:spcPts val="0"/>
              </a:spcBef>
              <a:spcAft>
                <a:spcPts val="0"/>
              </a:spcAft>
              <a:buNone/>
            </a:pPr>
            <a:r>
              <a:rPr lang="en">
                <a:solidFill>
                  <a:schemeClr val="dk1"/>
                </a:solidFill>
                <a:latin typeface="Georgia"/>
                <a:ea typeface="Georgia"/>
                <a:cs typeface="Georgia"/>
                <a:sym typeface="Georgia"/>
              </a:rPr>
              <a:t>-&gt; We further generated a binary label ‘safety’ based on that. </a:t>
            </a:r>
            <a:endParaRPr>
              <a:solidFill>
                <a:schemeClr val="dk1"/>
              </a:solidFill>
              <a:latin typeface="Georgia"/>
              <a:ea typeface="Georgia"/>
              <a:cs typeface="Georgia"/>
              <a:sym typeface="Georgia"/>
            </a:endParaRPr>
          </a:p>
          <a:p>
            <a:pPr indent="0" lvl="0" marL="457200" rtl="0" algn="l">
              <a:spcBef>
                <a:spcPts val="0"/>
              </a:spcBef>
              <a:spcAft>
                <a:spcPts val="0"/>
              </a:spcAft>
              <a:buNone/>
            </a:pPr>
            <a:r>
              <a:t/>
            </a:r>
            <a:endParaRPr>
              <a:solidFill>
                <a:schemeClr val="dk1"/>
              </a:solidFill>
              <a:latin typeface="Georgia"/>
              <a:ea typeface="Georgia"/>
              <a:cs typeface="Georgia"/>
              <a:sym typeface="Georgia"/>
            </a:endParaRPr>
          </a:p>
          <a:p>
            <a:pPr indent="-317500" lvl="0" marL="457200" rtl="0" algn="l">
              <a:spcBef>
                <a:spcPts val="0"/>
              </a:spcBef>
              <a:spcAft>
                <a:spcPts val="0"/>
              </a:spcAft>
              <a:buClr>
                <a:schemeClr val="dk1"/>
              </a:buClr>
              <a:buSzPts val="1400"/>
              <a:buFont typeface="Georgia"/>
              <a:buAutoNum type="arabicParenR"/>
            </a:pPr>
            <a:r>
              <a:rPr lang="en">
                <a:solidFill>
                  <a:schemeClr val="dk1"/>
                </a:solidFill>
                <a:latin typeface="Georgia"/>
                <a:ea typeface="Georgia"/>
                <a:cs typeface="Georgia"/>
                <a:sym typeface="Georgia"/>
              </a:rPr>
              <a:t>We could try more aggressive image augmentation.</a:t>
            </a:r>
            <a:endParaRPr>
              <a:solidFill>
                <a:schemeClr val="dk1"/>
              </a:solidFill>
              <a:latin typeface="Georgia"/>
              <a:ea typeface="Georgia"/>
              <a:cs typeface="Georgia"/>
              <a:sym typeface="Georgia"/>
            </a:endParaRPr>
          </a:p>
          <a:p>
            <a:pPr indent="0" lvl="0" marL="0" rtl="0" algn="l">
              <a:spcBef>
                <a:spcPts val="0"/>
              </a:spcBef>
              <a:spcAft>
                <a:spcPts val="0"/>
              </a:spcAft>
              <a:buNone/>
            </a:pPr>
            <a:r>
              <a:t/>
            </a:r>
            <a:endParaRPr>
              <a:solidFill>
                <a:schemeClr val="dk1"/>
              </a:solidFill>
              <a:latin typeface="Georgia"/>
              <a:ea typeface="Georgia"/>
              <a:cs typeface="Georgia"/>
              <a:sym typeface="Georgia"/>
            </a:endParaRPr>
          </a:p>
          <a:p>
            <a:pPr indent="0" lvl="0" marL="0" rtl="0" algn="l">
              <a:spcBef>
                <a:spcPts val="0"/>
              </a:spcBef>
              <a:spcAft>
                <a:spcPts val="0"/>
              </a:spcAft>
              <a:buNone/>
            </a:pPr>
            <a:r>
              <a:t/>
            </a:r>
            <a:endParaRPr>
              <a:solidFill>
                <a:schemeClr val="dk1"/>
              </a:solidFill>
              <a:latin typeface="Georgia"/>
              <a:ea typeface="Georgia"/>
              <a:cs typeface="Georgia"/>
              <a:sym typeface="Georgia"/>
            </a:endParaRPr>
          </a:p>
          <a:p>
            <a:pPr indent="0" lvl="0" marL="0" rtl="0" algn="l">
              <a:spcBef>
                <a:spcPts val="0"/>
              </a:spcBef>
              <a:spcAft>
                <a:spcPts val="0"/>
              </a:spcAft>
              <a:buNone/>
            </a:pPr>
            <a:r>
              <a:t/>
            </a:r>
            <a:endParaRPr>
              <a:solidFill>
                <a:schemeClr val="dk1"/>
              </a:solidFill>
              <a:latin typeface="Georgia"/>
              <a:ea typeface="Georgia"/>
              <a:cs typeface="Georgia"/>
              <a:sym typeface="Georgia"/>
            </a:endParaRPr>
          </a:p>
          <a:p>
            <a:pPr indent="0" lvl="0" marL="0" rtl="0" algn="l">
              <a:spcBef>
                <a:spcPts val="0"/>
              </a:spcBef>
              <a:spcAft>
                <a:spcPts val="0"/>
              </a:spcAft>
              <a:buNone/>
            </a:pPr>
            <a:r>
              <a:t/>
            </a:r>
            <a:endParaRPr>
              <a:solidFill>
                <a:schemeClr val="dk1"/>
              </a:solidFill>
              <a:latin typeface="Georgia"/>
              <a:ea typeface="Georgia"/>
              <a:cs typeface="Georgia"/>
              <a:sym typeface="Georgia"/>
            </a:endParaRPr>
          </a:p>
          <a:p>
            <a:pPr indent="0" lvl="0" marL="457200" rtl="0" algn="l">
              <a:spcBef>
                <a:spcPts val="0"/>
              </a:spcBef>
              <a:spcAft>
                <a:spcPts val="0"/>
              </a:spcAft>
              <a:buNone/>
            </a:pPr>
            <a:r>
              <a:t/>
            </a:r>
            <a:endParaRPr>
              <a:solidFill>
                <a:schemeClr val="dk1"/>
              </a:solidFill>
              <a:latin typeface="Georgia"/>
              <a:ea typeface="Georgia"/>
              <a:cs typeface="Georgia"/>
              <a:sym typeface="Georgia"/>
            </a:endParaRPr>
          </a:p>
          <a:p>
            <a:pPr indent="0" lvl="0" marL="0" rtl="0" algn="l">
              <a:spcBef>
                <a:spcPts val="0"/>
              </a:spcBef>
              <a:spcAft>
                <a:spcPts val="0"/>
              </a:spcAft>
              <a:buNone/>
            </a:pPr>
            <a:r>
              <a:t/>
            </a:r>
            <a:endParaRPr>
              <a:solidFill>
                <a:schemeClr val="dk1"/>
              </a:solidFill>
              <a:latin typeface="Georgia"/>
              <a:ea typeface="Georgia"/>
              <a:cs typeface="Georgia"/>
              <a:sym typeface="Georgia"/>
            </a:endParaRPr>
          </a:p>
          <a:p>
            <a:pPr indent="0" lvl="0" marL="0" rtl="0" algn="l">
              <a:spcBef>
                <a:spcPts val="0"/>
              </a:spcBef>
              <a:spcAft>
                <a:spcPts val="0"/>
              </a:spcAft>
              <a:buNone/>
            </a:pPr>
            <a:r>
              <a:t/>
            </a:r>
            <a:endParaRPr>
              <a:solidFill>
                <a:schemeClr val="dk1"/>
              </a:solidFill>
              <a:latin typeface="Georgia"/>
              <a:ea typeface="Georgia"/>
              <a:cs typeface="Georgia"/>
              <a:sym typeface="Georgia"/>
            </a:endParaRPr>
          </a:p>
          <a:p>
            <a:pPr indent="0" lvl="0" marL="0" rtl="0" algn="l">
              <a:spcBef>
                <a:spcPts val="0"/>
              </a:spcBef>
              <a:spcAft>
                <a:spcPts val="0"/>
              </a:spcAft>
              <a:buNone/>
            </a:pPr>
            <a:r>
              <a:t/>
            </a:r>
            <a:endParaRPr>
              <a:solidFill>
                <a:schemeClr val="dk1"/>
              </a:solidFill>
              <a:latin typeface="Georgia"/>
              <a:ea typeface="Georgia"/>
              <a:cs typeface="Georgia"/>
              <a:sym typeface="Georgia"/>
            </a:endParaRPr>
          </a:p>
          <a:p>
            <a:pPr indent="0" lvl="0" marL="457200" rtl="0" algn="l">
              <a:spcBef>
                <a:spcPts val="0"/>
              </a:spcBef>
              <a:spcAft>
                <a:spcPts val="0"/>
              </a:spcAft>
              <a:buNone/>
            </a:pPr>
            <a:r>
              <a:t/>
            </a:r>
            <a:endParaRPr b="1">
              <a:latin typeface="Georgia"/>
              <a:ea typeface="Georgia"/>
              <a:cs typeface="Georgia"/>
              <a:sym typeface="Georgia"/>
            </a:endParaRPr>
          </a:p>
          <a:p>
            <a:pPr indent="0" lvl="0" marL="457200" rtl="0" algn="l">
              <a:spcBef>
                <a:spcPts val="0"/>
              </a:spcBef>
              <a:spcAft>
                <a:spcPts val="0"/>
              </a:spcAft>
              <a:buNone/>
            </a:pPr>
            <a:r>
              <a:t/>
            </a:r>
            <a:endParaRPr b="1">
              <a:latin typeface="Georgia"/>
              <a:ea typeface="Georgia"/>
              <a:cs typeface="Georgia"/>
              <a:sym typeface="Georgia"/>
            </a:endParaRPr>
          </a:p>
          <a:p>
            <a:pPr indent="0" lvl="0" marL="457200" rtl="0" algn="l">
              <a:spcBef>
                <a:spcPts val="0"/>
              </a:spcBef>
              <a:spcAft>
                <a:spcPts val="0"/>
              </a:spcAft>
              <a:buNone/>
            </a:pPr>
            <a:r>
              <a:t/>
            </a:r>
            <a:endParaRPr b="1">
              <a:latin typeface="Georgia"/>
              <a:ea typeface="Georgia"/>
              <a:cs typeface="Georgia"/>
              <a:sym typeface="Georgia"/>
            </a:endParaRPr>
          </a:p>
          <a:p>
            <a:pPr indent="0" lvl="0" marL="0" rtl="0" algn="l">
              <a:spcBef>
                <a:spcPts val="0"/>
              </a:spcBef>
              <a:spcAft>
                <a:spcPts val="0"/>
              </a:spcAft>
              <a:buNone/>
            </a:pPr>
            <a:r>
              <a:t/>
            </a:r>
            <a:endParaRPr>
              <a:solidFill>
                <a:schemeClr val="dk1"/>
              </a:solidFill>
              <a:latin typeface="Georgia"/>
              <a:ea typeface="Georgia"/>
              <a:cs typeface="Georgia"/>
              <a:sym typeface="Georgia"/>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9" name="Shape 499"/>
        <p:cNvGrpSpPr/>
        <p:nvPr/>
      </p:nvGrpSpPr>
      <p:grpSpPr>
        <a:xfrm>
          <a:off x="0" y="0"/>
          <a:ext cx="0" cy="0"/>
          <a:chOff x="0" y="0"/>
          <a:chExt cx="0" cy="0"/>
        </a:xfrm>
      </p:grpSpPr>
      <p:sp>
        <p:nvSpPr>
          <p:cNvPr id="500" name="Google Shape;500;p76"/>
          <p:cNvSpPr txBox="1"/>
          <p:nvPr>
            <p:ph type="title"/>
          </p:nvPr>
        </p:nvSpPr>
        <p:spPr>
          <a:xfrm>
            <a:off x="773700" y="1806450"/>
            <a:ext cx="7596600" cy="1530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Failure</a:t>
            </a:r>
            <a:r>
              <a:rPr lang="en"/>
              <a:t> Cases</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4" name="Shape 504"/>
        <p:cNvGrpSpPr/>
        <p:nvPr/>
      </p:nvGrpSpPr>
      <p:grpSpPr>
        <a:xfrm>
          <a:off x="0" y="0"/>
          <a:ext cx="0" cy="0"/>
          <a:chOff x="0" y="0"/>
          <a:chExt cx="0" cy="0"/>
        </a:xfrm>
      </p:grpSpPr>
      <p:pic>
        <p:nvPicPr>
          <p:cNvPr id="505" name="Google Shape;505;p77"/>
          <p:cNvPicPr preferRelativeResize="0"/>
          <p:nvPr/>
        </p:nvPicPr>
        <p:blipFill>
          <a:blip r:embed="rId3">
            <a:alphaModFix/>
          </a:blip>
          <a:stretch>
            <a:fillRect/>
          </a:stretch>
        </p:blipFill>
        <p:spPr>
          <a:xfrm>
            <a:off x="291698" y="228600"/>
            <a:ext cx="2070870" cy="2070875"/>
          </a:xfrm>
          <a:prstGeom prst="rect">
            <a:avLst/>
          </a:prstGeom>
          <a:noFill/>
          <a:ln>
            <a:noFill/>
          </a:ln>
        </p:spPr>
      </p:pic>
      <p:pic>
        <p:nvPicPr>
          <p:cNvPr id="506" name="Google Shape;506;p77"/>
          <p:cNvPicPr preferRelativeResize="0"/>
          <p:nvPr/>
        </p:nvPicPr>
        <p:blipFill>
          <a:blip r:embed="rId4">
            <a:alphaModFix/>
          </a:blip>
          <a:stretch>
            <a:fillRect/>
          </a:stretch>
        </p:blipFill>
        <p:spPr>
          <a:xfrm>
            <a:off x="2454943" y="228600"/>
            <a:ext cx="2070870" cy="2070875"/>
          </a:xfrm>
          <a:prstGeom prst="rect">
            <a:avLst/>
          </a:prstGeom>
          <a:noFill/>
          <a:ln>
            <a:noFill/>
          </a:ln>
        </p:spPr>
      </p:pic>
      <p:pic>
        <p:nvPicPr>
          <p:cNvPr id="507" name="Google Shape;507;p77"/>
          <p:cNvPicPr preferRelativeResize="0"/>
          <p:nvPr/>
        </p:nvPicPr>
        <p:blipFill>
          <a:blip r:embed="rId5">
            <a:alphaModFix/>
          </a:blip>
          <a:stretch>
            <a:fillRect/>
          </a:stretch>
        </p:blipFill>
        <p:spPr>
          <a:xfrm>
            <a:off x="4618189" y="228600"/>
            <a:ext cx="2070870" cy="2070875"/>
          </a:xfrm>
          <a:prstGeom prst="rect">
            <a:avLst/>
          </a:prstGeom>
          <a:noFill/>
          <a:ln>
            <a:noFill/>
          </a:ln>
        </p:spPr>
      </p:pic>
      <p:pic>
        <p:nvPicPr>
          <p:cNvPr id="508" name="Google Shape;508;p77"/>
          <p:cNvPicPr preferRelativeResize="0"/>
          <p:nvPr/>
        </p:nvPicPr>
        <p:blipFill>
          <a:blip r:embed="rId6">
            <a:alphaModFix/>
          </a:blip>
          <a:stretch>
            <a:fillRect/>
          </a:stretch>
        </p:blipFill>
        <p:spPr>
          <a:xfrm>
            <a:off x="6781430" y="228613"/>
            <a:ext cx="2070870" cy="2070849"/>
          </a:xfrm>
          <a:prstGeom prst="rect">
            <a:avLst/>
          </a:prstGeom>
          <a:noFill/>
          <a:ln>
            <a:noFill/>
          </a:ln>
        </p:spPr>
      </p:pic>
      <p:pic>
        <p:nvPicPr>
          <p:cNvPr id="509" name="Google Shape;509;p77"/>
          <p:cNvPicPr preferRelativeResize="0"/>
          <p:nvPr/>
        </p:nvPicPr>
        <p:blipFill>
          <a:blip r:embed="rId7">
            <a:alphaModFix/>
          </a:blip>
          <a:stretch>
            <a:fillRect/>
          </a:stretch>
        </p:blipFill>
        <p:spPr>
          <a:xfrm>
            <a:off x="306300" y="2692900"/>
            <a:ext cx="2069750" cy="2069750"/>
          </a:xfrm>
          <a:prstGeom prst="rect">
            <a:avLst/>
          </a:prstGeom>
          <a:noFill/>
          <a:ln>
            <a:noFill/>
          </a:ln>
        </p:spPr>
      </p:pic>
      <p:pic>
        <p:nvPicPr>
          <p:cNvPr id="510" name="Google Shape;510;p77"/>
          <p:cNvPicPr preferRelativeResize="0"/>
          <p:nvPr/>
        </p:nvPicPr>
        <p:blipFill>
          <a:blip r:embed="rId8">
            <a:alphaModFix/>
          </a:blip>
          <a:stretch>
            <a:fillRect/>
          </a:stretch>
        </p:blipFill>
        <p:spPr>
          <a:xfrm>
            <a:off x="2455500" y="2693487"/>
            <a:ext cx="2069750" cy="2069750"/>
          </a:xfrm>
          <a:prstGeom prst="rect">
            <a:avLst/>
          </a:prstGeom>
          <a:noFill/>
          <a:ln>
            <a:noFill/>
          </a:ln>
        </p:spPr>
      </p:pic>
      <p:pic>
        <p:nvPicPr>
          <p:cNvPr id="511" name="Google Shape;511;p77"/>
          <p:cNvPicPr preferRelativeResize="0"/>
          <p:nvPr/>
        </p:nvPicPr>
        <p:blipFill>
          <a:blip r:embed="rId9">
            <a:alphaModFix/>
          </a:blip>
          <a:stretch>
            <a:fillRect/>
          </a:stretch>
        </p:blipFill>
        <p:spPr>
          <a:xfrm>
            <a:off x="4604700" y="2692325"/>
            <a:ext cx="2070925" cy="2070900"/>
          </a:xfrm>
          <a:prstGeom prst="rect">
            <a:avLst/>
          </a:prstGeom>
          <a:noFill/>
          <a:ln>
            <a:noFill/>
          </a:ln>
        </p:spPr>
      </p:pic>
      <p:pic>
        <p:nvPicPr>
          <p:cNvPr id="512" name="Google Shape;512;p77"/>
          <p:cNvPicPr preferRelativeResize="0"/>
          <p:nvPr/>
        </p:nvPicPr>
        <p:blipFill>
          <a:blip r:embed="rId10">
            <a:alphaModFix/>
          </a:blip>
          <a:stretch>
            <a:fillRect/>
          </a:stretch>
        </p:blipFill>
        <p:spPr>
          <a:xfrm>
            <a:off x="6781400" y="2692900"/>
            <a:ext cx="2070925" cy="2070925"/>
          </a:xfrm>
          <a:prstGeom prst="rect">
            <a:avLst/>
          </a:prstGeom>
          <a:noFill/>
          <a:ln>
            <a:noFill/>
          </a:ln>
        </p:spPr>
      </p:pic>
      <p:sp>
        <p:nvSpPr>
          <p:cNvPr id="513" name="Google Shape;513;p77"/>
          <p:cNvSpPr txBox="1"/>
          <p:nvPr/>
        </p:nvSpPr>
        <p:spPr>
          <a:xfrm>
            <a:off x="291675" y="0"/>
            <a:ext cx="4822200" cy="28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Open Sans"/>
                <a:ea typeface="Open Sans"/>
                <a:cs typeface="Open Sans"/>
                <a:sym typeface="Open Sans"/>
              </a:rPr>
              <a:t>Extremely wrongly predicted as safety =  0; Real label was </a:t>
            </a:r>
            <a:r>
              <a:rPr lang="en" sz="1000">
                <a:solidFill>
                  <a:schemeClr val="dk1"/>
                </a:solidFill>
                <a:latin typeface="Open Sans"/>
                <a:ea typeface="Open Sans"/>
                <a:cs typeface="Open Sans"/>
                <a:sym typeface="Open Sans"/>
              </a:rPr>
              <a:t>safety =  1</a:t>
            </a:r>
            <a:endParaRPr sz="1000">
              <a:latin typeface="Open Sans"/>
              <a:ea typeface="Open Sans"/>
              <a:cs typeface="Open Sans"/>
              <a:sym typeface="Open Sans"/>
            </a:endParaRPr>
          </a:p>
        </p:txBody>
      </p:sp>
      <p:sp>
        <p:nvSpPr>
          <p:cNvPr id="514" name="Google Shape;514;p77"/>
          <p:cNvSpPr txBox="1"/>
          <p:nvPr/>
        </p:nvSpPr>
        <p:spPr>
          <a:xfrm>
            <a:off x="306300" y="2430900"/>
            <a:ext cx="4822200" cy="28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Open Sans"/>
                <a:ea typeface="Open Sans"/>
                <a:cs typeface="Open Sans"/>
                <a:sym typeface="Open Sans"/>
              </a:rPr>
              <a:t>Extremely wrongly predicted as safety =  1; Real label was </a:t>
            </a:r>
            <a:r>
              <a:rPr lang="en" sz="1000">
                <a:solidFill>
                  <a:schemeClr val="dk1"/>
                </a:solidFill>
                <a:latin typeface="Open Sans"/>
                <a:ea typeface="Open Sans"/>
                <a:cs typeface="Open Sans"/>
                <a:sym typeface="Open Sans"/>
              </a:rPr>
              <a:t>safety =  0</a:t>
            </a:r>
            <a:endParaRPr sz="1000">
              <a:latin typeface="Open Sans"/>
              <a:ea typeface="Open Sans"/>
              <a:cs typeface="Open Sans"/>
              <a:sym typeface="Open Sans"/>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8" name="Shape 518"/>
        <p:cNvGrpSpPr/>
        <p:nvPr/>
      </p:nvGrpSpPr>
      <p:grpSpPr>
        <a:xfrm>
          <a:off x="0" y="0"/>
          <a:ext cx="0" cy="0"/>
          <a:chOff x="0" y="0"/>
          <a:chExt cx="0" cy="0"/>
        </a:xfrm>
      </p:grpSpPr>
      <p:sp>
        <p:nvSpPr>
          <p:cNvPr id="519" name="Google Shape;519;p78"/>
          <p:cNvSpPr txBox="1"/>
          <p:nvPr/>
        </p:nvSpPr>
        <p:spPr>
          <a:xfrm>
            <a:off x="521100" y="-139350"/>
            <a:ext cx="8101800" cy="534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Georgia"/>
              <a:ea typeface="Georgia"/>
              <a:cs typeface="Georgia"/>
              <a:sym typeface="Georgia"/>
            </a:endParaRPr>
          </a:p>
          <a:p>
            <a:pPr indent="0" lvl="0" marL="0" rtl="0" algn="l">
              <a:spcBef>
                <a:spcPts val="0"/>
              </a:spcBef>
              <a:spcAft>
                <a:spcPts val="0"/>
              </a:spcAft>
              <a:buNone/>
            </a:pPr>
            <a:r>
              <a:rPr lang="en" sz="1800">
                <a:solidFill>
                  <a:schemeClr val="dk1"/>
                </a:solidFill>
                <a:latin typeface="Georgia"/>
                <a:ea typeface="Georgia"/>
                <a:cs typeface="Georgia"/>
                <a:sym typeface="Georgia"/>
              </a:rPr>
              <a:t>5. Model Interpretation</a:t>
            </a:r>
            <a:endParaRPr sz="1800">
              <a:solidFill>
                <a:schemeClr val="dk1"/>
              </a:solidFill>
              <a:latin typeface="Georgia"/>
              <a:ea typeface="Georgia"/>
              <a:cs typeface="Georgia"/>
              <a:sym typeface="Georgia"/>
            </a:endParaRPr>
          </a:p>
          <a:p>
            <a:pPr indent="0" lvl="0" marL="457200" rtl="0" algn="l">
              <a:spcBef>
                <a:spcPts val="0"/>
              </a:spcBef>
              <a:spcAft>
                <a:spcPts val="0"/>
              </a:spcAft>
              <a:buNone/>
            </a:pPr>
            <a:r>
              <a:t/>
            </a:r>
            <a:endParaRPr>
              <a:solidFill>
                <a:schemeClr val="dk1"/>
              </a:solidFill>
              <a:latin typeface="Georgia"/>
              <a:ea typeface="Georgia"/>
              <a:cs typeface="Georgia"/>
              <a:sym typeface="Georgia"/>
            </a:endParaRPr>
          </a:p>
          <a:p>
            <a:pPr indent="-317500" lvl="0" marL="457200" rtl="0" algn="l">
              <a:spcBef>
                <a:spcPts val="0"/>
              </a:spcBef>
              <a:spcAft>
                <a:spcPts val="0"/>
              </a:spcAft>
              <a:buClr>
                <a:schemeClr val="dk1"/>
              </a:buClr>
              <a:buSzPts val="1400"/>
              <a:buFont typeface="Georgia"/>
              <a:buAutoNum type="arabicParenR"/>
            </a:pPr>
            <a:r>
              <a:rPr lang="en">
                <a:solidFill>
                  <a:schemeClr val="dk1"/>
                </a:solidFill>
                <a:latin typeface="Georgia"/>
                <a:ea typeface="Georgia"/>
                <a:cs typeface="Georgia"/>
                <a:sym typeface="Georgia"/>
              </a:rPr>
              <a:t>M</a:t>
            </a:r>
            <a:r>
              <a:rPr lang="en">
                <a:solidFill>
                  <a:schemeClr val="dk1"/>
                </a:solidFill>
                <a:latin typeface="Georgia"/>
                <a:ea typeface="Georgia"/>
                <a:cs typeface="Georgia"/>
                <a:sym typeface="Georgia"/>
              </a:rPr>
              <a:t>odel interpretation tools were proved to be effective in understanding the models’ predictions.  </a:t>
            </a:r>
            <a:endParaRPr>
              <a:solidFill>
                <a:schemeClr val="dk1"/>
              </a:solidFill>
              <a:latin typeface="Georgia"/>
              <a:ea typeface="Georgia"/>
              <a:cs typeface="Georgia"/>
              <a:sym typeface="Georgia"/>
            </a:endParaRPr>
          </a:p>
          <a:p>
            <a:pPr indent="0" lvl="0" marL="457200" rtl="0" algn="l">
              <a:spcBef>
                <a:spcPts val="0"/>
              </a:spcBef>
              <a:spcAft>
                <a:spcPts val="0"/>
              </a:spcAft>
              <a:buNone/>
            </a:pPr>
            <a:r>
              <a:t/>
            </a:r>
            <a:endParaRPr>
              <a:solidFill>
                <a:schemeClr val="dk1"/>
              </a:solidFill>
              <a:latin typeface="Georgia"/>
              <a:ea typeface="Georgia"/>
              <a:cs typeface="Georgia"/>
              <a:sym typeface="Georgia"/>
            </a:endParaRPr>
          </a:p>
          <a:p>
            <a:pPr indent="-317500" lvl="0" marL="457200" rtl="0" algn="l">
              <a:spcBef>
                <a:spcPts val="0"/>
              </a:spcBef>
              <a:spcAft>
                <a:spcPts val="0"/>
              </a:spcAft>
              <a:buClr>
                <a:schemeClr val="dk1"/>
              </a:buClr>
              <a:buSzPts val="1400"/>
              <a:buFont typeface="Georgia"/>
              <a:buAutoNum type="arabicParenR"/>
            </a:pPr>
            <a:r>
              <a:rPr lang="en">
                <a:solidFill>
                  <a:schemeClr val="dk1"/>
                </a:solidFill>
                <a:latin typeface="Georgia"/>
                <a:ea typeface="Georgia"/>
                <a:cs typeface="Georgia"/>
                <a:sym typeface="Georgia"/>
              </a:rPr>
              <a:t>Qualitative analysis of model interpretation results could make it possible for the city planners to improve our living environment.</a:t>
            </a:r>
            <a:endParaRPr>
              <a:solidFill>
                <a:schemeClr val="dk1"/>
              </a:solidFill>
              <a:latin typeface="Georgia"/>
              <a:ea typeface="Georgia"/>
              <a:cs typeface="Georgia"/>
              <a:sym typeface="Georgia"/>
            </a:endParaRPr>
          </a:p>
          <a:p>
            <a:pPr indent="0" lvl="0" marL="457200" rtl="0" algn="l">
              <a:spcBef>
                <a:spcPts val="0"/>
              </a:spcBef>
              <a:spcAft>
                <a:spcPts val="0"/>
              </a:spcAft>
              <a:buNone/>
            </a:pPr>
            <a:r>
              <a:t/>
            </a:r>
            <a:endParaRPr>
              <a:solidFill>
                <a:schemeClr val="dk1"/>
              </a:solidFill>
              <a:latin typeface="Georgia"/>
              <a:ea typeface="Georgia"/>
              <a:cs typeface="Georgia"/>
              <a:sym typeface="Georgia"/>
            </a:endParaRPr>
          </a:p>
          <a:p>
            <a:pPr indent="-317500" lvl="0" marL="457200" rtl="0" algn="l">
              <a:spcBef>
                <a:spcPts val="0"/>
              </a:spcBef>
              <a:spcAft>
                <a:spcPts val="0"/>
              </a:spcAft>
              <a:buClr>
                <a:schemeClr val="dk1"/>
              </a:buClr>
              <a:buSzPts val="1400"/>
              <a:buFont typeface="Georgia"/>
              <a:buAutoNum type="arabicParenR"/>
            </a:pPr>
            <a:r>
              <a:rPr lang="en">
                <a:solidFill>
                  <a:schemeClr val="dk1"/>
                </a:solidFill>
                <a:latin typeface="Georgia"/>
                <a:ea typeface="Georgia"/>
                <a:cs typeface="Georgia"/>
                <a:sym typeface="Georgia"/>
              </a:rPr>
              <a:t>It can provide quantitative data for psychologist in the study of people’s perceptions towards environment.</a:t>
            </a:r>
            <a:endParaRPr>
              <a:solidFill>
                <a:schemeClr val="dk1"/>
              </a:solidFill>
              <a:latin typeface="Georgia"/>
              <a:ea typeface="Georgia"/>
              <a:cs typeface="Georgia"/>
              <a:sym typeface="Georgia"/>
            </a:endParaRPr>
          </a:p>
          <a:p>
            <a:pPr indent="0" lvl="0" marL="457200" rtl="0" algn="l">
              <a:spcBef>
                <a:spcPts val="0"/>
              </a:spcBef>
              <a:spcAft>
                <a:spcPts val="0"/>
              </a:spcAft>
              <a:buNone/>
            </a:pPr>
            <a:r>
              <a:t/>
            </a:r>
            <a:endParaRPr>
              <a:solidFill>
                <a:schemeClr val="dk1"/>
              </a:solidFill>
              <a:latin typeface="Georgia"/>
              <a:ea typeface="Georgia"/>
              <a:cs typeface="Georgia"/>
              <a:sym typeface="Georgia"/>
            </a:endParaRPr>
          </a:p>
          <a:p>
            <a:pPr indent="0" lvl="0" marL="0" rtl="0" algn="l">
              <a:spcBef>
                <a:spcPts val="0"/>
              </a:spcBef>
              <a:spcAft>
                <a:spcPts val="0"/>
              </a:spcAft>
              <a:buNone/>
            </a:pPr>
            <a:r>
              <a:t/>
            </a:r>
            <a:endParaRPr>
              <a:solidFill>
                <a:schemeClr val="dk1"/>
              </a:solidFill>
              <a:latin typeface="Georgia"/>
              <a:ea typeface="Georgia"/>
              <a:cs typeface="Georgia"/>
              <a:sym typeface="Georgia"/>
            </a:endParaRPr>
          </a:p>
          <a:p>
            <a:pPr indent="0" lvl="0" marL="0" rtl="0" algn="l">
              <a:spcBef>
                <a:spcPts val="0"/>
              </a:spcBef>
              <a:spcAft>
                <a:spcPts val="0"/>
              </a:spcAft>
              <a:buNone/>
            </a:pPr>
            <a:r>
              <a:t/>
            </a:r>
            <a:endParaRPr>
              <a:solidFill>
                <a:schemeClr val="dk1"/>
              </a:solidFill>
              <a:latin typeface="Georgia"/>
              <a:ea typeface="Georgia"/>
              <a:cs typeface="Georgia"/>
              <a:sym typeface="Georgia"/>
            </a:endParaRPr>
          </a:p>
          <a:p>
            <a:pPr indent="0" lvl="0" marL="0" rtl="0" algn="l">
              <a:spcBef>
                <a:spcPts val="0"/>
              </a:spcBef>
              <a:spcAft>
                <a:spcPts val="0"/>
              </a:spcAft>
              <a:buNone/>
            </a:pPr>
            <a:r>
              <a:t/>
            </a:r>
            <a:endParaRPr>
              <a:solidFill>
                <a:schemeClr val="dk1"/>
              </a:solidFill>
              <a:latin typeface="Georgia"/>
              <a:ea typeface="Georgia"/>
              <a:cs typeface="Georgia"/>
              <a:sym typeface="Georgia"/>
            </a:endParaRPr>
          </a:p>
          <a:p>
            <a:pPr indent="0" lvl="0" marL="0" rtl="0" algn="l">
              <a:spcBef>
                <a:spcPts val="0"/>
              </a:spcBef>
              <a:spcAft>
                <a:spcPts val="0"/>
              </a:spcAft>
              <a:buNone/>
            </a:pPr>
            <a:r>
              <a:t/>
            </a:r>
            <a:endParaRPr>
              <a:solidFill>
                <a:schemeClr val="dk1"/>
              </a:solidFill>
              <a:latin typeface="Georgia"/>
              <a:ea typeface="Georgia"/>
              <a:cs typeface="Georgia"/>
              <a:sym typeface="Georgia"/>
            </a:endParaRPr>
          </a:p>
          <a:p>
            <a:pPr indent="0" lvl="0" marL="457200" rtl="0" algn="l">
              <a:spcBef>
                <a:spcPts val="0"/>
              </a:spcBef>
              <a:spcAft>
                <a:spcPts val="0"/>
              </a:spcAft>
              <a:buNone/>
            </a:pPr>
            <a:r>
              <a:t/>
            </a:r>
            <a:endParaRPr>
              <a:solidFill>
                <a:schemeClr val="dk1"/>
              </a:solidFill>
              <a:latin typeface="Georgia"/>
              <a:ea typeface="Georgia"/>
              <a:cs typeface="Georgia"/>
              <a:sym typeface="Georgia"/>
            </a:endParaRPr>
          </a:p>
          <a:p>
            <a:pPr indent="0" lvl="0" marL="0" rtl="0" algn="l">
              <a:spcBef>
                <a:spcPts val="0"/>
              </a:spcBef>
              <a:spcAft>
                <a:spcPts val="0"/>
              </a:spcAft>
              <a:buNone/>
            </a:pPr>
            <a:r>
              <a:t/>
            </a:r>
            <a:endParaRPr>
              <a:solidFill>
                <a:schemeClr val="dk1"/>
              </a:solidFill>
              <a:latin typeface="Georgia"/>
              <a:ea typeface="Georgia"/>
              <a:cs typeface="Georgia"/>
              <a:sym typeface="Georgia"/>
            </a:endParaRPr>
          </a:p>
          <a:p>
            <a:pPr indent="0" lvl="0" marL="0" rtl="0" algn="l">
              <a:spcBef>
                <a:spcPts val="0"/>
              </a:spcBef>
              <a:spcAft>
                <a:spcPts val="0"/>
              </a:spcAft>
              <a:buNone/>
            </a:pPr>
            <a:r>
              <a:t/>
            </a:r>
            <a:endParaRPr>
              <a:solidFill>
                <a:schemeClr val="dk1"/>
              </a:solidFill>
              <a:latin typeface="Georgia"/>
              <a:ea typeface="Georgia"/>
              <a:cs typeface="Georgia"/>
              <a:sym typeface="Georgia"/>
            </a:endParaRPr>
          </a:p>
          <a:p>
            <a:pPr indent="0" lvl="0" marL="0" rtl="0" algn="l">
              <a:spcBef>
                <a:spcPts val="0"/>
              </a:spcBef>
              <a:spcAft>
                <a:spcPts val="0"/>
              </a:spcAft>
              <a:buNone/>
            </a:pPr>
            <a:r>
              <a:t/>
            </a:r>
            <a:endParaRPr>
              <a:solidFill>
                <a:schemeClr val="dk1"/>
              </a:solidFill>
              <a:latin typeface="Georgia"/>
              <a:ea typeface="Georgia"/>
              <a:cs typeface="Georgia"/>
              <a:sym typeface="Georgia"/>
            </a:endParaRPr>
          </a:p>
          <a:p>
            <a:pPr indent="0" lvl="0" marL="457200" rtl="0" algn="l">
              <a:spcBef>
                <a:spcPts val="0"/>
              </a:spcBef>
              <a:spcAft>
                <a:spcPts val="0"/>
              </a:spcAft>
              <a:buNone/>
            </a:pPr>
            <a:r>
              <a:t/>
            </a:r>
            <a:endParaRPr b="1">
              <a:latin typeface="Georgia"/>
              <a:ea typeface="Georgia"/>
              <a:cs typeface="Georgia"/>
              <a:sym typeface="Georgia"/>
            </a:endParaRPr>
          </a:p>
          <a:p>
            <a:pPr indent="0" lvl="0" marL="457200" rtl="0" algn="l">
              <a:spcBef>
                <a:spcPts val="0"/>
              </a:spcBef>
              <a:spcAft>
                <a:spcPts val="0"/>
              </a:spcAft>
              <a:buNone/>
            </a:pPr>
            <a:r>
              <a:t/>
            </a:r>
            <a:endParaRPr b="1">
              <a:latin typeface="Georgia"/>
              <a:ea typeface="Georgia"/>
              <a:cs typeface="Georgia"/>
              <a:sym typeface="Georgia"/>
            </a:endParaRPr>
          </a:p>
          <a:p>
            <a:pPr indent="0" lvl="0" marL="457200" rtl="0" algn="l">
              <a:spcBef>
                <a:spcPts val="0"/>
              </a:spcBef>
              <a:spcAft>
                <a:spcPts val="0"/>
              </a:spcAft>
              <a:buNone/>
            </a:pPr>
            <a:r>
              <a:t/>
            </a:r>
            <a:endParaRPr b="1">
              <a:latin typeface="Georgia"/>
              <a:ea typeface="Georgia"/>
              <a:cs typeface="Georgia"/>
              <a:sym typeface="Georgia"/>
            </a:endParaRPr>
          </a:p>
          <a:p>
            <a:pPr indent="0" lvl="0" marL="0" rtl="0" algn="l">
              <a:spcBef>
                <a:spcPts val="0"/>
              </a:spcBef>
              <a:spcAft>
                <a:spcPts val="0"/>
              </a:spcAft>
              <a:buNone/>
            </a:pPr>
            <a:r>
              <a:t/>
            </a:r>
            <a:endParaRPr>
              <a:solidFill>
                <a:schemeClr val="dk1"/>
              </a:solidFill>
              <a:latin typeface="Georgia"/>
              <a:ea typeface="Georgia"/>
              <a:cs typeface="Georgia"/>
              <a:sym typeface="Georgia"/>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3" name="Shape 523"/>
        <p:cNvGrpSpPr/>
        <p:nvPr/>
      </p:nvGrpSpPr>
      <p:grpSpPr>
        <a:xfrm>
          <a:off x="0" y="0"/>
          <a:ext cx="0" cy="0"/>
          <a:chOff x="0" y="0"/>
          <a:chExt cx="0" cy="0"/>
        </a:xfrm>
      </p:grpSpPr>
      <p:sp>
        <p:nvSpPr>
          <p:cNvPr id="524" name="Google Shape;524;p79"/>
          <p:cNvSpPr txBox="1"/>
          <p:nvPr>
            <p:ph type="ctrTitle"/>
          </p:nvPr>
        </p:nvSpPr>
        <p:spPr>
          <a:xfrm>
            <a:off x="3044700" y="1444255"/>
            <a:ext cx="3054600" cy="1537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Conclusion</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8" name="Shape 528"/>
        <p:cNvGrpSpPr/>
        <p:nvPr/>
      </p:nvGrpSpPr>
      <p:grpSpPr>
        <a:xfrm>
          <a:off x="0" y="0"/>
          <a:ext cx="0" cy="0"/>
          <a:chOff x="0" y="0"/>
          <a:chExt cx="0" cy="0"/>
        </a:xfrm>
      </p:grpSpPr>
      <p:sp>
        <p:nvSpPr>
          <p:cNvPr id="529" name="Google Shape;529;p80"/>
          <p:cNvSpPr txBox="1"/>
          <p:nvPr/>
        </p:nvSpPr>
        <p:spPr>
          <a:xfrm>
            <a:off x="521100" y="-139350"/>
            <a:ext cx="8268900" cy="534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Georgia"/>
              <a:ea typeface="Georgia"/>
              <a:cs typeface="Georgia"/>
              <a:sym typeface="Georgia"/>
            </a:endParaRPr>
          </a:p>
          <a:p>
            <a:pPr indent="-342900" lvl="0" marL="457200" rtl="0" algn="l">
              <a:spcBef>
                <a:spcPts val="0"/>
              </a:spcBef>
              <a:spcAft>
                <a:spcPts val="0"/>
              </a:spcAft>
              <a:buClr>
                <a:schemeClr val="dk1"/>
              </a:buClr>
              <a:buSzPts val="1800"/>
              <a:buFont typeface="Georgia"/>
              <a:buAutoNum type="arabicPeriod"/>
            </a:pPr>
            <a:r>
              <a:rPr lang="en" sz="1800">
                <a:solidFill>
                  <a:schemeClr val="dk1"/>
                </a:solidFill>
                <a:latin typeface="Georgia"/>
                <a:ea typeface="Georgia"/>
                <a:cs typeface="Georgia"/>
                <a:sym typeface="Georgia"/>
              </a:rPr>
              <a:t>What we have done</a:t>
            </a:r>
            <a:endParaRPr sz="1800">
              <a:solidFill>
                <a:schemeClr val="dk1"/>
              </a:solidFill>
              <a:latin typeface="Georgia"/>
              <a:ea typeface="Georgia"/>
              <a:cs typeface="Georgia"/>
              <a:sym typeface="Georgia"/>
            </a:endParaRPr>
          </a:p>
          <a:p>
            <a:pPr indent="0" lvl="0" marL="457200" rtl="0" algn="l">
              <a:spcBef>
                <a:spcPts val="0"/>
              </a:spcBef>
              <a:spcAft>
                <a:spcPts val="0"/>
              </a:spcAft>
              <a:buNone/>
            </a:pPr>
            <a:r>
              <a:t/>
            </a:r>
            <a:endParaRPr>
              <a:solidFill>
                <a:schemeClr val="dk1"/>
              </a:solidFill>
              <a:latin typeface="Georgia"/>
              <a:ea typeface="Georgia"/>
              <a:cs typeface="Georgia"/>
              <a:sym typeface="Georgia"/>
            </a:endParaRPr>
          </a:p>
          <a:p>
            <a:pPr indent="0" lvl="0" marL="457200" rtl="0" algn="l">
              <a:spcBef>
                <a:spcPts val="0"/>
              </a:spcBef>
              <a:spcAft>
                <a:spcPts val="0"/>
              </a:spcAft>
              <a:buNone/>
            </a:pPr>
            <a:r>
              <a:rPr lang="en">
                <a:solidFill>
                  <a:schemeClr val="dk1"/>
                </a:solidFill>
                <a:latin typeface="Georgia"/>
                <a:ea typeface="Georgia"/>
                <a:cs typeface="Georgia"/>
                <a:sym typeface="Georgia"/>
              </a:rPr>
              <a:t>W</a:t>
            </a:r>
            <a:r>
              <a:rPr lang="en">
                <a:solidFill>
                  <a:schemeClr val="dk1"/>
                </a:solidFill>
                <a:latin typeface="Georgia"/>
                <a:ea typeface="Georgia"/>
                <a:cs typeface="Georgia"/>
                <a:sym typeface="Georgia"/>
              </a:rPr>
              <a:t>e conducted exploratory research in using predicted datasets open-sourced by the Streetscore project and applying CNN, transfer learning, ensemble learning and model interpretation techniques to predict people’s perceived safety on Toronto street views. </a:t>
            </a:r>
            <a:endParaRPr>
              <a:solidFill>
                <a:schemeClr val="dk1"/>
              </a:solidFill>
              <a:latin typeface="Georgia"/>
              <a:ea typeface="Georgia"/>
              <a:cs typeface="Georgia"/>
              <a:sym typeface="Georgia"/>
            </a:endParaRPr>
          </a:p>
          <a:p>
            <a:pPr indent="0" lvl="0" marL="457200" rtl="0" algn="l">
              <a:spcBef>
                <a:spcPts val="0"/>
              </a:spcBef>
              <a:spcAft>
                <a:spcPts val="0"/>
              </a:spcAft>
              <a:buNone/>
            </a:pPr>
            <a:r>
              <a:t/>
            </a:r>
            <a:endParaRPr>
              <a:solidFill>
                <a:schemeClr val="dk1"/>
              </a:solidFill>
              <a:latin typeface="Georgia"/>
              <a:ea typeface="Georgia"/>
              <a:cs typeface="Georgia"/>
              <a:sym typeface="Georgia"/>
            </a:endParaRPr>
          </a:p>
          <a:p>
            <a:pPr indent="0" lvl="0" marL="457200" rtl="0" algn="l">
              <a:spcBef>
                <a:spcPts val="0"/>
              </a:spcBef>
              <a:spcAft>
                <a:spcPts val="0"/>
              </a:spcAft>
              <a:buNone/>
            </a:pPr>
            <a:r>
              <a:rPr lang="en">
                <a:solidFill>
                  <a:schemeClr val="dk1"/>
                </a:solidFill>
                <a:latin typeface="Georgia"/>
                <a:ea typeface="Georgia"/>
                <a:cs typeface="Georgia"/>
                <a:sym typeface="Georgia"/>
              </a:rPr>
              <a:t>Our research layed a foundation for the the City of Toronto to develop an automated predictor that can predict city-scene at scale for the entire city, so as to provide the residents and urban planners with this information for all parts of the city.</a:t>
            </a:r>
            <a:endParaRPr>
              <a:solidFill>
                <a:schemeClr val="dk1"/>
              </a:solidFill>
              <a:latin typeface="Georgia"/>
              <a:ea typeface="Georgia"/>
              <a:cs typeface="Georgia"/>
              <a:sym typeface="Georgia"/>
            </a:endParaRPr>
          </a:p>
          <a:p>
            <a:pPr indent="0" lvl="0" marL="457200" rtl="0" algn="l">
              <a:spcBef>
                <a:spcPts val="0"/>
              </a:spcBef>
              <a:spcAft>
                <a:spcPts val="0"/>
              </a:spcAft>
              <a:buNone/>
            </a:pPr>
            <a:r>
              <a:t/>
            </a:r>
            <a:endParaRPr>
              <a:solidFill>
                <a:schemeClr val="dk1"/>
              </a:solidFill>
              <a:latin typeface="Georgia"/>
              <a:ea typeface="Georgia"/>
              <a:cs typeface="Georgia"/>
              <a:sym typeface="Georgia"/>
            </a:endParaRPr>
          </a:p>
          <a:p>
            <a:pPr indent="-342900" lvl="0" marL="457200" rtl="0" algn="l">
              <a:spcBef>
                <a:spcPts val="0"/>
              </a:spcBef>
              <a:spcAft>
                <a:spcPts val="0"/>
              </a:spcAft>
              <a:buClr>
                <a:schemeClr val="dk1"/>
              </a:buClr>
              <a:buSzPts val="1800"/>
              <a:buFont typeface="Georgia"/>
              <a:buAutoNum type="arabicPeriod"/>
            </a:pPr>
            <a:r>
              <a:rPr lang="en" sz="1800">
                <a:solidFill>
                  <a:schemeClr val="dk1"/>
                </a:solidFill>
                <a:latin typeface="Georgia"/>
                <a:ea typeface="Georgia"/>
                <a:cs typeface="Georgia"/>
                <a:sym typeface="Georgia"/>
              </a:rPr>
              <a:t>Limitations</a:t>
            </a:r>
            <a:endParaRPr>
              <a:solidFill>
                <a:schemeClr val="dk1"/>
              </a:solidFill>
              <a:latin typeface="Georgia"/>
              <a:ea typeface="Georgia"/>
              <a:cs typeface="Georgia"/>
              <a:sym typeface="Georgia"/>
            </a:endParaRPr>
          </a:p>
          <a:p>
            <a:pPr indent="0" lvl="0" marL="457200" rtl="0" algn="l">
              <a:spcBef>
                <a:spcPts val="0"/>
              </a:spcBef>
              <a:spcAft>
                <a:spcPts val="0"/>
              </a:spcAft>
              <a:buNone/>
            </a:pPr>
            <a:r>
              <a:t/>
            </a:r>
            <a:endParaRPr>
              <a:solidFill>
                <a:schemeClr val="dk1"/>
              </a:solidFill>
              <a:latin typeface="Georgia"/>
              <a:ea typeface="Georgia"/>
              <a:cs typeface="Georgia"/>
              <a:sym typeface="Georgia"/>
            </a:endParaRPr>
          </a:p>
          <a:p>
            <a:pPr indent="0" lvl="0" marL="457200" rtl="0" algn="l">
              <a:spcBef>
                <a:spcPts val="0"/>
              </a:spcBef>
              <a:spcAft>
                <a:spcPts val="0"/>
              </a:spcAft>
              <a:buNone/>
            </a:pPr>
            <a:r>
              <a:rPr lang="en">
                <a:solidFill>
                  <a:schemeClr val="dk1"/>
                </a:solidFill>
                <a:latin typeface="Georgia"/>
                <a:ea typeface="Georgia"/>
                <a:cs typeface="Georgia"/>
                <a:sym typeface="Georgia"/>
              </a:rPr>
              <a:t>T</a:t>
            </a:r>
            <a:r>
              <a:rPr lang="en">
                <a:solidFill>
                  <a:schemeClr val="dk1"/>
                </a:solidFill>
                <a:latin typeface="Georgia"/>
                <a:ea typeface="Georgia"/>
                <a:cs typeface="Georgia"/>
                <a:sym typeface="Georgia"/>
              </a:rPr>
              <a:t>raining data: predicted data, updated image, no labeled Toronto data.</a:t>
            </a:r>
            <a:endParaRPr>
              <a:solidFill>
                <a:schemeClr val="dk1"/>
              </a:solidFill>
              <a:latin typeface="Georgia"/>
              <a:ea typeface="Georgia"/>
              <a:cs typeface="Georgia"/>
              <a:sym typeface="Georgia"/>
            </a:endParaRPr>
          </a:p>
          <a:p>
            <a:pPr indent="0" lvl="0" marL="457200" rtl="0" algn="l">
              <a:spcBef>
                <a:spcPts val="0"/>
              </a:spcBef>
              <a:spcAft>
                <a:spcPts val="0"/>
              </a:spcAft>
              <a:buNone/>
            </a:pPr>
            <a:r>
              <a:t/>
            </a:r>
            <a:endParaRPr>
              <a:solidFill>
                <a:schemeClr val="dk1"/>
              </a:solidFill>
              <a:latin typeface="Georgia"/>
              <a:ea typeface="Georgia"/>
              <a:cs typeface="Georgia"/>
              <a:sym typeface="Georgia"/>
            </a:endParaRPr>
          </a:p>
          <a:p>
            <a:pPr indent="0" lvl="0" marL="457200" rtl="0" algn="l">
              <a:spcBef>
                <a:spcPts val="0"/>
              </a:spcBef>
              <a:spcAft>
                <a:spcPts val="0"/>
              </a:spcAft>
              <a:buNone/>
            </a:pPr>
            <a:r>
              <a:t/>
            </a:r>
            <a:endParaRPr>
              <a:solidFill>
                <a:schemeClr val="dk1"/>
              </a:solidFill>
              <a:latin typeface="Georgia"/>
              <a:ea typeface="Georgia"/>
              <a:cs typeface="Georgia"/>
              <a:sym typeface="Georgia"/>
            </a:endParaRPr>
          </a:p>
          <a:p>
            <a:pPr indent="-342900" lvl="0" marL="457200" rtl="0" algn="l">
              <a:spcBef>
                <a:spcPts val="0"/>
              </a:spcBef>
              <a:spcAft>
                <a:spcPts val="0"/>
              </a:spcAft>
              <a:buClr>
                <a:schemeClr val="dk1"/>
              </a:buClr>
              <a:buSzPts val="1800"/>
              <a:buFont typeface="Georgia"/>
              <a:buAutoNum type="arabicPeriod"/>
            </a:pPr>
            <a:r>
              <a:rPr lang="en" sz="1800">
                <a:solidFill>
                  <a:schemeClr val="dk1"/>
                </a:solidFill>
                <a:latin typeface="Georgia"/>
                <a:ea typeface="Georgia"/>
                <a:cs typeface="Georgia"/>
                <a:sym typeface="Georgia"/>
              </a:rPr>
              <a:t>Future works</a:t>
            </a:r>
            <a:endParaRPr sz="1800">
              <a:solidFill>
                <a:schemeClr val="dk1"/>
              </a:solidFill>
              <a:latin typeface="Georgia"/>
              <a:ea typeface="Georgia"/>
              <a:cs typeface="Georgia"/>
              <a:sym typeface="Georgia"/>
            </a:endParaRPr>
          </a:p>
          <a:p>
            <a:pPr indent="0" lvl="0" marL="457200" rtl="0" algn="l">
              <a:spcBef>
                <a:spcPts val="0"/>
              </a:spcBef>
              <a:spcAft>
                <a:spcPts val="0"/>
              </a:spcAft>
              <a:buNone/>
            </a:pPr>
            <a:r>
              <a:t/>
            </a:r>
            <a:endParaRPr>
              <a:solidFill>
                <a:schemeClr val="dk1"/>
              </a:solidFill>
              <a:latin typeface="Georgia"/>
              <a:ea typeface="Georgia"/>
              <a:cs typeface="Georgia"/>
              <a:sym typeface="Georgia"/>
            </a:endParaRPr>
          </a:p>
          <a:p>
            <a:pPr indent="0" lvl="0" marL="457200" rtl="0" algn="l">
              <a:spcBef>
                <a:spcPts val="0"/>
              </a:spcBef>
              <a:spcAft>
                <a:spcPts val="0"/>
              </a:spcAft>
              <a:buNone/>
            </a:pPr>
            <a:r>
              <a:rPr lang="en">
                <a:solidFill>
                  <a:schemeClr val="dk1"/>
                </a:solidFill>
                <a:latin typeface="Georgia"/>
                <a:ea typeface="Georgia"/>
                <a:cs typeface="Georgia"/>
                <a:sym typeface="Georgia"/>
              </a:rPr>
              <a:t>Investigate the correlation between the predictions on Toronto image with social factors such as crime and income.</a:t>
            </a:r>
            <a:endParaRPr>
              <a:solidFill>
                <a:schemeClr val="dk1"/>
              </a:solidFill>
              <a:latin typeface="Georgia"/>
              <a:ea typeface="Georgia"/>
              <a:cs typeface="Georgia"/>
              <a:sym typeface="Georgia"/>
            </a:endParaRPr>
          </a:p>
          <a:p>
            <a:pPr indent="0" lvl="0" marL="457200" rtl="0" algn="just">
              <a:spcBef>
                <a:spcPts val="0"/>
              </a:spcBef>
              <a:spcAft>
                <a:spcPts val="0"/>
              </a:spcAft>
              <a:buNone/>
            </a:pPr>
            <a:r>
              <a:rPr lang="en">
                <a:solidFill>
                  <a:schemeClr val="dk1"/>
                </a:solidFill>
                <a:latin typeface="Georgia"/>
                <a:ea typeface="Georgia"/>
                <a:cs typeface="Georgia"/>
                <a:sym typeface="Georgia"/>
              </a:rPr>
              <a:t>Try different image augmentation setup and different pre-trained models.</a:t>
            </a:r>
            <a:endParaRPr>
              <a:solidFill>
                <a:schemeClr val="dk1"/>
              </a:solidFill>
              <a:latin typeface="Georgia"/>
              <a:ea typeface="Georgia"/>
              <a:cs typeface="Georgia"/>
              <a:sym typeface="Georgia"/>
            </a:endParaRPr>
          </a:p>
          <a:p>
            <a:pPr indent="0" lvl="0" marL="457200" rtl="0" algn="just">
              <a:spcBef>
                <a:spcPts val="600"/>
              </a:spcBef>
              <a:spcAft>
                <a:spcPts val="0"/>
              </a:spcAft>
              <a:buNone/>
            </a:pPr>
            <a:r>
              <a:rPr lang="en">
                <a:solidFill>
                  <a:schemeClr val="dk1"/>
                </a:solidFill>
                <a:latin typeface="Georgia"/>
                <a:ea typeface="Georgia"/>
                <a:cs typeface="Georgia"/>
                <a:sym typeface="Georgia"/>
              </a:rPr>
              <a:t>Systematic qualitative research using the LIME result.</a:t>
            </a:r>
            <a:endParaRPr>
              <a:solidFill>
                <a:schemeClr val="dk1"/>
              </a:solidFill>
              <a:latin typeface="Georgia"/>
              <a:ea typeface="Georgia"/>
              <a:cs typeface="Georgia"/>
              <a:sym typeface="Georgia"/>
            </a:endParaRPr>
          </a:p>
          <a:p>
            <a:pPr indent="0" lvl="0" marL="0" rtl="0" algn="l">
              <a:spcBef>
                <a:spcPts val="600"/>
              </a:spcBef>
              <a:spcAft>
                <a:spcPts val="0"/>
              </a:spcAft>
              <a:buNone/>
            </a:pPr>
            <a:r>
              <a:t/>
            </a:r>
            <a:endParaRPr>
              <a:solidFill>
                <a:schemeClr val="dk1"/>
              </a:solidFill>
              <a:latin typeface="Georgia"/>
              <a:ea typeface="Georgia"/>
              <a:cs typeface="Georgia"/>
              <a:sym typeface="Georgia"/>
            </a:endParaRPr>
          </a:p>
          <a:p>
            <a:pPr indent="0" lvl="0" marL="457200" rtl="0" algn="l">
              <a:spcBef>
                <a:spcPts val="0"/>
              </a:spcBef>
              <a:spcAft>
                <a:spcPts val="0"/>
              </a:spcAft>
              <a:buNone/>
            </a:pPr>
            <a:r>
              <a:t/>
            </a:r>
            <a:endParaRPr>
              <a:solidFill>
                <a:schemeClr val="dk1"/>
              </a:solidFill>
              <a:latin typeface="Georgia"/>
              <a:ea typeface="Georgia"/>
              <a:cs typeface="Georgia"/>
              <a:sym typeface="Georgia"/>
            </a:endParaRPr>
          </a:p>
          <a:p>
            <a:pPr indent="0" lvl="0" marL="0" rtl="0" algn="l">
              <a:spcBef>
                <a:spcPts val="0"/>
              </a:spcBef>
              <a:spcAft>
                <a:spcPts val="0"/>
              </a:spcAft>
              <a:buNone/>
            </a:pPr>
            <a:r>
              <a:t/>
            </a:r>
            <a:endParaRPr>
              <a:solidFill>
                <a:schemeClr val="dk1"/>
              </a:solidFill>
              <a:latin typeface="Georgia"/>
              <a:ea typeface="Georgia"/>
              <a:cs typeface="Georgia"/>
              <a:sym typeface="Georgia"/>
            </a:endParaRPr>
          </a:p>
          <a:p>
            <a:pPr indent="0" lvl="0" marL="0" rtl="0" algn="l">
              <a:spcBef>
                <a:spcPts val="0"/>
              </a:spcBef>
              <a:spcAft>
                <a:spcPts val="0"/>
              </a:spcAft>
              <a:buNone/>
            </a:pPr>
            <a:r>
              <a:t/>
            </a:r>
            <a:endParaRPr>
              <a:solidFill>
                <a:schemeClr val="dk1"/>
              </a:solidFill>
              <a:latin typeface="Georgia"/>
              <a:ea typeface="Georgia"/>
              <a:cs typeface="Georgia"/>
              <a:sym typeface="Georgia"/>
            </a:endParaRPr>
          </a:p>
          <a:p>
            <a:pPr indent="0" lvl="0" marL="0" rtl="0" algn="l">
              <a:spcBef>
                <a:spcPts val="0"/>
              </a:spcBef>
              <a:spcAft>
                <a:spcPts val="0"/>
              </a:spcAft>
              <a:buNone/>
            </a:pPr>
            <a:r>
              <a:t/>
            </a:r>
            <a:endParaRPr>
              <a:solidFill>
                <a:schemeClr val="dk1"/>
              </a:solidFill>
              <a:latin typeface="Georgia"/>
              <a:ea typeface="Georgia"/>
              <a:cs typeface="Georgia"/>
              <a:sym typeface="Georgia"/>
            </a:endParaRPr>
          </a:p>
          <a:p>
            <a:pPr indent="0" lvl="0" marL="457200" rtl="0" algn="l">
              <a:spcBef>
                <a:spcPts val="0"/>
              </a:spcBef>
              <a:spcAft>
                <a:spcPts val="0"/>
              </a:spcAft>
              <a:buNone/>
            </a:pPr>
            <a:r>
              <a:t/>
            </a:r>
            <a:endParaRPr b="1">
              <a:latin typeface="Georgia"/>
              <a:ea typeface="Georgia"/>
              <a:cs typeface="Georgia"/>
              <a:sym typeface="Georgia"/>
            </a:endParaRPr>
          </a:p>
          <a:p>
            <a:pPr indent="0" lvl="0" marL="457200" rtl="0" algn="l">
              <a:spcBef>
                <a:spcPts val="0"/>
              </a:spcBef>
              <a:spcAft>
                <a:spcPts val="0"/>
              </a:spcAft>
              <a:buNone/>
            </a:pPr>
            <a:r>
              <a:t/>
            </a:r>
            <a:endParaRPr b="1">
              <a:latin typeface="Georgia"/>
              <a:ea typeface="Georgia"/>
              <a:cs typeface="Georgia"/>
              <a:sym typeface="Georgia"/>
            </a:endParaRPr>
          </a:p>
          <a:p>
            <a:pPr indent="0" lvl="0" marL="457200" rtl="0" algn="l">
              <a:spcBef>
                <a:spcPts val="0"/>
              </a:spcBef>
              <a:spcAft>
                <a:spcPts val="0"/>
              </a:spcAft>
              <a:buNone/>
            </a:pPr>
            <a:r>
              <a:t/>
            </a:r>
            <a:endParaRPr b="1">
              <a:latin typeface="Georgia"/>
              <a:ea typeface="Georgia"/>
              <a:cs typeface="Georgia"/>
              <a:sym typeface="Georgia"/>
            </a:endParaRPr>
          </a:p>
          <a:p>
            <a:pPr indent="0" lvl="0" marL="0" rtl="0" algn="l">
              <a:spcBef>
                <a:spcPts val="0"/>
              </a:spcBef>
              <a:spcAft>
                <a:spcPts val="0"/>
              </a:spcAft>
              <a:buNone/>
            </a:pPr>
            <a:r>
              <a:t/>
            </a:r>
            <a:endParaRPr>
              <a:solidFill>
                <a:schemeClr val="dk1"/>
              </a:solidFill>
              <a:latin typeface="Georgia"/>
              <a:ea typeface="Georgia"/>
              <a:cs typeface="Georgia"/>
              <a:sym typeface="Georgia"/>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3" name="Shape 533"/>
        <p:cNvGrpSpPr/>
        <p:nvPr/>
      </p:nvGrpSpPr>
      <p:grpSpPr>
        <a:xfrm>
          <a:off x="0" y="0"/>
          <a:ext cx="0" cy="0"/>
          <a:chOff x="0" y="0"/>
          <a:chExt cx="0" cy="0"/>
        </a:xfrm>
      </p:grpSpPr>
      <p:sp>
        <p:nvSpPr>
          <p:cNvPr id="534" name="Google Shape;534;p81"/>
          <p:cNvSpPr txBox="1"/>
          <p:nvPr>
            <p:ph type="ctrTitle"/>
          </p:nvPr>
        </p:nvSpPr>
        <p:spPr>
          <a:xfrm>
            <a:off x="3044700" y="1444255"/>
            <a:ext cx="3054600" cy="1537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Thank you!</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5" name="Shape 95"/>
        <p:cNvGrpSpPr/>
        <p:nvPr/>
      </p:nvGrpSpPr>
      <p:grpSpPr>
        <a:xfrm>
          <a:off x="0" y="0"/>
          <a:ext cx="0" cy="0"/>
          <a:chOff x="0" y="0"/>
          <a:chExt cx="0" cy="0"/>
        </a:xfrm>
      </p:grpSpPr>
      <p:sp>
        <p:nvSpPr>
          <p:cNvPr id="96" name="Google Shape;96;p19"/>
          <p:cNvSpPr txBox="1"/>
          <p:nvPr>
            <p:ph idx="4294967295" type="title"/>
          </p:nvPr>
        </p:nvSpPr>
        <p:spPr>
          <a:xfrm>
            <a:off x="311700" y="0"/>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000">
                <a:latin typeface="Georgia"/>
                <a:ea typeface="Georgia"/>
                <a:cs typeface="Georgia"/>
                <a:sym typeface="Georgia"/>
              </a:rPr>
              <a:t>Previous Research 2 - the Streetscore project </a:t>
            </a:r>
            <a:endParaRPr sz="3000">
              <a:latin typeface="Georgia"/>
              <a:ea typeface="Georgia"/>
              <a:cs typeface="Georgia"/>
              <a:sym typeface="Georgia"/>
            </a:endParaRPr>
          </a:p>
        </p:txBody>
      </p:sp>
      <p:sp>
        <p:nvSpPr>
          <p:cNvPr id="97" name="Google Shape;97;p19"/>
          <p:cNvSpPr txBox="1"/>
          <p:nvPr>
            <p:ph idx="4294967295" type="body"/>
          </p:nvPr>
        </p:nvSpPr>
        <p:spPr>
          <a:xfrm>
            <a:off x="311700" y="831300"/>
            <a:ext cx="8832300" cy="419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400">
                <a:latin typeface="Georgia"/>
                <a:ea typeface="Georgia"/>
                <a:cs typeface="Georgia"/>
                <a:sym typeface="Georgia"/>
              </a:rPr>
              <a:t>Labels Used for Prediction: </a:t>
            </a:r>
            <a:endParaRPr b="1" sz="1400">
              <a:latin typeface="Georgia"/>
              <a:ea typeface="Georgia"/>
              <a:cs typeface="Georgia"/>
              <a:sym typeface="Georgia"/>
            </a:endParaRPr>
          </a:p>
          <a:p>
            <a:pPr indent="-317500" lvl="0" marL="457200" rtl="0" algn="l">
              <a:spcBef>
                <a:spcPts val="1600"/>
              </a:spcBef>
              <a:spcAft>
                <a:spcPts val="0"/>
              </a:spcAft>
              <a:buSzPts val="1400"/>
              <a:buFont typeface="Georgia"/>
              <a:buChar char="●"/>
            </a:pPr>
            <a:r>
              <a:rPr lang="en" sz="1400">
                <a:latin typeface="Georgia"/>
                <a:ea typeface="Georgia"/>
                <a:cs typeface="Georgia"/>
                <a:sym typeface="Georgia"/>
              </a:rPr>
              <a:t>Converted the labels in the Pulse Project to a ranked score for each image using the Microsoft Trueskill algorithm. Produced another Q-score, which is continuous and ranged from 0-10. </a:t>
            </a:r>
            <a:endParaRPr sz="1400">
              <a:latin typeface="Georgia"/>
              <a:ea typeface="Georgia"/>
              <a:cs typeface="Georgia"/>
              <a:sym typeface="Georgia"/>
            </a:endParaRPr>
          </a:p>
          <a:p>
            <a:pPr indent="0" lvl="0" marL="0" rtl="0" algn="l">
              <a:spcBef>
                <a:spcPts val="1600"/>
              </a:spcBef>
              <a:spcAft>
                <a:spcPts val="0"/>
              </a:spcAft>
              <a:buNone/>
            </a:pPr>
            <a:r>
              <a:rPr b="1" lang="en" sz="1400">
                <a:latin typeface="Georgia"/>
                <a:ea typeface="Georgia"/>
                <a:cs typeface="Georgia"/>
                <a:sym typeface="Georgia"/>
              </a:rPr>
              <a:t>Algorithm:</a:t>
            </a:r>
            <a:r>
              <a:rPr lang="en" sz="1400">
                <a:latin typeface="Georgia"/>
                <a:ea typeface="Georgia"/>
                <a:cs typeface="Georgia"/>
                <a:sym typeface="Georgia"/>
              </a:rPr>
              <a:t> support vector regression</a:t>
            </a:r>
            <a:endParaRPr sz="1400">
              <a:latin typeface="Georgia"/>
              <a:ea typeface="Georgia"/>
              <a:cs typeface="Georgia"/>
              <a:sym typeface="Georgia"/>
            </a:endParaRPr>
          </a:p>
          <a:p>
            <a:pPr indent="0" lvl="0" marL="0" rtl="0" algn="l">
              <a:spcBef>
                <a:spcPts val="1600"/>
              </a:spcBef>
              <a:spcAft>
                <a:spcPts val="0"/>
              </a:spcAft>
              <a:buNone/>
            </a:pPr>
            <a:r>
              <a:rPr b="1" lang="en" sz="1400">
                <a:latin typeface="Georgia"/>
                <a:ea typeface="Georgia"/>
                <a:cs typeface="Georgia"/>
                <a:sym typeface="Georgia"/>
              </a:rPr>
              <a:t>Features:</a:t>
            </a:r>
            <a:r>
              <a:rPr lang="en" sz="1400">
                <a:latin typeface="Georgia"/>
                <a:ea typeface="Georgia"/>
                <a:cs typeface="Georgia"/>
                <a:sym typeface="Georgia"/>
              </a:rPr>
              <a:t> Commonly used image features extracted from images: GIST, Geometric Classification Map, Texton Histograms, Geometric Texton Histograms, Color Histograms, Geometric Color Histograms, HOG2x2, Dense SIFT, LBP, Sparse SIFT histograms, and SSIM.</a:t>
            </a:r>
            <a:endParaRPr sz="1400">
              <a:latin typeface="Georgia"/>
              <a:ea typeface="Georgia"/>
              <a:cs typeface="Georgia"/>
              <a:sym typeface="Georgia"/>
            </a:endParaRPr>
          </a:p>
          <a:p>
            <a:pPr indent="0" lvl="0" marL="0" rtl="0" algn="l">
              <a:spcBef>
                <a:spcPts val="1600"/>
              </a:spcBef>
              <a:spcAft>
                <a:spcPts val="0"/>
              </a:spcAft>
              <a:buNone/>
            </a:pPr>
            <a:r>
              <a:rPr b="1" lang="en" sz="1400">
                <a:latin typeface="Georgia"/>
                <a:ea typeface="Georgia"/>
                <a:cs typeface="Georgia"/>
                <a:sym typeface="Georgia"/>
              </a:rPr>
              <a:t>Training data: </a:t>
            </a:r>
            <a:r>
              <a:rPr lang="en" sz="1400">
                <a:latin typeface="Georgia"/>
                <a:ea typeface="Georgia"/>
                <a:cs typeface="Georgia"/>
                <a:sym typeface="Georgia"/>
              </a:rPr>
              <a:t>2920 images in NY and Boston</a:t>
            </a:r>
            <a:endParaRPr sz="1200">
              <a:latin typeface="Georgia"/>
              <a:ea typeface="Georgia"/>
              <a:cs typeface="Georgia"/>
              <a:sym typeface="Georgia"/>
            </a:endParaRPr>
          </a:p>
          <a:p>
            <a:pPr indent="0" lvl="0" marL="0" rtl="0" algn="l">
              <a:spcBef>
                <a:spcPts val="1600"/>
              </a:spcBef>
              <a:spcAft>
                <a:spcPts val="0"/>
              </a:spcAft>
              <a:buNone/>
            </a:pPr>
            <a:r>
              <a:rPr b="1" lang="en" sz="1400">
                <a:latin typeface="Georgia"/>
                <a:ea typeface="Georgia"/>
                <a:cs typeface="Georgia"/>
                <a:sym typeface="Georgia"/>
              </a:rPr>
              <a:t>Predicted data:</a:t>
            </a:r>
            <a:endParaRPr b="1" sz="1400">
              <a:latin typeface="Georgia"/>
              <a:ea typeface="Georgia"/>
              <a:cs typeface="Georgia"/>
              <a:sym typeface="Georgia"/>
            </a:endParaRPr>
          </a:p>
          <a:p>
            <a:pPr indent="-317500" lvl="0" marL="457200" rtl="0" algn="l">
              <a:spcBef>
                <a:spcPts val="1600"/>
              </a:spcBef>
              <a:spcAft>
                <a:spcPts val="0"/>
              </a:spcAft>
              <a:buSzPts val="1400"/>
              <a:buFont typeface="Georgia"/>
              <a:buChar char="●"/>
            </a:pPr>
            <a:r>
              <a:rPr lang="en" sz="1400">
                <a:latin typeface="Georgia"/>
                <a:ea typeface="Georgia"/>
                <a:cs typeface="Georgia"/>
                <a:sym typeface="Georgia"/>
              </a:rPr>
              <a:t>Only Boston and New York’s predicted data were open-sourced</a:t>
            </a:r>
            <a:endParaRPr sz="1400">
              <a:latin typeface="Georgia"/>
              <a:ea typeface="Georgia"/>
              <a:cs typeface="Georgia"/>
              <a:sym typeface="Georgia"/>
            </a:endParaRPr>
          </a:p>
          <a:p>
            <a:pPr indent="-317500" lvl="0" marL="457200" rtl="0" algn="l">
              <a:spcBef>
                <a:spcPts val="0"/>
              </a:spcBef>
              <a:spcAft>
                <a:spcPts val="0"/>
              </a:spcAft>
              <a:buSzPts val="1400"/>
              <a:buFont typeface="Georgia"/>
              <a:buChar char="●"/>
            </a:pPr>
            <a:r>
              <a:rPr lang="en" sz="1400">
                <a:latin typeface="Georgia"/>
                <a:ea typeface="Georgia"/>
                <a:cs typeface="Georgia"/>
                <a:sym typeface="Georgia"/>
              </a:rPr>
              <a:t>Target label ‘q-score’ ranged from  -4.0 to 43.0</a:t>
            </a:r>
            <a:endParaRPr sz="1400">
              <a:latin typeface="Georgia"/>
              <a:ea typeface="Georgia"/>
              <a:cs typeface="Georgia"/>
              <a:sym typeface="Georgia"/>
            </a:endParaRPr>
          </a:p>
          <a:p>
            <a:pPr indent="0" lvl="0" marL="457200" rtl="0" algn="l">
              <a:spcBef>
                <a:spcPts val="1600"/>
              </a:spcBef>
              <a:spcAft>
                <a:spcPts val="1600"/>
              </a:spcAft>
              <a:buNone/>
            </a:pPr>
            <a:r>
              <a:t/>
            </a:r>
            <a:endParaRPr sz="1200">
              <a:latin typeface="Georgia"/>
              <a:ea typeface="Georgia"/>
              <a:cs typeface="Georgia"/>
              <a:sym typeface="Georgia"/>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 name="Shape 101"/>
        <p:cNvGrpSpPr/>
        <p:nvPr/>
      </p:nvGrpSpPr>
      <p:grpSpPr>
        <a:xfrm>
          <a:off x="0" y="0"/>
          <a:ext cx="0" cy="0"/>
          <a:chOff x="0" y="0"/>
          <a:chExt cx="0" cy="0"/>
        </a:xfrm>
      </p:grpSpPr>
      <p:sp>
        <p:nvSpPr>
          <p:cNvPr id="102" name="Google Shape;102;p20"/>
          <p:cNvSpPr txBox="1"/>
          <p:nvPr>
            <p:ph type="title"/>
          </p:nvPr>
        </p:nvSpPr>
        <p:spPr>
          <a:xfrm>
            <a:off x="773700" y="1806450"/>
            <a:ext cx="7596600" cy="1530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Project Objective</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 name="Shape 106"/>
        <p:cNvGrpSpPr/>
        <p:nvPr/>
      </p:nvGrpSpPr>
      <p:grpSpPr>
        <a:xfrm>
          <a:off x="0" y="0"/>
          <a:ext cx="0" cy="0"/>
          <a:chOff x="0" y="0"/>
          <a:chExt cx="0" cy="0"/>
        </a:xfrm>
      </p:grpSpPr>
      <p:sp>
        <p:nvSpPr>
          <p:cNvPr id="107" name="Google Shape;107;p21"/>
          <p:cNvSpPr txBox="1"/>
          <p:nvPr>
            <p:ph idx="4294967295" type="title"/>
          </p:nvPr>
        </p:nvSpPr>
        <p:spPr>
          <a:xfrm>
            <a:off x="311700" y="0"/>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000">
                <a:latin typeface="Georgia"/>
                <a:ea typeface="Georgia"/>
                <a:cs typeface="Georgia"/>
                <a:sym typeface="Georgia"/>
              </a:rPr>
              <a:t>Project Objective and Design</a:t>
            </a:r>
            <a:endParaRPr sz="3000">
              <a:latin typeface="Georgia"/>
              <a:ea typeface="Georgia"/>
              <a:cs typeface="Georgia"/>
              <a:sym typeface="Georgia"/>
            </a:endParaRPr>
          </a:p>
        </p:txBody>
      </p:sp>
      <p:sp>
        <p:nvSpPr>
          <p:cNvPr id="108" name="Google Shape;108;p21"/>
          <p:cNvSpPr txBox="1"/>
          <p:nvPr>
            <p:ph idx="4294967295" type="body"/>
          </p:nvPr>
        </p:nvSpPr>
        <p:spPr>
          <a:xfrm>
            <a:off x="311700" y="831300"/>
            <a:ext cx="8832300" cy="419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a:latin typeface="Georgia"/>
              <a:ea typeface="Georgia"/>
              <a:cs typeface="Georgia"/>
              <a:sym typeface="Georgia"/>
            </a:endParaRPr>
          </a:p>
          <a:p>
            <a:pPr indent="0" lvl="0" marL="0" rtl="0" algn="l">
              <a:spcBef>
                <a:spcPts val="1600"/>
              </a:spcBef>
              <a:spcAft>
                <a:spcPts val="0"/>
              </a:spcAft>
              <a:buNone/>
            </a:pPr>
            <a:r>
              <a:rPr b="1" lang="en">
                <a:latin typeface="Georgia"/>
                <a:ea typeface="Georgia"/>
                <a:cs typeface="Georgia"/>
                <a:sym typeface="Georgia"/>
              </a:rPr>
              <a:t>Objective</a:t>
            </a:r>
            <a:endParaRPr b="1">
              <a:latin typeface="Georgia"/>
              <a:ea typeface="Georgia"/>
              <a:cs typeface="Georgia"/>
              <a:sym typeface="Georgia"/>
            </a:endParaRPr>
          </a:p>
          <a:p>
            <a:pPr indent="0" lvl="0" marL="0" rtl="0" algn="l">
              <a:spcBef>
                <a:spcPts val="1600"/>
              </a:spcBef>
              <a:spcAft>
                <a:spcPts val="0"/>
              </a:spcAft>
              <a:buNone/>
            </a:pPr>
            <a:r>
              <a:rPr lang="en" sz="1400">
                <a:latin typeface="Georgia"/>
                <a:ea typeface="Georgia"/>
                <a:cs typeface="Georgia"/>
                <a:sym typeface="Georgia"/>
              </a:rPr>
              <a:t>Build an explainable machine learning model that could predict people's perceived safety towards Toronto streets views,</a:t>
            </a:r>
            <a:r>
              <a:rPr lang="en" sz="1400">
                <a:latin typeface="Georgia"/>
                <a:ea typeface="Georgia"/>
                <a:cs typeface="Georgia"/>
                <a:sym typeface="Georgia"/>
              </a:rPr>
              <a:t> so as to help the City of Toronto better understand people’s perceived safety in the city.</a:t>
            </a:r>
            <a:endParaRPr sz="1400">
              <a:latin typeface="Georgia"/>
              <a:ea typeface="Georgia"/>
              <a:cs typeface="Georgia"/>
              <a:sym typeface="Georgia"/>
            </a:endParaRPr>
          </a:p>
          <a:p>
            <a:pPr indent="0" lvl="0" marL="0" rtl="0" algn="l">
              <a:lnSpc>
                <a:spcPct val="100000"/>
              </a:lnSpc>
              <a:spcBef>
                <a:spcPts val="1600"/>
              </a:spcBef>
              <a:spcAft>
                <a:spcPts val="0"/>
              </a:spcAft>
              <a:buNone/>
            </a:pPr>
            <a:r>
              <a:rPr b="1" lang="en">
                <a:latin typeface="Georgia"/>
                <a:ea typeface="Georgia"/>
                <a:cs typeface="Georgia"/>
                <a:sym typeface="Georgia"/>
              </a:rPr>
              <a:t>Design</a:t>
            </a:r>
            <a:endParaRPr b="1">
              <a:latin typeface="Georgia"/>
              <a:ea typeface="Georgia"/>
              <a:cs typeface="Georgia"/>
              <a:sym typeface="Georgia"/>
            </a:endParaRPr>
          </a:p>
          <a:p>
            <a:pPr indent="0" lvl="0" marL="0" rtl="0" algn="l">
              <a:lnSpc>
                <a:spcPct val="100000"/>
              </a:lnSpc>
              <a:spcBef>
                <a:spcPts val="0"/>
              </a:spcBef>
              <a:spcAft>
                <a:spcPts val="0"/>
              </a:spcAft>
              <a:buNone/>
            </a:pPr>
            <a:r>
              <a:t/>
            </a:r>
            <a:endParaRPr b="1">
              <a:latin typeface="Georgia"/>
              <a:ea typeface="Georgia"/>
              <a:cs typeface="Georgia"/>
              <a:sym typeface="Georgia"/>
            </a:endParaRPr>
          </a:p>
          <a:p>
            <a:pPr indent="-317500" lvl="0" marL="457200" marR="0" rtl="0" algn="l">
              <a:lnSpc>
                <a:spcPct val="115000"/>
              </a:lnSpc>
              <a:spcBef>
                <a:spcPts val="0"/>
              </a:spcBef>
              <a:spcAft>
                <a:spcPts val="0"/>
              </a:spcAft>
              <a:buSzPts val="1400"/>
              <a:buFont typeface="Georgia"/>
              <a:buChar char="●"/>
            </a:pPr>
            <a:r>
              <a:rPr lang="en" sz="1400">
                <a:latin typeface="Georgia"/>
                <a:ea typeface="Georgia"/>
                <a:cs typeface="Georgia"/>
                <a:sym typeface="Georgia"/>
              </a:rPr>
              <a:t>Use state-of-the-art techniques: CNN, transfer learning, ensemble learning.</a:t>
            </a:r>
            <a:endParaRPr sz="1400">
              <a:latin typeface="Georgia"/>
              <a:ea typeface="Georgia"/>
              <a:cs typeface="Georgia"/>
              <a:sym typeface="Georgia"/>
            </a:endParaRPr>
          </a:p>
          <a:p>
            <a:pPr indent="-317500" lvl="0" marL="457200" marR="0" rtl="0" algn="l">
              <a:lnSpc>
                <a:spcPct val="115000"/>
              </a:lnSpc>
              <a:spcBef>
                <a:spcPts val="0"/>
              </a:spcBef>
              <a:spcAft>
                <a:spcPts val="0"/>
              </a:spcAft>
              <a:buSzPts val="1400"/>
              <a:buFont typeface="Georgia"/>
              <a:buChar char="●"/>
            </a:pPr>
            <a:r>
              <a:rPr lang="en" sz="1400">
                <a:latin typeface="Georgia"/>
                <a:ea typeface="Georgia"/>
                <a:cs typeface="Georgia"/>
                <a:sym typeface="Georgia"/>
              </a:rPr>
              <a:t>Make use of the data predicted by the Streetscore project for model building.</a:t>
            </a:r>
            <a:endParaRPr sz="1400">
              <a:latin typeface="Georgia"/>
              <a:ea typeface="Georgia"/>
              <a:cs typeface="Georgia"/>
              <a:sym typeface="Georgia"/>
            </a:endParaRPr>
          </a:p>
          <a:p>
            <a:pPr indent="-317500" lvl="0" marL="457200" marR="0" rtl="0" algn="l">
              <a:lnSpc>
                <a:spcPct val="115000"/>
              </a:lnSpc>
              <a:spcBef>
                <a:spcPts val="0"/>
              </a:spcBef>
              <a:spcAft>
                <a:spcPts val="0"/>
              </a:spcAft>
              <a:buSzPts val="1400"/>
              <a:buFont typeface="Georgia"/>
              <a:buChar char="●"/>
            </a:pPr>
            <a:r>
              <a:rPr lang="en" sz="1400">
                <a:latin typeface="Georgia"/>
                <a:ea typeface="Georgia"/>
                <a:cs typeface="Georgia"/>
                <a:sym typeface="Georgia"/>
              </a:rPr>
              <a:t>Be representative of Toronto’s zoning situation when selecting training and testing data.</a:t>
            </a:r>
            <a:endParaRPr sz="1400">
              <a:latin typeface="Georgia"/>
              <a:ea typeface="Georgia"/>
              <a:cs typeface="Georgia"/>
              <a:sym typeface="Georgia"/>
            </a:endParaRPr>
          </a:p>
          <a:p>
            <a:pPr indent="-317500" lvl="0" marL="457200" marR="0" rtl="0" algn="l">
              <a:lnSpc>
                <a:spcPct val="115000"/>
              </a:lnSpc>
              <a:spcBef>
                <a:spcPts val="0"/>
              </a:spcBef>
              <a:spcAft>
                <a:spcPts val="0"/>
              </a:spcAft>
              <a:buSzPts val="1400"/>
              <a:buFont typeface="Georgia"/>
              <a:buChar char="●"/>
            </a:pPr>
            <a:r>
              <a:rPr lang="en" sz="1400">
                <a:latin typeface="Georgia"/>
                <a:ea typeface="Georgia"/>
                <a:cs typeface="Georgia"/>
                <a:sym typeface="Georgia"/>
              </a:rPr>
              <a:t>Models would be able to predict a binary target ‘safety’, with 0 = Less Safe; 1 = More Safe.</a:t>
            </a:r>
            <a:endParaRPr sz="1400">
              <a:latin typeface="Georgia"/>
              <a:ea typeface="Georgia"/>
              <a:cs typeface="Georgia"/>
              <a:sym typeface="Georgia"/>
            </a:endParaRPr>
          </a:p>
          <a:p>
            <a:pPr indent="-317500" lvl="0" marL="457200" marR="0" rtl="0" algn="l">
              <a:lnSpc>
                <a:spcPct val="115000"/>
              </a:lnSpc>
              <a:spcBef>
                <a:spcPts val="0"/>
              </a:spcBef>
              <a:spcAft>
                <a:spcPts val="0"/>
              </a:spcAft>
              <a:buSzPts val="1400"/>
              <a:buFont typeface="Georgia"/>
              <a:buChar char="●"/>
            </a:pPr>
            <a:r>
              <a:rPr lang="en" sz="1400">
                <a:latin typeface="Georgia"/>
                <a:ea typeface="Georgia"/>
                <a:cs typeface="Georgia"/>
                <a:sym typeface="Georgia"/>
              </a:rPr>
              <a:t>Apply model interpretation tools LIME to understand the models’ predictions.</a:t>
            </a:r>
            <a:endParaRPr sz="1200">
              <a:latin typeface="Georgia"/>
              <a:ea typeface="Georgia"/>
              <a:cs typeface="Georgia"/>
              <a:sym typeface="Georgia"/>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Luxe">
  <a:themeElements>
    <a:clrScheme name="Luxe">
      <a:dk1>
        <a:srgbClr val="000000"/>
      </a:dk1>
      <a:lt1>
        <a:srgbClr val="FFFFFF"/>
      </a:lt1>
      <a:dk2>
        <a:srgbClr val="B7B7B7"/>
      </a:dk2>
      <a:lt2>
        <a:srgbClr val="CCA677"/>
      </a:lt2>
      <a:accent1>
        <a:srgbClr val="5D4037"/>
      </a:accent1>
      <a:accent2>
        <a:srgbClr val="455A64"/>
      </a:accent2>
      <a:accent3>
        <a:srgbClr val="607D8B"/>
      </a:accent3>
      <a:accent4>
        <a:srgbClr val="78909C"/>
      </a:accent4>
      <a:accent5>
        <a:srgbClr val="57BB8A"/>
      </a:accent5>
      <a:accent6>
        <a:srgbClr val="DCE755"/>
      </a:accent6>
      <a:hlink>
        <a:srgbClr val="57BB8A"/>
      </a:hlink>
      <a:folHlink>
        <a:srgbClr val="57BB8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